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3" r:id="rId5"/>
    <p:sldId id="273" r:id="rId6"/>
    <p:sldId id="272" r:id="rId7"/>
    <p:sldId id="275" r:id="rId8"/>
    <p:sldId id="285" r:id="rId9"/>
    <p:sldId id="274" r:id="rId10"/>
    <p:sldId id="295" r:id="rId11"/>
    <p:sldId id="289" r:id="rId12"/>
    <p:sldId id="296" r:id="rId13"/>
    <p:sldId id="277" r:id="rId14"/>
    <p:sldId id="288" r:id="rId15"/>
    <p:sldId id="290" r:id="rId16"/>
    <p:sldId id="264" r:id="rId17"/>
    <p:sldId id="293" r:id="rId18"/>
    <p:sldId id="294" r:id="rId19"/>
    <p:sldId id="292" r:id="rId20"/>
    <p:sldId id="259" r:id="rId21"/>
    <p:sldId id="260" r:id="rId22"/>
    <p:sldId id="276" r:id="rId23"/>
    <p:sldId id="261" r:id="rId24"/>
    <p:sldId id="262"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246C"/>
    <a:srgbClr val="003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DDAA-E687-9B46-B711-2F48D4AB7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8077A-EDDD-D530-AA9C-9E268FC3F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F7A7C6-E365-B44F-8574-E130C8C20BC5}"/>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5" name="Footer Placeholder 4">
            <a:extLst>
              <a:ext uri="{FF2B5EF4-FFF2-40B4-BE49-F238E27FC236}">
                <a16:creationId xmlns:a16="http://schemas.microsoft.com/office/drawing/2014/main" id="{3BA88769-5A1D-CCA6-03DF-4BA71E4ED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AC595-C9A0-5214-8FD7-38450F557DF4}"/>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44533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7DA8-AB3A-38F4-CAE0-555C2D897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44F9C-FBB2-E35D-4E59-6EE32BC43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7735C-EA6D-8FE1-C0A4-358AF7E01193}"/>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5" name="Footer Placeholder 4">
            <a:extLst>
              <a:ext uri="{FF2B5EF4-FFF2-40B4-BE49-F238E27FC236}">
                <a16:creationId xmlns:a16="http://schemas.microsoft.com/office/drawing/2014/main" id="{4ED578C6-5DD1-0CC6-74F3-BB9E478FE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89F41-515D-082A-E2CE-A456314AC089}"/>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6814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5BA11-C1FB-6522-5F51-0AAD56CFD4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FCD49-B2D4-A814-7055-AFBA60DB9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86A77-5A29-F043-E51C-1E9D74DA95C1}"/>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5" name="Footer Placeholder 4">
            <a:extLst>
              <a:ext uri="{FF2B5EF4-FFF2-40B4-BE49-F238E27FC236}">
                <a16:creationId xmlns:a16="http://schemas.microsoft.com/office/drawing/2014/main" id="{F298BA9C-1EC4-28FE-17C2-78212297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6287A-EBB0-E5D7-093A-E6227DF2AC5B}"/>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260090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71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2D5E-4E4E-269D-D891-8F260B7F9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8A61A-CD44-9F31-5BDC-D7AAEAD4F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FA444-7B8B-33C9-4B88-7377BE9FE323}"/>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5" name="Footer Placeholder 4">
            <a:extLst>
              <a:ext uri="{FF2B5EF4-FFF2-40B4-BE49-F238E27FC236}">
                <a16:creationId xmlns:a16="http://schemas.microsoft.com/office/drawing/2014/main" id="{60E8040E-0B9F-72E8-F4A3-0C9968F30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075EA-94B4-9211-C687-F4961A356C4F}"/>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204057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532A-A511-7BD6-4F0E-39449A025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65CE7-786E-50C8-C90C-C6E1497C9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7BE29-A985-D630-7BFA-DB099D78D6A4}"/>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5" name="Footer Placeholder 4">
            <a:extLst>
              <a:ext uri="{FF2B5EF4-FFF2-40B4-BE49-F238E27FC236}">
                <a16:creationId xmlns:a16="http://schemas.microsoft.com/office/drawing/2014/main" id="{4850C565-07C1-608F-C22D-A83358B5D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1672D-B405-A192-C304-8107C307EC7C}"/>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35560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BCB8-6707-0607-6C9D-56C560D74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66932-81FB-F590-82EF-AFF8189AE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9FB94-CF53-FC07-8E94-51C95093F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F47B9D-49EE-ED1C-48BC-835AB0F7BA34}"/>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6" name="Footer Placeholder 5">
            <a:extLst>
              <a:ext uri="{FF2B5EF4-FFF2-40B4-BE49-F238E27FC236}">
                <a16:creationId xmlns:a16="http://schemas.microsoft.com/office/drawing/2014/main" id="{D61AE732-63B5-202F-36D0-B7C766B67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AE68E-47F6-E267-16C1-3847249BA6E4}"/>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269575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0D33-E12B-EA35-5665-DE489B2A0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08B0F-ACE1-7CCA-FBA4-4C1423448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153095-40C3-8D6C-6E26-CCBCA2BFEB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A7EF0-1E83-5513-6B32-4C62AD497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4F6D7-9D53-31E0-17BB-66595C244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E7C55-0EB6-C94F-C084-14E7D2D70C0E}"/>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8" name="Footer Placeholder 7">
            <a:extLst>
              <a:ext uri="{FF2B5EF4-FFF2-40B4-BE49-F238E27FC236}">
                <a16:creationId xmlns:a16="http://schemas.microsoft.com/office/drawing/2014/main" id="{EC2849FA-4355-6BBF-9607-5DBB98FC1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B1636-D711-251D-2616-828FB494B2BC}"/>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4647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0171-0EA4-F1D1-0923-4EAF9C0849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51667-8124-B60B-216A-85C63DF21BAC}"/>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4" name="Footer Placeholder 3">
            <a:extLst>
              <a:ext uri="{FF2B5EF4-FFF2-40B4-BE49-F238E27FC236}">
                <a16:creationId xmlns:a16="http://schemas.microsoft.com/office/drawing/2014/main" id="{A292AA60-02F4-9F03-EE67-186E336CD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68556-53B6-4B0C-E151-F0BF7CCF102A}"/>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418223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65DF1-3BD3-9BB5-8108-942ED0F96FEE}"/>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3" name="Footer Placeholder 2">
            <a:extLst>
              <a:ext uri="{FF2B5EF4-FFF2-40B4-BE49-F238E27FC236}">
                <a16:creationId xmlns:a16="http://schemas.microsoft.com/office/drawing/2014/main" id="{4DE93212-F3B6-9E58-1F95-FE0D9823B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63D3F-25C1-9E71-78BF-D9DB6CB3959A}"/>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27604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A44A-F220-BF46-030E-B6A09E180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5C11E-4051-394F-281E-3EB3C4A4F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3F620-CFB5-9FFF-B4AB-9BA510662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3B88E-E488-708E-514E-F3E80ECEBB99}"/>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6" name="Footer Placeholder 5">
            <a:extLst>
              <a:ext uri="{FF2B5EF4-FFF2-40B4-BE49-F238E27FC236}">
                <a16:creationId xmlns:a16="http://schemas.microsoft.com/office/drawing/2014/main" id="{D504A687-86D2-84DA-E30E-3A59C0D24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AAF11-691E-CBFC-0398-AC27453DE968}"/>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19930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3F6E-2444-198A-BBA8-11F26118D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4A3050-527A-D99D-1726-D1C149807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BEA614-FCB2-DBE7-DCF7-5CF66571B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39BFE-1992-2655-720A-C0DD85CA3223}"/>
              </a:ext>
            </a:extLst>
          </p:cNvPr>
          <p:cNvSpPr>
            <a:spLocks noGrp="1"/>
          </p:cNvSpPr>
          <p:nvPr>
            <p:ph type="dt" sz="half" idx="10"/>
          </p:nvPr>
        </p:nvSpPr>
        <p:spPr/>
        <p:txBody>
          <a:bodyPr/>
          <a:lstStyle/>
          <a:p>
            <a:fld id="{A5E3B740-01D6-48E9-9183-76C110F4A2DF}" type="datetimeFigureOut">
              <a:rPr lang="en-US" smtClean="0"/>
              <a:t>9/27/2023</a:t>
            </a:fld>
            <a:endParaRPr lang="en-US"/>
          </a:p>
        </p:txBody>
      </p:sp>
      <p:sp>
        <p:nvSpPr>
          <p:cNvPr id="6" name="Footer Placeholder 5">
            <a:extLst>
              <a:ext uri="{FF2B5EF4-FFF2-40B4-BE49-F238E27FC236}">
                <a16:creationId xmlns:a16="http://schemas.microsoft.com/office/drawing/2014/main" id="{653BAB57-CE0E-51B1-747D-48C93FCA1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71C8F-3055-BAB0-2B3F-4E71BB857856}"/>
              </a:ext>
            </a:extLst>
          </p:cNvPr>
          <p:cNvSpPr>
            <a:spLocks noGrp="1"/>
          </p:cNvSpPr>
          <p:nvPr>
            <p:ph type="sldNum" sz="quarter" idx="12"/>
          </p:nvPr>
        </p:nvSpPr>
        <p:spPr/>
        <p:txBody>
          <a:bodyPr/>
          <a:lstStyle/>
          <a:p>
            <a:fld id="{0044C84D-735A-4ED1-B089-EE34A3AF073D}" type="slidenum">
              <a:rPr lang="en-US" smtClean="0"/>
              <a:t>‹#›</a:t>
            </a:fld>
            <a:endParaRPr lang="en-US"/>
          </a:p>
        </p:txBody>
      </p:sp>
    </p:spTree>
    <p:extLst>
      <p:ext uri="{BB962C8B-B14F-4D97-AF65-F5344CB8AC3E}">
        <p14:creationId xmlns:p14="http://schemas.microsoft.com/office/powerpoint/2010/main" val="347616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46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ABF2B-1AFC-484C-8AE3-94642C78F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15D67-CB6C-CECC-917C-EF37A2E27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7A096-5550-E6AD-1157-B0C8862D3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3B740-01D6-48E9-9183-76C110F4A2DF}" type="datetimeFigureOut">
              <a:rPr lang="en-US" smtClean="0"/>
              <a:t>9/27/2023</a:t>
            </a:fld>
            <a:endParaRPr lang="en-US"/>
          </a:p>
        </p:txBody>
      </p:sp>
      <p:sp>
        <p:nvSpPr>
          <p:cNvPr id="5" name="Footer Placeholder 4">
            <a:extLst>
              <a:ext uri="{FF2B5EF4-FFF2-40B4-BE49-F238E27FC236}">
                <a16:creationId xmlns:a16="http://schemas.microsoft.com/office/drawing/2014/main" id="{0AD12205-FC32-1DEE-527C-620DF44A8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16A246-0F4A-573B-FC49-107CCBDE1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4C84D-735A-4ED1-B089-EE34A3AF073D}" type="slidenum">
              <a:rPr lang="en-US" smtClean="0"/>
              <a:t>‹#›</a:t>
            </a:fld>
            <a:endParaRPr lang="en-US"/>
          </a:p>
        </p:txBody>
      </p:sp>
    </p:spTree>
    <p:extLst>
      <p:ext uri="{BB962C8B-B14F-4D97-AF65-F5344CB8AC3E}">
        <p14:creationId xmlns:p14="http://schemas.microsoft.com/office/powerpoint/2010/main" val="1092861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BA49-11D6-306B-FA7A-A619B57491C3}"/>
              </a:ext>
            </a:extLst>
          </p:cNvPr>
          <p:cNvSpPr>
            <a:spLocks noGrp="1"/>
          </p:cNvSpPr>
          <p:nvPr>
            <p:ph type="ctrTitle"/>
          </p:nvPr>
        </p:nvSpPr>
        <p:spPr>
          <a:xfrm>
            <a:off x="1524000" y="2235200"/>
            <a:ext cx="9144000" cy="2387600"/>
          </a:xfrm>
        </p:spPr>
        <p:txBody>
          <a:bodyPr>
            <a:normAutofit fontScale="90000"/>
          </a:bodyPr>
          <a:lstStyle/>
          <a:p>
            <a:r>
              <a:rPr lang="en-US" dirty="0">
                <a:solidFill>
                  <a:srgbClr val="FFFF00"/>
                </a:solidFill>
                <a:latin typeface="Calisto MT" panose="02040603050505030304" pitchFamily="18" charset="0"/>
              </a:rPr>
              <a:t>Denton County MHMR’s</a:t>
            </a:r>
            <a:br>
              <a:rPr lang="en-US" dirty="0">
                <a:solidFill>
                  <a:srgbClr val="FFFF00"/>
                </a:solidFill>
                <a:latin typeface="Calisto MT" panose="02040603050505030304" pitchFamily="18" charset="0"/>
              </a:rPr>
            </a:br>
            <a:r>
              <a:rPr lang="en-US" dirty="0">
                <a:solidFill>
                  <a:srgbClr val="FFFF00"/>
                </a:solidFill>
                <a:latin typeface="Calisto MT" panose="02040603050505030304" pitchFamily="18" charset="0"/>
              </a:rPr>
              <a:t>Mental Health and Law</a:t>
            </a:r>
            <a:br>
              <a:rPr lang="en-US" dirty="0">
                <a:solidFill>
                  <a:srgbClr val="FFFF00"/>
                </a:solidFill>
                <a:latin typeface="Calisto MT" panose="02040603050505030304" pitchFamily="18" charset="0"/>
              </a:rPr>
            </a:br>
            <a:r>
              <a:rPr lang="en-US" dirty="0">
                <a:solidFill>
                  <a:srgbClr val="FFFF00"/>
                </a:solidFill>
                <a:latin typeface="Calisto MT" panose="02040603050505030304" pitchFamily="18" charset="0"/>
              </a:rPr>
              <a:t>Enforcement Summit</a:t>
            </a:r>
            <a:br>
              <a:rPr lang="en-US" dirty="0">
                <a:solidFill>
                  <a:schemeClr val="accent4">
                    <a:lumMod val="40000"/>
                    <a:lumOff val="60000"/>
                  </a:schemeClr>
                </a:solidFill>
              </a:rPr>
            </a:br>
            <a:r>
              <a:rPr lang="en-US" sz="3200" dirty="0">
                <a:solidFill>
                  <a:srgbClr val="FFFF00"/>
                </a:solidFill>
                <a:latin typeface="Calisto MT" panose="02040603050505030304" pitchFamily="18" charset="0"/>
              </a:rPr>
              <a:t>September 27, 2023</a:t>
            </a:r>
            <a:endParaRPr lang="en-US" dirty="0">
              <a:solidFill>
                <a:srgbClr val="FFFF00"/>
              </a:solidFill>
            </a:endParaRPr>
          </a:p>
        </p:txBody>
      </p:sp>
    </p:spTree>
    <p:extLst>
      <p:ext uri="{BB962C8B-B14F-4D97-AF65-F5344CB8AC3E}">
        <p14:creationId xmlns:p14="http://schemas.microsoft.com/office/powerpoint/2010/main" val="156502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Calisto MT" panose="02040603050505030304" pitchFamily="18" charset="0"/>
              </a:rPr>
              <a:t>Texas Mental Health Code (cont.)</a:t>
            </a:r>
            <a:endParaRPr lang="en-US" dirty="0">
              <a:latin typeface="Calisto MT" panose="02040603050505030304" pitchFamily="18" charset="0"/>
            </a:endParaRPr>
          </a:p>
        </p:txBody>
      </p:sp>
      <p:sp>
        <p:nvSpPr>
          <p:cNvPr id="3" name="Content Placeholder 2"/>
          <p:cNvSpPr>
            <a:spLocks noGrp="1"/>
          </p:cNvSpPr>
          <p:nvPr>
            <p:ph idx="1"/>
          </p:nvPr>
        </p:nvSpPr>
        <p:spPr>
          <a:xfrm>
            <a:off x="1981200" y="1600200"/>
            <a:ext cx="8686800" cy="4876800"/>
          </a:xfrm>
        </p:spPr>
        <p:txBody>
          <a:bodyPr>
            <a:normAutofit/>
          </a:bodyPr>
          <a:lstStyle/>
          <a:p>
            <a:pPr>
              <a:buNone/>
            </a:pPr>
            <a:r>
              <a:rPr lang="en-US" dirty="0">
                <a:solidFill>
                  <a:schemeClr val="bg1"/>
                </a:solidFill>
                <a:latin typeface="Calisto MT" panose="02040603050505030304" pitchFamily="18" charset="0"/>
              </a:rPr>
              <a:t>573 – Emergency Detention</a:t>
            </a:r>
          </a:p>
          <a:p>
            <a:pPr>
              <a:buNone/>
            </a:pPr>
            <a:r>
              <a:rPr lang="en-US" dirty="0">
                <a:solidFill>
                  <a:schemeClr val="bg1"/>
                </a:solidFill>
                <a:latin typeface="Calisto MT" panose="02040603050505030304" pitchFamily="18" charset="0"/>
              </a:rPr>
              <a:t>	- Subchapter A</a:t>
            </a:r>
          </a:p>
          <a:p>
            <a:pPr>
              <a:buNone/>
            </a:pPr>
            <a:r>
              <a:rPr lang="en-US" dirty="0">
                <a:solidFill>
                  <a:schemeClr val="bg1"/>
                </a:solidFill>
                <a:latin typeface="Calisto MT" panose="02040603050505030304" pitchFamily="18" charset="0"/>
              </a:rPr>
              <a:t>		 </a:t>
            </a:r>
            <a:r>
              <a:rPr lang="en-US" sz="2800" dirty="0">
                <a:solidFill>
                  <a:schemeClr val="bg1"/>
                </a:solidFill>
                <a:latin typeface="Calisto MT" panose="02040603050505030304" pitchFamily="18" charset="0"/>
              </a:rPr>
              <a:t>– Apprehension by Police Officer w/o warrant</a:t>
            </a:r>
          </a:p>
          <a:p>
            <a:pPr>
              <a:buNone/>
            </a:pPr>
            <a:r>
              <a:rPr lang="en-US" sz="2800" dirty="0">
                <a:solidFill>
                  <a:schemeClr val="bg1"/>
                </a:solidFill>
                <a:latin typeface="Calisto MT" panose="02040603050505030304" pitchFamily="18" charset="0"/>
              </a:rPr>
              <a:t>		 </a:t>
            </a:r>
            <a:r>
              <a:rPr lang="en-US" sz="2400" dirty="0">
                <a:solidFill>
                  <a:schemeClr val="bg1"/>
                </a:solidFill>
                <a:latin typeface="Calisto MT" panose="02040603050505030304" pitchFamily="18" charset="0"/>
              </a:rPr>
              <a:t>–</a:t>
            </a:r>
            <a:r>
              <a:rPr lang="en-US" sz="2800" dirty="0">
                <a:solidFill>
                  <a:schemeClr val="bg1"/>
                </a:solidFill>
                <a:latin typeface="Calisto MT" panose="02040603050505030304" pitchFamily="18" charset="0"/>
              </a:rPr>
              <a:t> Guardian’s Application for Emergency Detention</a:t>
            </a:r>
          </a:p>
          <a:p>
            <a:pPr>
              <a:buNone/>
            </a:pPr>
            <a:r>
              <a:rPr lang="en-US" sz="2800" dirty="0">
                <a:solidFill>
                  <a:schemeClr val="bg1"/>
                </a:solidFill>
                <a:latin typeface="Calisto MT" panose="02040603050505030304" pitchFamily="18" charset="0"/>
              </a:rPr>
              <a:t>	</a:t>
            </a:r>
            <a:r>
              <a:rPr lang="en-US" dirty="0">
                <a:solidFill>
                  <a:schemeClr val="bg1"/>
                </a:solidFill>
                <a:latin typeface="Calisto MT" panose="02040603050505030304" pitchFamily="18" charset="0"/>
              </a:rPr>
              <a:t> -Subchapter B</a:t>
            </a:r>
          </a:p>
          <a:p>
            <a:pPr>
              <a:buNone/>
            </a:pPr>
            <a:r>
              <a:rPr lang="en-US" dirty="0">
                <a:solidFill>
                  <a:schemeClr val="bg1"/>
                </a:solidFill>
                <a:latin typeface="Calisto MT" panose="02040603050505030304" pitchFamily="18" charset="0"/>
              </a:rPr>
              <a:t>		</a:t>
            </a:r>
            <a:r>
              <a:rPr lang="en-US" sz="2800" dirty="0">
                <a:solidFill>
                  <a:schemeClr val="bg1"/>
                </a:solidFill>
                <a:latin typeface="Calisto MT" panose="02040603050505030304" pitchFamily="18" charset="0"/>
              </a:rPr>
              <a:t> </a:t>
            </a:r>
            <a:r>
              <a:rPr lang="en-US" sz="2400" dirty="0">
                <a:solidFill>
                  <a:schemeClr val="bg1"/>
                </a:solidFill>
                <a:latin typeface="Calisto MT" panose="02040603050505030304" pitchFamily="18" charset="0"/>
              </a:rPr>
              <a:t>–</a:t>
            </a:r>
            <a:r>
              <a:rPr lang="en-US" sz="2800" dirty="0">
                <a:solidFill>
                  <a:schemeClr val="bg1"/>
                </a:solidFill>
                <a:latin typeface="Calisto MT" panose="02040603050505030304" pitchFamily="18" charset="0"/>
              </a:rPr>
              <a:t> Judge’s or Magistrate’s Order for Emergency 	    	    Detention</a:t>
            </a:r>
          </a:p>
          <a:p>
            <a:pPr>
              <a:buNone/>
            </a:pPr>
            <a:r>
              <a:rPr lang="en-US" sz="2800" dirty="0">
                <a:solidFill>
                  <a:schemeClr val="bg1"/>
                </a:solidFill>
                <a:latin typeface="Calisto MT" panose="02040603050505030304" pitchFamily="18" charset="0"/>
              </a:rPr>
              <a:t>	</a:t>
            </a:r>
            <a:r>
              <a:rPr lang="en-US" dirty="0">
                <a:solidFill>
                  <a:schemeClr val="bg1"/>
                </a:solidFill>
                <a:latin typeface="Calisto MT" panose="02040603050505030304" pitchFamily="18" charset="0"/>
              </a:rPr>
              <a:t>- Subchapter C</a:t>
            </a:r>
          </a:p>
          <a:p>
            <a:pPr>
              <a:buNone/>
            </a:pPr>
            <a:r>
              <a:rPr lang="en-US" sz="2800" dirty="0">
                <a:solidFill>
                  <a:schemeClr val="bg1"/>
                </a:solidFill>
                <a:latin typeface="Calisto MT" panose="02040603050505030304" pitchFamily="18" charset="0"/>
              </a:rPr>
              <a:t>		 </a:t>
            </a:r>
            <a:r>
              <a:rPr lang="en-US" sz="2400" dirty="0">
                <a:solidFill>
                  <a:schemeClr val="bg1"/>
                </a:solidFill>
                <a:latin typeface="Calisto MT" panose="02040603050505030304" pitchFamily="18" charset="0"/>
              </a:rPr>
              <a:t>–</a:t>
            </a:r>
            <a:r>
              <a:rPr lang="en-US" sz="2800" dirty="0">
                <a:solidFill>
                  <a:schemeClr val="bg1"/>
                </a:solidFill>
                <a:latin typeface="Calisto MT" panose="02040603050505030304" pitchFamily="18" charset="0"/>
              </a:rPr>
              <a:t> Emergency Detention, Release and Rights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alisto MT" panose="02040603050505030304" pitchFamily="18" charset="0"/>
              </a:rPr>
              <a:t>Texas Mental Health Code (cont.)</a:t>
            </a:r>
            <a:endParaRPr lang="en-US" dirty="0">
              <a:latin typeface="Calisto MT" panose="02040603050505030304" pitchFamily="18" charset="0"/>
            </a:endParaRPr>
          </a:p>
        </p:txBody>
      </p:sp>
      <p:sp>
        <p:nvSpPr>
          <p:cNvPr id="3" name="Content Placeholder 2"/>
          <p:cNvSpPr>
            <a:spLocks noGrp="1"/>
          </p:cNvSpPr>
          <p:nvPr>
            <p:ph idx="1"/>
          </p:nvPr>
        </p:nvSpPr>
        <p:spPr>
          <a:xfrm>
            <a:off x="1981200" y="1295400"/>
            <a:ext cx="8382000" cy="5562600"/>
          </a:xfrm>
        </p:spPr>
        <p:txBody>
          <a:bodyPr>
            <a:normAutofit/>
          </a:bodyPr>
          <a:lstStyle/>
          <a:p>
            <a:pPr>
              <a:buNone/>
            </a:pPr>
            <a:r>
              <a:rPr lang="en-US" sz="2600" dirty="0">
                <a:solidFill>
                  <a:schemeClr val="bg1"/>
                </a:solidFill>
                <a:latin typeface="Calisto MT" panose="02040603050505030304" pitchFamily="18" charset="0"/>
              </a:rPr>
              <a:t>574 – Court Ordered Mental Health Services</a:t>
            </a:r>
          </a:p>
          <a:p>
            <a:r>
              <a:rPr lang="en-US" sz="2600" dirty="0">
                <a:solidFill>
                  <a:schemeClr val="bg1"/>
                </a:solidFill>
                <a:latin typeface="Calisto MT" panose="02040603050505030304" pitchFamily="18" charset="0"/>
              </a:rPr>
              <a:t>Subchapter A – Application for MH Services</a:t>
            </a:r>
          </a:p>
          <a:p>
            <a:pPr lvl="1"/>
            <a:r>
              <a:rPr lang="en-US" sz="2600" dirty="0">
                <a:solidFill>
                  <a:schemeClr val="bg1"/>
                </a:solidFill>
                <a:latin typeface="Calisto MT" panose="02040603050505030304" pitchFamily="18" charset="0"/>
              </a:rPr>
              <a:t>Application (filed by CA, DA, or other adult.  Only the CA or DA can file w/o a CME.)</a:t>
            </a:r>
          </a:p>
          <a:p>
            <a:pPr lvl="1"/>
            <a:r>
              <a:rPr lang="en-US" sz="2600" dirty="0">
                <a:solidFill>
                  <a:schemeClr val="bg1"/>
                </a:solidFill>
                <a:latin typeface="Calisto MT" panose="02040603050505030304" pitchFamily="18" charset="0"/>
              </a:rPr>
              <a:t>Appointment/Duties of Attorney (w/in 24 hours)</a:t>
            </a:r>
          </a:p>
          <a:p>
            <a:pPr lvl="1"/>
            <a:r>
              <a:rPr lang="en-US" sz="2600" dirty="0">
                <a:solidFill>
                  <a:schemeClr val="bg1"/>
                </a:solidFill>
                <a:latin typeface="Calisto MT" panose="02040603050505030304" pitchFamily="18" charset="0"/>
              </a:rPr>
              <a:t>Hearing set w/in 14 days after application filed (may be extended to 30 days by motion or agreement of parties.)</a:t>
            </a:r>
          </a:p>
          <a:p>
            <a:pPr lvl="1"/>
            <a:r>
              <a:rPr lang="en-US" sz="2600" dirty="0">
                <a:solidFill>
                  <a:schemeClr val="bg1"/>
                </a:solidFill>
                <a:latin typeface="Calisto MT" panose="02040603050505030304" pitchFamily="18" charset="0"/>
              </a:rPr>
              <a:t>Attorney entitled to disclosure of information.</a:t>
            </a:r>
          </a:p>
          <a:p>
            <a:pPr lvl="1"/>
            <a:r>
              <a:rPr lang="en-US" sz="2600" dirty="0">
                <a:solidFill>
                  <a:schemeClr val="bg1"/>
                </a:solidFill>
                <a:latin typeface="Calisto MT" panose="02040603050505030304" pitchFamily="18" charset="0"/>
              </a:rPr>
              <a:t>Must have two CMEs on file by different physicians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alisto MT" panose="02040603050505030304" pitchFamily="18" charset="0"/>
              </a:rPr>
              <a:t>Texas Mental Health Code (cont.)</a:t>
            </a:r>
            <a:endParaRPr lang="en-US" dirty="0">
              <a:latin typeface="Calisto MT" panose="02040603050505030304" pitchFamily="18" charset="0"/>
            </a:endParaRPr>
          </a:p>
        </p:txBody>
      </p:sp>
      <p:sp>
        <p:nvSpPr>
          <p:cNvPr id="3" name="Content Placeholder 2"/>
          <p:cNvSpPr>
            <a:spLocks noGrp="1"/>
          </p:cNvSpPr>
          <p:nvPr>
            <p:ph idx="1"/>
          </p:nvPr>
        </p:nvSpPr>
        <p:spPr>
          <a:xfrm>
            <a:off x="1981200" y="1143000"/>
            <a:ext cx="8686800" cy="5715000"/>
          </a:xfrm>
        </p:spPr>
        <p:txBody>
          <a:bodyPr/>
          <a:lstStyle/>
          <a:p>
            <a:pPr>
              <a:buNone/>
            </a:pPr>
            <a:r>
              <a:rPr lang="en-US" dirty="0">
                <a:solidFill>
                  <a:schemeClr val="bg1"/>
                </a:solidFill>
                <a:latin typeface="Calisto MT" panose="02040603050505030304" pitchFamily="18" charset="0"/>
              </a:rPr>
              <a:t>574 – Court Ordered Mental Health Services</a:t>
            </a:r>
          </a:p>
          <a:p>
            <a:r>
              <a:rPr lang="en-US" dirty="0">
                <a:solidFill>
                  <a:schemeClr val="bg1"/>
                </a:solidFill>
                <a:latin typeface="Calisto MT" panose="02040603050505030304" pitchFamily="18" charset="0"/>
              </a:rPr>
              <a:t>Subchapter A – App. for MH Services (cont.)</a:t>
            </a:r>
          </a:p>
          <a:p>
            <a:pPr lvl="1"/>
            <a:r>
              <a:rPr lang="en-US" dirty="0">
                <a:solidFill>
                  <a:schemeClr val="bg1"/>
                </a:solidFill>
                <a:latin typeface="Calisto MT" panose="02040603050505030304" pitchFamily="18" charset="0"/>
              </a:rPr>
              <a:t>§ 574.011 Certificate of Medical Exam for Mental Illness (CME) must contain:</a:t>
            </a:r>
          </a:p>
          <a:p>
            <a:pPr lvl="2"/>
            <a:r>
              <a:rPr lang="en-US" dirty="0">
                <a:solidFill>
                  <a:schemeClr val="bg1"/>
                </a:solidFill>
                <a:latin typeface="Calisto MT" panose="02040603050505030304" pitchFamily="18" charset="0"/>
              </a:rPr>
              <a:t>Name and address of both patient and doctor</a:t>
            </a:r>
          </a:p>
          <a:p>
            <a:pPr lvl="2"/>
            <a:r>
              <a:rPr lang="en-US" dirty="0">
                <a:solidFill>
                  <a:schemeClr val="bg1"/>
                </a:solidFill>
                <a:latin typeface="Calisto MT" panose="02040603050505030304" pitchFamily="18" charset="0"/>
              </a:rPr>
              <a:t>Date and place of examination</a:t>
            </a:r>
          </a:p>
          <a:p>
            <a:pPr lvl="2"/>
            <a:r>
              <a:rPr lang="en-US" dirty="0">
                <a:solidFill>
                  <a:schemeClr val="bg1"/>
                </a:solidFill>
                <a:latin typeface="Calisto MT" panose="02040603050505030304" pitchFamily="18" charset="0"/>
              </a:rPr>
              <a:t>Brief diagnosis of patient’s physical and mental condition</a:t>
            </a:r>
          </a:p>
          <a:p>
            <a:pPr lvl="2"/>
            <a:r>
              <a:rPr lang="en-US" dirty="0">
                <a:solidFill>
                  <a:schemeClr val="bg1"/>
                </a:solidFill>
                <a:latin typeface="Calisto MT" panose="02040603050505030304" pitchFamily="18" charset="0"/>
              </a:rPr>
              <a:t>Period under physician’s care</a:t>
            </a:r>
          </a:p>
          <a:p>
            <a:pPr lvl="2"/>
            <a:r>
              <a:rPr lang="en-US" dirty="0">
                <a:solidFill>
                  <a:schemeClr val="bg1"/>
                </a:solidFill>
                <a:latin typeface="Calisto MT" panose="02040603050505030304" pitchFamily="18" charset="0"/>
              </a:rPr>
              <a:t>Accurate description of MH treatment, if any</a:t>
            </a:r>
          </a:p>
          <a:p>
            <a:pPr lvl="2"/>
            <a:r>
              <a:rPr lang="en-US" dirty="0">
                <a:solidFill>
                  <a:srgbClr val="00FF00"/>
                </a:solidFill>
                <a:latin typeface="Calisto MT" panose="02040603050505030304" pitchFamily="18" charset="0"/>
              </a:rPr>
              <a:t>Examining physician’s opinion/diagnosis</a:t>
            </a:r>
          </a:p>
          <a:p>
            <a:pPr lvl="2"/>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1092-6F15-1451-0DB5-002AF120C8CE}"/>
              </a:ext>
            </a:extLst>
          </p:cNvPr>
          <p:cNvSpPr>
            <a:spLocks noGrp="1"/>
          </p:cNvSpPr>
          <p:nvPr>
            <p:ph type="title"/>
          </p:nvPr>
        </p:nvSpPr>
        <p:spPr>
          <a:xfrm>
            <a:off x="838200" y="-228433"/>
            <a:ext cx="10515600" cy="1325563"/>
          </a:xfrm>
        </p:spPr>
        <p:txBody>
          <a:bodyPr>
            <a:normAutofit/>
          </a:bodyPr>
          <a:lstStyle/>
          <a:p>
            <a:r>
              <a:rPr lang="en-US" sz="3400" dirty="0">
                <a:solidFill>
                  <a:srgbClr val="FFFF00"/>
                </a:solidFill>
                <a:latin typeface="Calisto MT" panose="02040603050505030304" pitchFamily="18" charset="0"/>
              </a:rPr>
              <a:t>Emergency Detention and Civil Commitment Hospitals</a:t>
            </a:r>
          </a:p>
        </p:txBody>
      </p:sp>
      <p:sp>
        <p:nvSpPr>
          <p:cNvPr id="3" name="Content Placeholder 2">
            <a:extLst>
              <a:ext uri="{FF2B5EF4-FFF2-40B4-BE49-F238E27FC236}">
                <a16:creationId xmlns:a16="http://schemas.microsoft.com/office/drawing/2014/main" id="{7558DF4F-10B3-874C-A472-BC437A6665E8}"/>
              </a:ext>
            </a:extLst>
          </p:cNvPr>
          <p:cNvSpPr>
            <a:spLocks noGrp="1"/>
          </p:cNvSpPr>
          <p:nvPr>
            <p:ph idx="1"/>
          </p:nvPr>
        </p:nvSpPr>
        <p:spPr>
          <a:xfrm>
            <a:off x="838200" y="914400"/>
            <a:ext cx="10984832" cy="4765258"/>
          </a:xfrm>
        </p:spPr>
        <p:txBody>
          <a:bodyPr>
            <a:normAutofit fontScale="25000" lnSpcReduction="20000"/>
          </a:bodyPr>
          <a:lstStyle/>
          <a:p>
            <a:pPr marL="0" indent="0">
              <a:buNone/>
            </a:pPr>
            <a:r>
              <a:rPr lang="en-US" sz="6400" dirty="0">
                <a:solidFill>
                  <a:srgbClr val="FFFF00"/>
                </a:solidFill>
                <a:latin typeface="Calisto MT" panose="02040603050505030304" pitchFamily="18" charset="0"/>
              </a:rPr>
              <a:t>Regular Basis:</a:t>
            </a:r>
          </a:p>
          <a:p>
            <a:pPr marL="0" indent="0">
              <a:buNone/>
            </a:pPr>
            <a:r>
              <a:rPr lang="en-US" sz="6400" dirty="0">
                <a:solidFill>
                  <a:srgbClr val="FFFF00"/>
                </a:solidFill>
                <a:latin typeface="Calisto MT" panose="02040603050505030304" pitchFamily="18" charset="0"/>
              </a:rPr>
              <a:t>	UBH</a:t>
            </a:r>
          </a:p>
          <a:p>
            <a:pPr marL="0" indent="0">
              <a:buNone/>
            </a:pPr>
            <a:r>
              <a:rPr lang="en-US" sz="6400" dirty="0">
                <a:solidFill>
                  <a:srgbClr val="FFFF00"/>
                </a:solidFill>
                <a:latin typeface="Calisto MT" panose="02040603050505030304" pitchFamily="18" charset="0"/>
              </a:rPr>
              <a:t>	Mayhill</a:t>
            </a:r>
          </a:p>
          <a:p>
            <a:pPr marL="0" indent="0">
              <a:buNone/>
            </a:pPr>
            <a:r>
              <a:rPr lang="en-US" sz="6400" dirty="0">
                <a:solidFill>
                  <a:srgbClr val="FFFF00"/>
                </a:solidFill>
                <a:latin typeface="Calisto MT" panose="02040603050505030304" pitchFamily="18" charset="0"/>
              </a:rPr>
              <a:t>	Carrolton Springs</a:t>
            </a:r>
          </a:p>
          <a:p>
            <a:pPr marL="0" indent="0">
              <a:buNone/>
            </a:pPr>
            <a:r>
              <a:rPr lang="en-US" sz="6400" dirty="0">
                <a:solidFill>
                  <a:srgbClr val="FFFF00"/>
                </a:solidFill>
                <a:latin typeface="Calisto MT" panose="02040603050505030304" pitchFamily="18" charset="0"/>
              </a:rPr>
              <a:t>Consistent</a:t>
            </a:r>
          </a:p>
          <a:p>
            <a:pPr marL="0" indent="0">
              <a:buNone/>
            </a:pPr>
            <a:r>
              <a:rPr lang="en-US" sz="6400" dirty="0">
                <a:solidFill>
                  <a:srgbClr val="FFFF00"/>
                </a:solidFill>
                <a:latin typeface="Calisto MT" panose="02040603050505030304" pitchFamily="18" charset="0"/>
              </a:rPr>
              <a:t>	Methodist Richardson</a:t>
            </a:r>
          </a:p>
          <a:p>
            <a:pPr marL="0" indent="0">
              <a:buNone/>
            </a:pPr>
            <a:r>
              <a:rPr lang="en-US" sz="6400" dirty="0">
                <a:solidFill>
                  <a:srgbClr val="FFFF00"/>
                </a:solidFill>
                <a:latin typeface="Calisto MT" panose="02040603050505030304" pitchFamily="18" charset="0"/>
              </a:rPr>
              <a:t>	Millwood</a:t>
            </a:r>
          </a:p>
          <a:p>
            <a:pPr marL="0" indent="0">
              <a:buNone/>
            </a:pPr>
            <a:r>
              <a:rPr lang="en-US" sz="6400" dirty="0">
                <a:solidFill>
                  <a:srgbClr val="FFFF00"/>
                </a:solidFill>
                <a:latin typeface="Calisto MT" panose="02040603050505030304" pitchFamily="18" charset="0"/>
              </a:rPr>
              <a:t>	Haven Frisco</a:t>
            </a:r>
          </a:p>
          <a:p>
            <a:pPr marL="0" indent="0">
              <a:buNone/>
            </a:pPr>
            <a:r>
              <a:rPr lang="en-US" sz="6400" dirty="0">
                <a:solidFill>
                  <a:srgbClr val="FFFF00"/>
                </a:solidFill>
                <a:latin typeface="Calisto MT" panose="02040603050505030304" pitchFamily="18" charset="0"/>
              </a:rPr>
              <a:t>	Wellbridge Plano</a:t>
            </a:r>
          </a:p>
          <a:p>
            <a:pPr marL="0" indent="0">
              <a:buNone/>
            </a:pPr>
            <a:r>
              <a:rPr lang="en-US" sz="6400" dirty="0">
                <a:solidFill>
                  <a:srgbClr val="FFFF00"/>
                </a:solidFill>
                <a:latin typeface="Calisto MT" panose="02040603050505030304" pitchFamily="18" charset="0"/>
              </a:rPr>
              <a:t>	THR Seay Center</a:t>
            </a:r>
          </a:p>
          <a:p>
            <a:pPr marL="0" indent="0">
              <a:buNone/>
            </a:pPr>
            <a:r>
              <a:rPr lang="en-US" sz="6400" dirty="0">
                <a:solidFill>
                  <a:srgbClr val="FFFF00"/>
                </a:solidFill>
                <a:latin typeface="Calisto MT" panose="02040603050505030304" pitchFamily="18" charset="0"/>
              </a:rPr>
              <a:t>	Perimeter Dallas</a:t>
            </a:r>
          </a:p>
          <a:p>
            <a:pPr marL="0" indent="0">
              <a:buNone/>
            </a:pPr>
            <a:r>
              <a:rPr lang="en-US" sz="6400" dirty="0">
                <a:solidFill>
                  <a:srgbClr val="FFFF00"/>
                </a:solidFill>
                <a:latin typeface="Calisto MT" panose="02040603050505030304" pitchFamily="18" charset="0"/>
              </a:rPr>
              <a:t>	Green Oaks </a:t>
            </a:r>
          </a:p>
          <a:p>
            <a:pPr marL="0" indent="0">
              <a:buNone/>
            </a:pPr>
            <a:r>
              <a:rPr lang="en-US" sz="6400" dirty="0">
                <a:solidFill>
                  <a:srgbClr val="FFFF00"/>
                </a:solidFill>
                <a:latin typeface="Calisto MT" panose="02040603050505030304" pitchFamily="18" charset="0"/>
              </a:rPr>
              <a:t>	</a:t>
            </a:r>
            <a:r>
              <a:rPr lang="en-US" sz="6400" dirty="0">
                <a:solidFill>
                  <a:schemeClr val="accent6">
                    <a:lumMod val="60000"/>
                    <a:lumOff val="40000"/>
                  </a:schemeClr>
                </a:solidFill>
                <a:latin typeface="Calisto MT" panose="02040603050505030304" pitchFamily="18" charset="0"/>
              </a:rPr>
              <a:t>North Texas State Hospital</a:t>
            </a:r>
          </a:p>
          <a:p>
            <a:pPr marL="0" indent="0">
              <a:buNone/>
            </a:pPr>
            <a:r>
              <a:rPr lang="en-US" sz="6400" dirty="0">
                <a:solidFill>
                  <a:srgbClr val="FFFF00"/>
                </a:solidFill>
                <a:latin typeface="Calisto MT" panose="02040603050505030304" pitchFamily="18" charset="0"/>
              </a:rPr>
              <a:t>On Occasion</a:t>
            </a:r>
          </a:p>
          <a:p>
            <a:pPr marL="0" indent="0">
              <a:buNone/>
            </a:pPr>
            <a:r>
              <a:rPr lang="en-US" sz="6400" dirty="0">
                <a:solidFill>
                  <a:srgbClr val="FFFF00"/>
                </a:solidFill>
                <a:latin typeface="Calisto MT" panose="02040603050505030304" pitchFamily="18" charset="0"/>
              </a:rPr>
              <a:t>	Springwood</a:t>
            </a:r>
          </a:p>
          <a:p>
            <a:pPr marL="0" indent="0">
              <a:buNone/>
            </a:pPr>
            <a:r>
              <a:rPr lang="en-US" sz="6400" dirty="0">
                <a:solidFill>
                  <a:srgbClr val="FFFF00"/>
                </a:solidFill>
                <a:latin typeface="Calisto MT" panose="02040603050505030304" pitchFamily="18" charset="0"/>
              </a:rPr>
              <a:t>	Glen Oaks</a:t>
            </a:r>
          </a:p>
          <a:p>
            <a:pPr marL="0" indent="0">
              <a:buNone/>
            </a:pPr>
            <a:r>
              <a:rPr lang="en-US" sz="6400" dirty="0">
                <a:solidFill>
                  <a:srgbClr val="FFFF00"/>
                </a:solidFill>
                <a:latin typeface="Calisto MT" panose="02040603050505030304" pitchFamily="18" charset="0"/>
              </a:rPr>
              <a:t>	Dallas VA Medical  Center</a:t>
            </a:r>
          </a:p>
          <a:p>
            <a:pPr marL="0" indent="0">
              <a:buNone/>
            </a:pPr>
            <a:r>
              <a:rPr lang="en-US" sz="6400" dirty="0">
                <a:solidFill>
                  <a:srgbClr val="FFFF00"/>
                </a:solidFill>
                <a:latin typeface="Calisto MT" panose="02040603050505030304" pitchFamily="18" charset="0"/>
              </a:rPr>
              <a:t>	UT South western</a:t>
            </a:r>
          </a:p>
          <a:p>
            <a:pPr marL="0" indent="0">
              <a:buNone/>
            </a:pPr>
            <a:r>
              <a:rPr lang="en-US" sz="6400" dirty="0">
                <a:solidFill>
                  <a:srgbClr val="FFFF00"/>
                </a:solidFill>
                <a:latin typeface="Calisto MT" panose="02040603050505030304" pitchFamily="18" charset="0"/>
              </a:rPr>
              <a:t>	Wellbridge Fort Worth</a:t>
            </a:r>
          </a:p>
          <a:p>
            <a:pPr marL="0" indent="0">
              <a:buNone/>
            </a:pPr>
            <a:r>
              <a:rPr lang="en-US" dirty="0">
                <a:solidFill>
                  <a:srgbClr val="FFFF00"/>
                </a:solidFill>
                <a:latin typeface="Calisto MT" panose="02040603050505030304" pitchFamily="18" charset="0"/>
              </a:rPr>
              <a:t>	</a:t>
            </a:r>
          </a:p>
        </p:txBody>
      </p:sp>
      <p:sp>
        <p:nvSpPr>
          <p:cNvPr id="4" name="TextBox 3">
            <a:extLst>
              <a:ext uri="{FF2B5EF4-FFF2-40B4-BE49-F238E27FC236}">
                <a16:creationId xmlns:a16="http://schemas.microsoft.com/office/drawing/2014/main" id="{5201CDDC-859A-3B50-95A9-749D4A5CD59A}"/>
              </a:ext>
            </a:extLst>
          </p:cNvPr>
          <p:cNvSpPr txBox="1"/>
          <p:nvPr/>
        </p:nvSpPr>
        <p:spPr>
          <a:xfrm>
            <a:off x="5871411" y="2847491"/>
            <a:ext cx="6079957" cy="1569660"/>
          </a:xfrm>
          <a:prstGeom prst="rect">
            <a:avLst/>
          </a:prstGeom>
          <a:noFill/>
        </p:spPr>
        <p:txBody>
          <a:bodyPr wrap="square" rtlCol="0">
            <a:spAutoFit/>
          </a:bodyPr>
          <a:lstStyle/>
          <a:p>
            <a:r>
              <a:rPr lang="en-US" sz="9600" dirty="0">
                <a:solidFill>
                  <a:srgbClr val="FF3300"/>
                </a:solidFill>
                <a:latin typeface="Calisto MT" panose="02040603050505030304" pitchFamily="18" charset="0"/>
              </a:rPr>
              <a:t>16     1200</a:t>
            </a:r>
          </a:p>
        </p:txBody>
      </p:sp>
    </p:spTree>
    <p:extLst>
      <p:ext uri="{BB962C8B-B14F-4D97-AF65-F5344CB8AC3E}">
        <p14:creationId xmlns:p14="http://schemas.microsoft.com/office/powerpoint/2010/main" val="5112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24D50-E6B8-4032-A5C5-7CC635D0EB46}"/>
              </a:ext>
            </a:extLst>
          </p:cNvPr>
          <p:cNvSpPr txBox="1"/>
          <p:nvPr/>
        </p:nvSpPr>
        <p:spPr>
          <a:xfrm>
            <a:off x="200025" y="647700"/>
            <a:ext cx="11791950" cy="4247317"/>
          </a:xfrm>
          <a:prstGeom prst="rect">
            <a:avLst/>
          </a:prstGeom>
          <a:noFill/>
        </p:spPr>
        <p:txBody>
          <a:bodyPr wrap="square" rtlCol="0">
            <a:spAutoFit/>
          </a:bodyPr>
          <a:lstStyle/>
          <a:p>
            <a:pPr algn="ctr"/>
            <a:r>
              <a:rPr lang="en-US" sz="5400" dirty="0">
                <a:solidFill>
                  <a:srgbClr val="FFFF00"/>
                </a:solidFill>
                <a:latin typeface="Times New Roman" panose="02020603050405020304" pitchFamily="18" charset="0"/>
                <a:cs typeface="Times New Roman" panose="02020603050405020304" pitchFamily="18" charset="0"/>
              </a:rPr>
              <a:t>SB 362</a:t>
            </a:r>
          </a:p>
          <a:p>
            <a:pPr algn="ctr"/>
            <a:r>
              <a:rPr lang="en-US" sz="5400" dirty="0">
                <a:solidFill>
                  <a:srgbClr val="FFFF00"/>
                </a:solidFill>
                <a:latin typeface="Times New Roman" panose="02020603050405020304" pitchFamily="18" charset="0"/>
                <a:cs typeface="Times New Roman" panose="02020603050405020304" pitchFamily="18" charset="0"/>
              </a:rPr>
              <a:t>Effective September 1, 2019</a:t>
            </a:r>
          </a:p>
          <a:p>
            <a:pPr algn="ctr"/>
            <a:r>
              <a:rPr lang="en-US" sz="5400" dirty="0">
                <a:solidFill>
                  <a:srgbClr val="FFFF00"/>
                </a:solidFill>
                <a:latin typeface="Times New Roman" panose="02020603050405020304" pitchFamily="18" charset="0"/>
                <a:cs typeface="Times New Roman" panose="02020603050405020304" pitchFamily="18" charset="0"/>
              </a:rPr>
              <a:t>Provides a new and clear path to divert persons with Mental Illness or IDD into Civil Courts </a:t>
            </a:r>
          </a:p>
        </p:txBody>
      </p:sp>
    </p:spTree>
    <p:extLst>
      <p:ext uri="{BB962C8B-B14F-4D97-AF65-F5344CB8AC3E}">
        <p14:creationId xmlns:p14="http://schemas.microsoft.com/office/powerpoint/2010/main" val="357174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1FC4A2-2C9C-4F73-9D9C-5025EA98F017}"/>
              </a:ext>
            </a:extLst>
          </p:cNvPr>
          <p:cNvSpPr/>
          <p:nvPr/>
        </p:nvSpPr>
        <p:spPr>
          <a:xfrm>
            <a:off x="2147887" y="1309986"/>
            <a:ext cx="7896225" cy="3675045"/>
          </a:xfrm>
          <a:prstGeom prst="rect">
            <a:avLst/>
          </a:prstGeom>
        </p:spPr>
        <p:txBody>
          <a:bodyPr wrap="square">
            <a:spAutoFit/>
          </a:bodyPr>
          <a:lstStyle/>
          <a:p>
            <a:pPr algn="ctr">
              <a:lnSpc>
                <a:spcPct val="150000"/>
              </a:lnSpc>
            </a:pPr>
            <a:r>
              <a:rPr lang="en-US" sz="4000" dirty="0">
                <a:solidFill>
                  <a:srgbClr val="FFFF00"/>
                </a:solidFill>
                <a:latin typeface="Times New Roman" panose="02020603050405020304" pitchFamily="18" charset="0"/>
                <a:cs typeface="Times New Roman" panose="02020603050405020304" pitchFamily="18" charset="0"/>
              </a:rPr>
              <a:t>If the offense charged </a:t>
            </a:r>
            <a:r>
              <a:rPr lang="en-US" sz="4000" u="sng" dirty="0">
                <a:solidFill>
                  <a:srgbClr val="FF0000"/>
                </a:solidFill>
                <a:latin typeface="Times New Roman" panose="02020603050405020304" pitchFamily="18" charset="0"/>
                <a:cs typeface="Times New Roman" panose="02020603050405020304" pitchFamily="18" charset="0"/>
              </a:rPr>
              <a:t>does not </a:t>
            </a:r>
            <a:r>
              <a:rPr lang="en-US" sz="4000" dirty="0">
                <a:solidFill>
                  <a:srgbClr val="FFFF00"/>
                </a:solidFill>
                <a:latin typeface="Times New Roman" panose="02020603050405020304" pitchFamily="18" charset="0"/>
                <a:cs typeface="Times New Roman" panose="02020603050405020304" pitchFamily="18" charset="0"/>
              </a:rPr>
              <a:t>involve an act, attempt, or threat of </a:t>
            </a:r>
            <a:r>
              <a:rPr lang="en-US" sz="4000" u="sng" dirty="0">
                <a:solidFill>
                  <a:srgbClr val="FF0000"/>
                </a:solidFill>
                <a:latin typeface="Times New Roman" panose="02020603050405020304" pitchFamily="18" charset="0"/>
                <a:cs typeface="Times New Roman" panose="02020603050405020304" pitchFamily="18" charset="0"/>
              </a:rPr>
              <a:t>serious bodily injury</a:t>
            </a:r>
            <a:r>
              <a:rPr lang="en-US" sz="4000" dirty="0">
                <a:solidFill>
                  <a:srgbClr val="FFFF00"/>
                </a:solidFill>
                <a:latin typeface="Times New Roman" panose="02020603050405020304" pitchFamily="18" charset="0"/>
                <a:cs typeface="Times New Roman" panose="02020603050405020304" pitchFamily="18" charset="0"/>
              </a:rPr>
              <a:t> to another person.</a:t>
            </a:r>
          </a:p>
        </p:txBody>
      </p:sp>
    </p:spTree>
    <p:extLst>
      <p:ext uri="{BB962C8B-B14F-4D97-AF65-F5344CB8AC3E}">
        <p14:creationId xmlns:p14="http://schemas.microsoft.com/office/powerpoint/2010/main" val="96645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rgbClr val="FFFF00"/>
                </a:solidFill>
                <a:latin typeface="Calisto MT" panose="02040603050505030304" pitchFamily="18" charset="0"/>
              </a:rPr>
              <a:t>CCP Sec.16.22</a:t>
            </a:r>
          </a:p>
        </p:txBody>
      </p:sp>
      <p:sp>
        <p:nvSpPr>
          <p:cNvPr id="3" name="Content Placeholder 2"/>
          <p:cNvSpPr>
            <a:spLocks noGrp="1"/>
          </p:cNvSpPr>
          <p:nvPr>
            <p:ph idx="1"/>
          </p:nvPr>
        </p:nvSpPr>
        <p:spPr>
          <a:xfrm>
            <a:off x="942975" y="1225550"/>
            <a:ext cx="10515600" cy="3847206"/>
          </a:xfrm>
        </p:spPr>
        <p:txBody>
          <a:bodyPr>
            <a:normAutofit lnSpcReduction="10000"/>
          </a:bodyPr>
          <a:lstStyle/>
          <a:p>
            <a:pPr>
              <a:lnSpc>
                <a:spcPct val="150000"/>
              </a:lnSpc>
            </a:pPr>
            <a:r>
              <a:rPr lang="en-US" sz="2800" dirty="0">
                <a:solidFill>
                  <a:schemeClr val="bg1"/>
                </a:solidFill>
                <a:latin typeface="Calisto MT" panose="02040603050505030304" pitchFamily="18" charset="0"/>
              </a:rPr>
              <a:t>16.22(C)</a:t>
            </a:r>
            <a:r>
              <a:rPr lang="en-US" sz="2800" u="sng" dirty="0">
                <a:solidFill>
                  <a:schemeClr val="bg1"/>
                </a:solidFill>
                <a:latin typeface="Calisto MT" panose="02040603050505030304" pitchFamily="18" charset="0"/>
              </a:rPr>
              <a:t>(5)  if the offense charged does not involve an act, attempt, or threat of serious bodily injury to another person, release the defendant on bail while charges against the defendant remain pending and enter an order transferring the defendant to the appropriate court for court-ordered outpatient mental health services under Chapter 574, Health and Safety Code</a:t>
            </a:r>
            <a:r>
              <a:rPr lang="en-US" sz="2800" dirty="0">
                <a:solidFill>
                  <a:schemeClr val="bg1"/>
                </a:solidFill>
                <a:latin typeface="Calisto MT" panose="02040603050505030304" pitchFamily="18" charset="0"/>
              </a:rPr>
              <a:t>.</a:t>
            </a:r>
          </a:p>
          <a:p>
            <a:endParaRPr lang="en-US" dirty="0"/>
          </a:p>
        </p:txBody>
      </p:sp>
    </p:spTree>
    <p:extLst>
      <p:ext uri="{BB962C8B-B14F-4D97-AF65-F5344CB8AC3E}">
        <p14:creationId xmlns:p14="http://schemas.microsoft.com/office/powerpoint/2010/main" val="194793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95A3-FD7E-4494-8AB8-BFB32D2D57D3}"/>
              </a:ext>
            </a:extLst>
          </p:cNvPr>
          <p:cNvSpPr>
            <a:spLocks noGrp="1"/>
          </p:cNvSpPr>
          <p:nvPr>
            <p:ph type="title"/>
          </p:nvPr>
        </p:nvSpPr>
        <p:spPr>
          <a:xfrm>
            <a:off x="838200" y="-196850"/>
            <a:ext cx="10515600" cy="1325563"/>
          </a:xfrm>
        </p:spPr>
        <p:txBody>
          <a:bodyPr/>
          <a:lstStyle/>
          <a:p>
            <a:r>
              <a:rPr lang="en-US" dirty="0">
                <a:solidFill>
                  <a:srgbClr val="FFFF00"/>
                </a:solidFill>
                <a:latin typeface="Calisto MT" panose="02040603050505030304" pitchFamily="18" charset="0"/>
              </a:rPr>
              <a:t>CCP 16.22 Continued</a:t>
            </a:r>
          </a:p>
        </p:txBody>
      </p:sp>
      <p:sp>
        <p:nvSpPr>
          <p:cNvPr id="3" name="Content Placeholder 2">
            <a:extLst>
              <a:ext uri="{FF2B5EF4-FFF2-40B4-BE49-F238E27FC236}">
                <a16:creationId xmlns:a16="http://schemas.microsoft.com/office/drawing/2014/main" id="{362453C7-72E3-4AAF-A01E-8ECF52E94244}"/>
              </a:ext>
            </a:extLst>
          </p:cNvPr>
          <p:cNvSpPr>
            <a:spLocks noGrp="1"/>
          </p:cNvSpPr>
          <p:nvPr>
            <p:ph idx="1"/>
          </p:nvPr>
        </p:nvSpPr>
        <p:spPr>
          <a:xfrm>
            <a:off x="838200" y="949324"/>
            <a:ext cx="10515600" cy="4784725"/>
          </a:xfrm>
        </p:spPr>
        <p:txBody>
          <a:bodyPr/>
          <a:lstStyle/>
          <a:p>
            <a:pPr>
              <a:lnSpc>
                <a:spcPct val="150000"/>
              </a:lnSpc>
            </a:pPr>
            <a:r>
              <a:rPr lang="en-US" sz="2600" u="sng" dirty="0">
                <a:solidFill>
                  <a:schemeClr val="bg1"/>
                </a:solidFill>
                <a:latin typeface="Calisto MT" panose="02040603050505030304" pitchFamily="18" charset="0"/>
              </a:rPr>
              <a:t>(c-1)  If an order is entered under Subsection (c)(5), an attorney representing the state </a:t>
            </a:r>
            <a:r>
              <a:rPr lang="en-US" sz="2600" u="sng" dirty="0">
                <a:solidFill>
                  <a:srgbClr val="FF0000"/>
                </a:solidFill>
                <a:latin typeface="Calisto MT" panose="02040603050505030304" pitchFamily="18" charset="0"/>
              </a:rPr>
              <a:t>shall file </a:t>
            </a:r>
            <a:r>
              <a:rPr lang="en-US" sz="2600" u="sng" dirty="0">
                <a:solidFill>
                  <a:schemeClr val="bg1"/>
                </a:solidFill>
                <a:latin typeface="Calisto MT" panose="02040603050505030304" pitchFamily="18" charset="0"/>
              </a:rPr>
              <a:t>the application for court-ordered outpatient services under Chapter 574, Health and Safety Code.</a:t>
            </a:r>
          </a:p>
          <a:p>
            <a:pPr marL="0" indent="0">
              <a:lnSpc>
                <a:spcPct val="150000"/>
              </a:lnSpc>
              <a:buNone/>
            </a:pPr>
            <a:endParaRPr lang="en-US" sz="1000" u="sng" dirty="0">
              <a:solidFill>
                <a:schemeClr val="bg1"/>
              </a:solidFill>
              <a:latin typeface="Calisto MT" panose="02040603050505030304" pitchFamily="18" charset="0"/>
            </a:endParaRPr>
          </a:p>
          <a:p>
            <a:pPr>
              <a:lnSpc>
                <a:spcPct val="150000"/>
              </a:lnSpc>
            </a:pPr>
            <a:r>
              <a:rPr lang="en-US" sz="2600" u="sng" dirty="0">
                <a:solidFill>
                  <a:schemeClr val="bg1"/>
                </a:solidFill>
                <a:latin typeface="Calisto MT" panose="02040603050505030304" pitchFamily="18" charset="0"/>
              </a:rPr>
              <a:t>(c-2)  On the motion of an attorney representing the state, if the court determines the defendant has complied with appropriate court-ordered outpatient treatment, the court may dismiss the charges pending against the defendant and discharge the defendant.</a:t>
            </a:r>
            <a:endParaRPr lang="en-US" sz="2600" dirty="0">
              <a:solidFill>
                <a:schemeClr val="bg1"/>
              </a:solidFill>
              <a:latin typeface="Calisto MT" panose="02040603050505030304" pitchFamily="18" charset="0"/>
            </a:endParaRPr>
          </a:p>
          <a:p>
            <a:pPr>
              <a:lnSpc>
                <a:spcPct val="150000"/>
              </a:lnSpc>
            </a:pPr>
            <a:endParaRPr lang="en-US" sz="2600" dirty="0"/>
          </a:p>
        </p:txBody>
      </p:sp>
    </p:spTree>
    <p:extLst>
      <p:ext uri="{BB962C8B-B14F-4D97-AF65-F5344CB8AC3E}">
        <p14:creationId xmlns:p14="http://schemas.microsoft.com/office/powerpoint/2010/main" val="1696268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C287-922A-5D78-BF17-90279091419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A3B37E-B2F5-5099-B51F-4E1ECA67614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0214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5411A-357B-40C1-BD01-09ED7EC6CB5A}"/>
              </a:ext>
            </a:extLst>
          </p:cNvPr>
          <p:cNvSpPr>
            <a:spLocks noGrp="1"/>
          </p:cNvSpPr>
          <p:nvPr>
            <p:ph idx="1"/>
          </p:nvPr>
        </p:nvSpPr>
        <p:spPr>
          <a:xfrm>
            <a:off x="447675" y="348454"/>
            <a:ext cx="11296650" cy="5899946"/>
          </a:xfrm>
        </p:spPr>
        <p:txBody>
          <a:bodyPr/>
          <a:lstStyle/>
          <a:p>
            <a:pPr marL="0" indent="0" algn="ctr">
              <a:lnSpc>
                <a:spcPct val="100000"/>
              </a:lnSpc>
              <a:buNone/>
            </a:pPr>
            <a:r>
              <a:rPr lang="en-US" sz="2600" u="sng" dirty="0">
                <a:solidFill>
                  <a:srgbClr val="FFFF00"/>
                </a:solidFill>
              </a:rPr>
              <a:t>Sec. 574.0345.  ORDER FOR TEMPORARY OUTPATIENT MENTAL HEALTH SERVICES.  </a:t>
            </a:r>
            <a:endParaRPr lang="en-US" sz="2600" dirty="0">
              <a:solidFill>
                <a:srgbClr val="FFFF00"/>
              </a:solidFill>
            </a:endParaRPr>
          </a:p>
          <a:p>
            <a:pPr>
              <a:lnSpc>
                <a:spcPct val="100000"/>
              </a:lnSpc>
            </a:pPr>
            <a:r>
              <a:rPr lang="en-US" sz="2400" u="sng" dirty="0">
                <a:solidFill>
                  <a:schemeClr val="bg1"/>
                </a:solidFill>
              </a:rPr>
              <a:t>patient is a person with severe and persistent mental illness;</a:t>
            </a:r>
            <a:endParaRPr lang="en-US" sz="2400" dirty="0">
              <a:solidFill>
                <a:schemeClr val="bg1"/>
              </a:solidFill>
            </a:endParaRPr>
          </a:p>
          <a:p>
            <a:pPr>
              <a:lnSpc>
                <a:spcPct val="100000"/>
              </a:lnSpc>
            </a:pPr>
            <a:r>
              <a:rPr lang="en-US" sz="2400" u="sng" dirty="0">
                <a:solidFill>
                  <a:schemeClr val="bg1"/>
                </a:solidFill>
              </a:rPr>
              <a:t>if not treated, experience deterioration of the ability to function independently to the extent that the proposed patient will be unable to live safely in the community</a:t>
            </a:r>
          </a:p>
          <a:p>
            <a:pPr>
              <a:lnSpc>
                <a:spcPct val="100000"/>
              </a:lnSpc>
            </a:pPr>
            <a:r>
              <a:rPr lang="en-US" sz="2400" u="sng" dirty="0">
                <a:solidFill>
                  <a:schemeClr val="bg1"/>
                </a:solidFill>
              </a:rPr>
              <a:t>outpatient mental health services are needed to prevent a relapse that would likely result in serious harm to the proposed patient or others; and</a:t>
            </a:r>
            <a:endParaRPr lang="en-US" sz="2400" dirty="0">
              <a:solidFill>
                <a:schemeClr val="bg1"/>
              </a:solidFill>
            </a:endParaRPr>
          </a:p>
          <a:p>
            <a:pPr>
              <a:lnSpc>
                <a:spcPct val="100000"/>
              </a:lnSpc>
            </a:pPr>
            <a:r>
              <a:rPr lang="en-US" sz="2400" u="sng" dirty="0">
                <a:solidFill>
                  <a:schemeClr val="bg1"/>
                </a:solidFill>
              </a:rPr>
              <a:t>inability to participate in outpatient treatment services effectively and voluntarily, demonstrated by:</a:t>
            </a:r>
            <a:endParaRPr lang="en-US" sz="2400" dirty="0">
              <a:solidFill>
                <a:schemeClr val="bg1"/>
              </a:solidFill>
            </a:endParaRPr>
          </a:p>
          <a:p>
            <a:pPr lvl="1">
              <a:lnSpc>
                <a:spcPct val="100000"/>
              </a:lnSpc>
            </a:pPr>
            <a:r>
              <a:rPr lang="en-US" sz="2400" u="sng" dirty="0">
                <a:solidFill>
                  <a:schemeClr val="bg1"/>
                </a:solidFill>
              </a:rPr>
              <a:t>(i)  any of the proposed patient's actions occurring within the two-year period that immediately precedes the hearing; or</a:t>
            </a:r>
            <a:endParaRPr lang="en-US" sz="2400" dirty="0">
              <a:solidFill>
                <a:schemeClr val="bg1"/>
              </a:solidFill>
            </a:endParaRPr>
          </a:p>
          <a:p>
            <a:pPr lvl="1">
              <a:lnSpc>
                <a:spcPct val="100000"/>
              </a:lnSpc>
            </a:pPr>
            <a:r>
              <a:rPr lang="en-US" sz="2400" u="sng" dirty="0">
                <a:solidFill>
                  <a:schemeClr val="bg1"/>
                </a:solidFill>
              </a:rPr>
              <a:t>(ii)  specific characteristics of patient's clinical condition that significantly impair the patient's ability to make a rational and informed decision whether to submit to voluntary outpatient treatment.</a:t>
            </a:r>
            <a:endParaRPr lang="en-US" sz="2400" dirty="0">
              <a:solidFill>
                <a:schemeClr val="bg1"/>
              </a:solidFill>
            </a:endParaRPr>
          </a:p>
          <a:p>
            <a:pPr marL="0" indent="0">
              <a:buNone/>
            </a:pPr>
            <a:endParaRPr lang="en-US" dirty="0"/>
          </a:p>
        </p:txBody>
      </p:sp>
    </p:spTree>
    <p:extLst>
      <p:ext uri="{BB962C8B-B14F-4D97-AF65-F5344CB8AC3E}">
        <p14:creationId xmlns:p14="http://schemas.microsoft.com/office/powerpoint/2010/main" val="262750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059AAB-50F5-C4D1-D7FA-1D65AE328A31}"/>
              </a:ext>
            </a:extLst>
          </p:cNvPr>
          <p:cNvPicPr>
            <a:picLocks noGrp="1" noChangeAspect="1"/>
          </p:cNvPicPr>
          <p:nvPr>
            <p:ph idx="1"/>
          </p:nvPr>
        </p:nvPicPr>
        <p:blipFill>
          <a:blip r:embed="rId2"/>
          <a:stretch>
            <a:fillRect/>
          </a:stretch>
        </p:blipFill>
        <p:spPr>
          <a:xfrm>
            <a:off x="3610708" y="0"/>
            <a:ext cx="5322277" cy="6858000"/>
          </a:xfrm>
        </p:spPr>
      </p:pic>
    </p:spTree>
    <p:extLst>
      <p:ext uri="{BB962C8B-B14F-4D97-AF65-F5344CB8AC3E}">
        <p14:creationId xmlns:p14="http://schemas.microsoft.com/office/powerpoint/2010/main" val="332840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EBD53-7E17-94AC-84DD-885517DFD763}"/>
              </a:ext>
            </a:extLst>
          </p:cNvPr>
          <p:cNvSpPr>
            <a:spLocks noGrp="1"/>
          </p:cNvSpPr>
          <p:nvPr>
            <p:ph type="title"/>
          </p:nvPr>
        </p:nvSpPr>
        <p:spPr/>
        <p:txBody>
          <a:bodyPr>
            <a:normAutofit/>
          </a:bodyPr>
          <a:lstStyle/>
          <a:p>
            <a:r>
              <a:rPr lang="en-US" sz="4000" dirty="0">
                <a:solidFill>
                  <a:schemeClr val="bg1"/>
                </a:solidFill>
              </a:rPr>
              <a:t>https://texasjcmh.gov/publications/bench-books/</a:t>
            </a:r>
          </a:p>
        </p:txBody>
      </p:sp>
      <p:pic>
        <p:nvPicPr>
          <p:cNvPr id="9" name="Content Placeholder 8">
            <a:extLst>
              <a:ext uri="{FF2B5EF4-FFF2-40B4-BE49-F238E27FC236}">
                <a16:creationId xmlns:a16="http://schemas.microsoft.com/office/drawing/2014/main" id="{EA9CD9C2-33C2-8130-0C84-8DB6B69C96B1}"/>
              </a:ext>
            </a:extLst>
          </p:cNvPr>
          <p:cNvPicPr>
            <a:picLocks noGrp="1" noChangeAspect="1"/>
          </p:cNvPicPr>
          <p:nvPr>
            <p:ph sz="half" idx="2"/>
          </p:nvPr>
        </p:nvPicPr>
        <p:blipFill>
          <a:blip r:embed="rId2"/>
          <a:stretch>
            <a:fillRect/>
          </a:stretch>
        </p:blipFill>
        <p:spPr>
          <a:xfrm>
            <a:off x="6587331" y="1825625"/>
            <a:ext cx="4351338" cy="4351338"/>
          </a:xfrm>
          <a:prstGeom prst="rect">
            <a:avLst/>
          </a:prstGeom>
        </p:spPr>
      </p:pic>
      <p:pic>
        <p:nvPicPr>
          <p:cNvPr id="12" name="Content Placeholder 11">
            <a:extLst>
              <a:ext uri="{FF2B5EF4-FFF2-40B4-BE49-F238E27FC236}">
                <a16:creationId xmlns:a16="http://schemas.microsoft.com/office/drawing/2014/main" id="{2B19AF9F-FF35-0845-3BFF-0C76951617B2}"/>
              </a:ext>
            </a:extLst>
          </p:cNvPr>
          <p:cNvPicPr>
            <a:picLocks noGrp="1" noChangeAspect="1"/>
          </p:cNvPicPr>
          <p:nvPr>
            <p:ph sz="half" idx="1"/>
          </p:nvPr>
        </p:nvPicPr>
        <p:blipFill>
          <a:blip r:embed="rId3"/>
          <a:stretch>
            <a:fillRect/>
          </a:stretch>
        </p:blipFill>
        <p:spPr>
          <a:xfrm>
            <a:off x="1253331" y="1825625"/>
            <a:ext cx="4351338" cy="4351338"/>
          </a:xfrm>
          <a:prstGeom prst="rect">
            <a:avLst/>
          </a:prstGeom>
        </p:spPr>
      </p:pic>
    </p:spTree>
    <p:extLst>
      <p:ext uri="{BB962C8B-B14F-4D97-AF65-F5344CB8AC3E}">
        <p14:creationId xmlns:p14="http://schemas.microsoft.com/office/powerpoint/2010/main" val="298963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D4A8F-5C9F-CE02-E946-994D2360A693}"/>
              </a:ext>
            </a:extLst>
          </p:cNvPr>
          <p:cNvSpPr>
            <a:spLocks noGrp="1"/>
          </p:cNvSpPr>
          <p:nvPr>
            <p:ph type="title"/>
          </p:nvPr>
        </p:nvSpPr>
        <p:spPr/>
        <p:txBody>
          <a:bodyPr>
            <a:normAutofit/>
          </a:bodyPr>
          <a:lstStyle/>
          <a:p>
            <a:r>
              <a:rPr lang="en-US" sz="2400" dirty="0">
                <a:solidFill>
                  <a:schemeClr val="bg1"/>
                </a:solidFill>
              </a:rPr>
              <a:t>https://texasjcmh.gov/media/erwfq1mp/eliminate-the-wait-toolkit-1-19-22-final.pdf</a:t>
            </a:r>
          </a:p>
        </p:txBody>
      </p:sp>
      <p:pic>
        <p:nvPicPr>
          <p:cNvPr id="8" name="Content Placeholder 7">
            <a:extLst>
              <a:ext uri="{FF2B5EF4-FFF2-40B4-BE49-F238E27FC236}">
                <a16:creationId xmlns:a16="http://schemas.microsoft.com/office/drawing/2014/main" id="{4E157E0E-2BDB-5684-7B9E-DD4AA18DA282}"/>
              </a:ext>
            </a:extLst>
          </p:cNvPr>
          <p:cNvPicPr>
            <a:picLocks noGrp="1" noChangeAspect="1"/>
          </p:cNvPicPr>
          <p:nvPr>
            <p:ph idx="1"/>
          </p:nvPr>
        </p:nvPicPr>
        <p:blipFill>
          <a:blip r:embed="rId2"/>
          <a:stretch>
            <a:fillRect/>
          </a:stretch>
        </p:blipFill>
        <p:spPr>
          <a:xfrm>
            <a:off x="4408115" y="1825625"/>
            <a:ext cx="3375770" cy="4351338"/>
          </a:xfrm>
        </p:spPr>
      </p:pic>
    </p:spTree>
    <p:extLst>
      <p:ext uri="{BB962C8B-B14F-4D97-AF65-F5344CB8AC3E}">
        <p14:creationId xmlns:p14="http://schemas.microsoft.com/office/powerpoint/2010/main" val="141986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04E07-D3B7-A42B-A0E7-94B31B5E7DCF}"/>
              </a:ext>
            </a:extLst>
          </p:cNvPr>
          <p:cNvSpPr>
            <a:spLocks noGrp="1"/>
          </p:cNvSpPr>
          <p:nvPr>
            <p:ph type="title"/>
          </p:nvPr>
        </p:nvSpPr>
        <p:spPr/>
        <p:txBody>
          <a:bodyPr/>
          <a:lstStyle/>
          <a:p>
            <a:pPr algn="ctr"/>
            <a:r>
              <a:rPr lang="en-US" dirty="0">
                <a:solidFill>
                  <a:schemeClr val="bg1"/>
                </a:solidFill>
                <a:latin typeface="Calisto MT" panose="02040603050505030304" pitchFamily="18" charset="0"/>
              </a:rPr>
              <a:t>The 16.22 Process Step by Step</a:t>
            </a:r>
          </a:p>
        </p:txBody>
      </p:sp>
      <p:pic>
        <p:nvPicPr>
          <p:cNvPr id="8" name="Content Placeholder 7">
            <a:extLst>
              <a:ext uri="{FF2B5EF4-FFF2-40B4-BE49-F238E27FC236}">
                <a16:creationId xmlns:a16="http://schemas.microsoft.com/office/drawing/2014/main" id="{7789B0CB-4DC0-91A5-2A34-727B938A073B}"/>
              </a:ext>
            </a:extLst>
          </p:cNvPr>
          <p:cNvPicPr>
            <a:picLocks noGrp="1" noChangeAspect="1"/>
          </p:cNvPicPr>
          <p:nvPr>
            <p:ph sz="half" idx="1"/>
          </p:nvPr>
        </p:nvPicPr>
        <p:blipFill>
          <a:blip r:embed="rId2"/>
          <a:stretch>
            <a:fillRect/>
          </a:stretch>
        </p:blipFill>
        <p:spPr>
          <a:xfrm>
            <a:off x="1645393" y="1825625"/>
            <a:ext cx="3567213" cy="4351338"/>
          </a:xfrm>
        </p:spPr>
      </p:pic>
      <p:pic>
        <p:nvPicPr>
          <p:cNvPr id="10" name="Content Placeholder 9">
            <a:extLst>
              <a:ext uri="{FF2B5EF4-FFF2-40B4-BE49-F238E27FC236}">
                <a16:creationId xmlns:a16="http://schemas.microsoft.com/office/drawing/2014/main" id="{1FF7A5AF-098C-917C-BB68-D55B51E502F5}"/>
              </a:ext>
            </a:extLst>
          </p:cNvPr>
          <p:cNvPicPr>
            <a:picLocks noGrp="1" noChangeAspect="1"/>
          </p:cNvPicPr>
          <p:nvPr>
            <p:ph sz="half" idx="2"/>
          </p:nvPr>
        </p:nvPicPr>
        <p:blipFill>
          <a:blip r:embed="rId3"/>
          <a:stretch>
            <a:fillRect/>
          </a:stretch>
        </p:blipFill>
        <p:spPr>
          <a:xfrm>
            <a:off x="7095329" y="1825625"/>
            <a:ext cx="3335341" cy="4351338"/>
          </a:xfrm>
        </p:spPr>
      </p:pic>
    </p:spTree>
    <p:extLst>
      <p:ext uri="{BB962C8B-B14F-4D97-AF65-F5344CB8AC3E}">
        <p14:creationId xmlns:p14="http://schemas.microsoft.com/office/powerpoint/2010/main" val="180888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475A-334F-1BC1-05AF-B5F8BEBA0098}"/>
              </a:ext>
            </a:extLst>
          </p:cNvPr>
          <p:cNvSpPr>
            <a:spLocks noGrp="1"/>
          </p:cNvSpPr>
          <p:nvPr>
            <p:ph type="title"/>
          </p:nvPr>
        </p:nvSpPr>
        <p:spPr/>
        <p:txBody>
          <a:bodyPr>
            <a:normAutofit/>
          </a:bodyPr>
          <a:lstStyle/>
          <a:p>
            <a:r>
              <a:rPr lang="en-US" sz="2400" dirty="0">
                <a:solidFill>
                  <a:schemeClr val="bg1"/>
                </a:solidFill>
                <a:latin typeface="Calisto MT" panose="02040603050505030304" pitchFamily="18" charset="0"/>
              </a:rPr>
              <a:t>https://texasjcmh.gov/media/wuyludp3/16-22-guide-september-2023-for-web-v2.pdf</a:t>
            </a:r>
          </a:p>
        </p:txBody>
      </p:sp>
      <p:pic>
        <p:nvPicPr>
          <p:cNvPr id="5" name="Content Placeholder 4">
            <a:extLst>
              <a:ext uri="{FF2B5EF4-FFF2-40B4-BE49-F238E27FC236}">
                <a16:creationId xmlns:a16="http://schemas.microsoft.com/office/drawing/2014/main" id="{1DADA94A-A624-D29B-08DE-C47E766410C5}"/>
              </a:ext>
            </a:extLst>
          </p:cNvPr>
          <p:cNvPicPr>
            <a:picLocks noGrp="1" noChangeAspect="1"/>
          </p:cNvPicPr>
          <p:nvPr>
            <p:ph idx="1"/>
          </p:nvPr>
        </p:nvPicPr>
        <p:blipFill>
          <a:blip r:embed="rId2"/>
          <a:stretch>
            <a:fillRect/>
          </a:stretch>
        </p:blipFill>
        <p:spPr>
          <a:xfrm>
            <a:off x="4413517" y="1825625"/>
            <a:ext cx="3364966" cy="4351338"/>
          </a:xfrm>
        </p:spPr>
      </p:pic>
    </p:spTree>
    <p:extLst>
      <p:ext uri="{BB962C8B-B14F-4D97-AF65-F5344CB8AC3E}">
        <p14:creationId xmlns:p14="http://schemas.microsoft.com/office/powerpoint/2010/main" val="64732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F696-AA12-FDB9-0877-13C2A055FE99}"/>
              </a:ext>
            </a:extLst>
          </p:cNvPr>
          <p:cNvSpPr>
            <a:spLocks noGrp="1"/>
          </p:cNvSpPr>
          <p:nvPr>
            <p:ph type="title"/>
          </p:nvPr>
        </p:nvSpPr>
        <p:spPr/>
        <p:txBody>
          <a:bodyPr>
            <a:normAutofit/>
          </a:bodyPr>
          <a:lstStyle/>
          <a:p>
            <a:r>
              <a:rPr lang="en-US" sz="3600" dirty="0">
                <a:solidFill>
                  <a:schemeClr val="bg1"/>
                </a:solidFill>
                <a:latin typeface="Calisto MT" panose="02040603050505030304" pitchFamily="18" charset="0"/>
              </a:rPr>
              <a:t>https://texasjcmh.gov/publications/code-book/</a:t>
            </a:r>
          </a:p>
        </p:txBody>
      </p:sp>
      <p:pic>
        <p:nvPicPr>
          <p:cNvPr id="8" name="Content Placeholder 7">
            <a:extLst>
              <a:ext uri="{FF2B5EF4-FFF2-40B4-BE49-F238E27FC236}">
                <a16:creationId xmlns:a16="http://schemas.microsoft.com/office/drawing/2014/main" id="{BEEB87B2-2204-17A3-982D-884E278699BC}"/>
              </a:ext>
            </a:extLst>
          </p:cNvPr>
          <p:cNvPicPr>
            <a:picLocks noGrp="1" noChangeAspect="1"/>
          </p:cNvPicPr>
          <p:nvPr>
            <p:ph idx="1"/>
          </p:nvPr>
        </p:nvPicPr>
        <p:blipFill>
          <a:blip r:embed="rId2"/>
          <a:stretch>
            <a:fillRect/>
          </a:stretch>
        </p:blipFill>
        <p:spPr>
          <a:xfrm>
            <a:off x="4455460" y="1825625"/>
            <a:ext cx="3281080" cy="4351338"/>
          </a:xfrm>
        </p:spPr>
      </p:pic>
    </p:spTree>
    <p:extLst>
      <p:ext uri="{BB962C8B-B14F-4D97-AF65-F5344CB8AC3E}">
        <p14:creationId xmlns:p14="http://schemas.microsoft.com/office/powerpoint/2010/main" val="37305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ED82-5B93-9FD4-0FA1-920D6B0721DC}"/>
              </a:ext>
            </a:extLst>
          </p:cNvPr>
          <p:cNvSpPr>
            <a:spLocks noGrp="1"/>
          </p:cNvSpPr>
          <p:nvPr>
            <p:ph type="title"/>
          </p:nvPr>
        </p:nvSpPr>
        <p:spPr/>
        <p:txBody>
          <a:bodyPr>
            <a:normAutofit fontScale="90000"/>
          </a:bodyPr>
          <a:lstStyle/>
          <a:p>
            <a:r>
              <a:rPr lang="en-US" dirty="0">
                <a:solidFill>
                  <a:srgbClr val="FFFF00"/>
                </a:solidFill>
              </a:rPr>
              <a:t>All further questions should be delivered to Judge </a:t>
            </a:r>
            <a:r>
              <a:rPr lang="en-US" dirty="0" err="1">
                <a:solidFill>
                  <a:srgbClr val="FFFF00"/>
                </a:solidFill>
              </a:rPr>
              <a:t>Waddil</a:t>
            </a:r>
            <a:r>
              <a:rPr lang="en-US" dirty="0">
                <a:solidFill>
                  <a:srgbClr val="FFFF00"/>
                </a:solidFill>
              </a:rPr>
              <a:t> for answering during the  Closing Session</a:t>
            </a:r>
          </a:p>
        </p:txBody>
      </p:sp>
      <p:pic>
        <p:nvPicPr>
          <p:cNvPr id="5" name="Content Placeholder 4" descr="A picture containing outdoor, person, people, group&#10;&#10;Description automatically generated">
            <a:extLst>
              <a:ext uri="{FF2B5EF4-FFF2-40B4-BE49-F238E27FC236}">
                <a16:creationId xmlns:a16="http://schemas.microsoft.com/office/drawing/2014/main" id="{4906D9AE-F123-053D-310C-B5D305093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2395" y="2000182"/>
            <a:ext cx="3267605" cy="4154292"/>
          </a:xfrm>
        </p:spPr>
      </p:pic>
    </p:spTree>
    <p:extLst>
      <p:ext uri="{BB962C8B-B14F-4D97-AF65-F5344CB8AC3E}">
        <p14:creationId xmlns:p14="http://schemas.microsoft.com/office/powerpoint/2010/main" val="132469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930E-8C37-92F1-89FC-0AD33F5BF66E}"/>
              </a:ext>
            </a:extLst>
          </p:cNvPr>
          <p:cNvSpPr>
            <a:spLocks noGrp="1"/>
          </p:cNvSpPr>
          <p:nvPr>
            <p:ph type="title"/>
          </p:nvPr>
        </p:nvSpPr>
        <p:spPr>
          <a:xfrm>
            <a:off x="497305" y="365125"/>
            <a:ext cx="11213431" cy="3613317"/>
          </a:xfrm>
        </p:spPr>
        <p:txBody>
          <a:bodyPr>
            <a:normAutofit/>
          </a:bodyPr>
          <a:lstStyle/>
          <a:p>
            <a:pPr algn="ctr"/>
            <a:r>
              <a:rPr lang="en-US" sz="6600" dirty="0">
                <a:solidFill>
                  <a:srgbClr val="FFFF00"/>
                </a:solidFill>
                <a:latin typeface="Calisto MT" panose="02040603050505030304" pitchFamily="18" charset="0"/>
              </a:rPr>
              <a:t>Observations from the Bench</a:t>
            </a:r>
            <a:br>
              <a:rPr lang="en-US" sz="6600" dirty="0">
                <a:solidFill>
                  <a:srgbClr val="FFFF00"/>
                </a:solidFill>
                <a:latin typeface="Calisto MT" panose="02040603050505030304" pitchFamily="18" charset="0"/>
              </a:rPr>
            </a:br>
            <a:r>
              <a:rPr lang="en-US" sz="6600" dirty="0">
                <a:solidFill>
                  <a:srgbClr val="FFFF00"/>
                </a:solidFill>
                <a:latin typeface="Calisto MT" panose="02040603050505030304" pitchFamily="18" charset="0"/>
              </a:rPr>
              <a:t>and</a:t>
            </a:r>
            <a:br>
              <a:rPr lang="en-US" sz="6600" dirty="0">
                <a:solidFill>
                  <a:srgbClr val="FFFF00"/>
                </a:solidFill>
                <a:latin typeface="Calisto MT" panose="02040603050505030304" pitchFamily="18" charset="0"/>
              </a:rPr>
            </a:br>
            <a:r>
              <a:rPr lang="en-US" sz="6600" dirty="0">
                <a:solidFill>
                  <a:srgbClr val="FFFF00"/>
                </a:solidFill>
                <a:latin typeface="Calisto MT" panose="02040603050505030304" pitchFamily="18" charset="0"/>
              </a:rPr>
              <a:t>Reading Between the Lines</a:t>
            </a:r>
          </a:p>
        </p:txBody>
      </p:sp>
      <p:sp>
        <p:nvSpPr>
          <p:cNvPr id="3" name="Content Placeholder 2">
            <a:extLst>
              <a:ext uri="{FF2B5EF4-FFF2-40B4-BE49-F238E27FC236}">
                <a16:creationId xmlns:a16="http://schemas.microsoft.com/office/drawing/2014/main" id="{00581137-B0D9-EFEB-1E32-82D4D585E481}"/>
              </a:ext>
            </a:extLst>
          </p:cNvPr>
          <p:cNvSpPr>
            <a:spLocks noGrp="1"/>
          </p:cNvSpPr>
          <p:nvPr>
            <p:ph idx="1"/>
          </p:nvPr>
        </p:nvSpPr>
        <p:spPr>
          <a:xfrm>
            <a:off x="846220" y="3962400"/>
            <a:ext cx="10515600" cy="2326105"/>
          </a:xfrm>
        </p:spPr>
        <p:txBody>
          <a:bodyPr>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rPr>
              <a:t>Hon. David W. Jahn – Probate Court No. 1</a:t>
            </a:r>
          </a:p>
          <a:p>
            <a:pPr marL="0" indent="0" algn="ctr">
              <a:buNone/>
            </a:pPr>
            <a:r>
              <a:rPr lang="en-US" sz="3600" dirty="0">
                <a:solidFill>
                  <a:schemeClr val="bg1"/>
                </a:solidFill>
              </a:rPr>
              <a:t>Hon. Chance Oliver – County Criminal Court No. 4</a:t>
            </a:r>
          </a:p>
        </p:txBody>
      </p:sp>
    </p:spTree>
    <p:extLst>
      <p:ext uri="{BB962C8B-B14F-4D97-AF65-F5344CB8AC3E}">
        <p14:creationId xmlns:p14="http://schemas.microsoft.com/office/powerpoint/2010/main" val="353482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76685-391E-065D-1FC2-1DA038DE7C13}"/>
              </a:ext>
            </a:extLst>
          </p:cNvPr>
          <p:cNvSpPr>
            <a:spLocks noGrp="1"/>
          </p:cNvSpPr>
          <p:nvPr>
            <p:ph type="title"/>
          </p:nvPr>
        </p:nvSpPr>
        <p:spPr/>
        <p:txBody>
          <a:bodyPr/>
          <a:lstStyle/>
          <a:p>
            <a:r>
              <a:rPr lang="en-US" dirty="0">
                <a:solidFill>
                  <a:srgbClr val="FFFF00"/>
                </a:solidFill>
                <a:latin typeface="Calisto MT" panose="02040603050505030304" pitchFamily="18" charset="0"/>
              </a:rPr>
              <a:t>Judicially Involved in Denton County 2023</a:t>
            </a:r>
          </a:p>
        </p:txBody>
      </p:sp>
      <p:sp>
        <p:nvSpPr>
          <p:cNvPr id="5" name="Content Placeholder 4">
            <a:extLst>
              <a:ext uri="{FF2B5EF4-FFF2-40B4-BE49-F238E27FC236}">
                <a16:creationId xmlns:a16="http://schemas.microsoft.com/office/drawing/2014/main" id="{2AD1EEDD-1525-D9BD-1340-0EBF6FB2BD8A}"/>
              </a:ext>
            </a:extLst>
          </p:cNvPr>
          <p:cNvSpPr>
            <a:spLocks noGrp="1"/>
          </p:cNvSpPr>
          <p:nvPr>
            <p:ph idx="1"/>
          </p:nvPr>
        </p:nvSpPr>
        <p:spPr/>
        <p:txBody>
          <a:bodyPr/>
          <a:lstStyle/>
          <a:p>
            <a:r>
              <a:rPr lang="en-US" dirty="0">
                <a:solidFill>
                  <a:srgbClr val="FFFF00"/>
                </a:solidFill>
              </a:rPr>
              <a:t>826 Civil Commitment Cases filed as of yesterday = 22 per week</a:t>
            </a:r>
          </a:p>
          <a:p>
            <a:r>
              <a:rPr lang="en-US" dirty="0">
                <a:solidFill>
                  <a:srgbClr val="FFFF00"/>
                </a:solidFill>
              </a:rPr>
              <a:t>Daily average of approximately 350 DCSO inmates on mental health list.</a:t>
            </a:r>
          </a:p>
          <a:p>
            <a:r>
              <a:rPr lang="en-US" dirty="0">
                <a:solidFill>
                  <a:srgbClr val="FFFF00"/>
                </a:solidFill>
              </a:rPr>
              <a:t>Jail Medical provides MH treatment to approximately 40 -50 inmates per week.</a:t>
            </a:r>
          </a:p>
          <a:p>
            <a:r>
              <a:rPr lang="en-US" dirty="0">
                <a:solidFill>
                  <a:srgbClr val="FFFF00"/>
                </a:solidFill>
              </a:rPr>
              <a:t>On average 65 defendants on a 46b Competency Restoration hold in the DCSO Jail.  (Wait time for a State Bed 230+days)</a:t>
            </a:r>
          </a:p>
          <a:p>
            <a:r>
              <a:rPr lang="en-US" dirty="0">
                <a:solidFill>
                  <a:srgbClr val="FFFF00"/>
                </a:solidFill>
              </a:rPr>
              <a:t>16.22 Magistrate Ordered </a:t>
            </a:r>
            <a:r>
              <a:rPr lang="en-US" dirty="0" err="1">
                <a:solidFill>
                  <a:srgbClr val="FFFF00"/>
                </a:solidFill>
              </a:rPr>
              <a:t>Assesments</a:t>
            </a:r>
            <a:r>
              <a:rPr lang="en-US" dirty="0">
                <a:solidFill>
                  <a:srgbClr val="FFFF00"/>
                </a:solidFill>
              </a:rPr>
              <a:t> =    ???</a:t>
            </a:r>
          </a:p>
        </p:txBody>
      </p:sp>
    </p:spTree>
    <p:extLst>
      <p:ext uri="{BB962C8B-B14F-4D97-AF65-F5344CB8AC3E}">
        <p14:creationId xmlns:p14="http://schemas.microsoft.com/office/powerpoint/2010/main" val="295608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0179" y="188204"/>
            <a:ext cx="10011641" cy="1107996"/>
          </a:xfrm>
          <a:prstGeom prst="rect">
            <a:avLst/>
          </a:prstGeom>
          <a:noFill/>
        </p:spPr>
        <p:txBody>
          <a:bodyPr wrap="square" rtlCol="0">
            <a:spAutoFit/>
          </a:bodyPr>
          <a:lstStyle/>
          <a:p>
            <a:pPr algn="ctr"/>
            <a:r>
              <a:rPr lang="en-US" sz="4800" dirty="0">
                <a:solidFill>
                  <a:srgbClr val="FFFF00"/>
                </a:solidFill>
                <a:latin typeface="+mj-lt"/>
              </a:rPr>
              <a:t>Why Consider a Different Approach</a:t>
            </a:r>
            <a:r>
              <a:rPr lang="en-US" sz="3600" dirty="0"/>
              <a:t>.</a:t>
            </a:r>
            <a:endParaRPr lang="en-US" sz="2000" dirty="0"/>
          </a:p>
          <a:p>
            <a:endParaRPr lang="en-US" dirty="0"/>
          </a:p>
        </p:txBody>
      </p:sp>
      <p:pic>
        <p:nvPicPr>
          <p:cNvPr id="11" name="Graphic 10" descr="Scales of justice">
            <a:extLst>
              <a:ext uri="{FF2B5EF4-FFF2-40B4-BE49-F238E27FC236}">
                <a16:creationId xmlns:a16="http://schemas.microsoft.com/office/drawing/2014/main" id="{15137315-2B6E-4459-91C8-005EA9906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6959" y="2753967"/>
            <a:ext cx="914400" cy="914400"/>
          </a:xfrm>
          <a:prstGeom prst="rect">
            <a:avLst/>
          </a:prstGeom>
        </p:spPr>
      </p:pic>
      <p:pic>
        <p:nvPicPr>
          <p:cNvPr id="13" name="Graphic 12" descr="Handcuffs">
            <a:extLst>
              <a:ext uri="{FF2B5EF4-FFF2-40B4-BE49-F238E27FC236}">
                <a16:creationId xmlns:a16="http://schemas.microsoft.com/office/drawing/2014/main" id="{47FE1D63-850E-4CEF-87FF-6C89FD35B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6959" y="1320579"/>
            <a:ext cx="914400" cy="914400"/>
          </a:xfrm>
          <a:prstGeom prst="rect">
            <a:avLst/>
          </a:prstGeom>
        </p:spPr>
      </p:pic>
      <p:pic>
        <p:nvPicPr>
          <p:cNvPr id="15" name="Graphic 14" descr="Jail">
            <a:extLst>
              <a:ext uri="{FF2B5EF4-FFF2-40B4-BE49-F238E27FC236}">
                <a16:creationId xmlns:a16="http://schemas.microsoft.com/office/drawing/2014/main" id="{47031794-5A99-4C10-91C8-8DFAD4E213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2694" y="4196868"/>
            <a:ext cx="914400" cy="914400"/>
          </a:xfrm>
          <a:prstGeom prst="rect">
            <a:avLst/>
          </a:prstGeom>
        </p:spPr>
      </p:pic>
      <p:pic>
        <p:nvPicPr>
          <p:cNvPr id="17" name="Graphic 16" descr="Hospital">
            <a:extLst>
              <a:ext uri="{FF2B5EF4-FFF2-40B4-BE49-F238E27FC236}">
                <a16:creationId xmlns:a16="http://schemas.microsoft.com/office/drawing/2014/main" id="{5B9C8222-8F63-4A7E-9A59-3E8B067E34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7244" y="4139209"/>
            <a:ext cx="914400" cy="914400"/>
          </a:xfrm>
          <a:prstGeom prst="rect">
            <a:avLst/>
          </a:prstGeom>
        </p:spPr>
      </p:pic>
      <p:sp>
        <p:nvSpPr>
          <p:cNvPr id="18" name="TextBox 17">
            <a:extLst>
              <a:ext uri="{FF2B5EF4-FFF2-40B4-BE49-F238E27FC236}">
                <a16:creationId xmlns:a16="http://schemas.microsoft.com/office/drawing/2014/main" id="{C72119A1-112F-482E-8667-009673A88BD4}"/>
              </a:ext>
            </a:extLst>
          </p:cNvPr>
          <p:cNvSpPr txBox="1"/>
          <p:nvPr/>
        </p:nvSpPr>
        <p:spPr>
          <a:xfrm>
            <a:off x="2562925" y="1598966"/>
            <a:ext cx="2356607" cy="461665"/>
          </a:xfrm>
          <a:prstGeom prst="rect">
            <a:avLst/>
          </a:prstGeom>
          <a:noFill/>
        </p:spPr>
        <p:txBody>
          <a:bodyPr wrap="none" rtlCol="0">
            <a:spAutoFit/>
          </a:bodyPr>
          <a:lstStyle/>
          <a:p>
            <a:r>
              <a:rPr lang="en-US" sz="2400" dirty="0">
                <a:solidFill>
                  <a:srgbClr val="FFFF00"/>
                </a:solidFill>
              </a:rPr>
              <a:t>Law Enforcement</a:t>
            </a:r>
          </a:p>
        </p:txBody>
      </p:sp>
      <p:sp>
        <p:nvSpPr>
          <p:cNvPr id="19" name="TextBox 18">
            <a:extLst>
              <a:ext uri="{FF2B5EF4-FFF2-40B4-BE49-F238E27FC236}">
                <a16:creationId xmlns:a16="http://schemas.microsoft.com/office/drawing/2014/main" id="{ECBE5B77-5AE6-4EE1-81EF-5949C2C9204F}"/>
              </a:ext>
            </a:extLst>
          </p:cNvPr>
          <p:cNvSpPr txBox="1"/>
          <p:nvPr/>
        </p:nvSpPr>
        <p:spPr>
          <a:xfrm>
            <a:off x="6721514" y="2870634"/>
            <a:ext cx="2053126" cy="461665"/>
          </a:xfrm>
          <a:prstGeom prst="rect">
            <a:avLst/>
          </a:prstGeom>
          <a:noFill/>
        </p:spPr>
        <p:txBody>
          <a:bodyPr wrap="none" rtlCol="0">
            <a:spAutoFit/>
          </a:bodyPr>
          <a:lstStyle/>
          <a:p>
            <a:r>
              <a:rPr lang="en-US" sz="2400" dirty="0">
                <a:solidFill>
                  <a:srgbClr val="FFFF00"/>
                </a:solidFill>
              </a:rPr>
              <a:t>Judicial System</a:t>
            </a:r>
          </a:p>
        </p:txBody>
      </p:sp>
      <p:sp>
        <p:nvSpPr>
          <p:cNvPr id="21" name="TextBox 20">
            <a:extLst>
              <a:ext uri="{FF2B5EF4-FFF2-40B4-BE49-F238E27FC236}">
                <a16:creationId xmlns:a16="http://schemas.microsoft.com/office/drawing/2014/main" id="{A61614C2-9389-4005-82BA-22C5D6742E82}"/>
              </a:ext>
            </a:extLst>
          </p:cNvPr>
          <p:cNvSpPr txBox="1"/>
          <p:nvPr/>
        </p:nvSpPr>
        <p:spPr>
          <a:xfrm>
            <a:off x="392875" y="4497732"/>
            <a:ext cx="3314369" cy="461665"/>
          </a:xfrm>
          <a:prstGeom prst="rect">
            <a:avLst/>
          </a:prstGeom>
          <a:noFill/>
        </p:spPr>
        <p:txBody>
          <a:bodyPr wrap="none" rtlCol="0">
            <a:spAutoFit/>
          </a:bodyPr>
          <a:lstStyle/>
          <a:p>
            <a:r>
              <a:rPr lang="en-US" sz="2400" dirty="0">
                <a:solidFill>
                  <a:srgbClr val="FFFF00"/>
                </a:solidFill>
              </a:rPr>
              <a:t>Inpatient Hospitalization</a:t>
            </a:r>
          </a:p>
        </p:txBody>
      </p:sp>
      <p:sp>
        <p:nvSpPr>
          <p:cNvPr id="22" name="TextBox 21">
            <a:extLst>
              <a:ext uri="{FF2B5EF4-FFF2-40B4-BE49-F238E27FC236}">
                <a16:creationId xmlns:a16="http://schemas.microsoft.com/office/drawing/2014/main" id="{1E055852-E46B-4F9F-A8C3-F5FEC9184C6F}"/>
              </a:ext>
            </a:extLst>
          </p:cNvPr>
          <p:cNvSpPr txBox="1"/>
          <p:nvPr/>
        </p:nvSpPr>
        <p:spPr>
          <a:xfrm>
            <a:off x="8203650" y="4446690"/>
            <a:ext cx="570990" cy="461665"/>
          </a:xfrm>
          <a:prstGeom prst="rect">
            <a:avLst/>
          </a:prstGeom>
          <a:noFill/>
        </p:spPr>
        <p:txBody>
          <a:bodyPr wrap="none" rtlCol="0">
            <a:spAutoFit/>
          </a:bodyPr>
          <a:lstStyle/>
          <a:p>
            <a:r>
              <a:rPr lang="en-US" sz="2400" dirty="0">
                <a:solidFill>
                  <a:srgbClr val="FFFF00"/>
                </a:solidFill>
              </a:rPr>
              <a:t>Jail</a:t>
            </a:r>
          </a:p>
        </p:txBody>
      </p:sp>
      <p:cxnSp>
        <p:nvCxnSpPr>
          <p:cNvPr id="26" name="Straight Arrow Connector 25">
            <a:extLst>
              <a:ext uri="{FF2B5EF4-FFF2-40B4-BE49-F238E27FC236}">
                <a16:creationId xmlns:a16="http://schemas.microsoft.com/office/drawing/2014/main" id="{10488214-521A-4123-B676-9A498EC51432}"/>
              </a:ext>
            </a:extLst>
          </p:cNvPr>
          <p:cNvCxnSpPr>
            <a:cxnSpLocks/>
          </p:cNvCxnSpPr>
          <p:nvPr/>
        </p:nvCxnSpPr>
        <p:spPr>
          <a:xfrm>
            <a:off x="6461046" y="3415206"/>
            <a:ext cx="701060" cy="72400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8AB3D43-CFEE-43E2-88BE-49B1705A73F3}"/>
              </a:ext>
            </a:extLst>
          </p:cNvPr>
          <p:cNvCxnSpPr>
            <a:cxnSpLocks/>
          </p:cNvCxnSpPr>
          <p:nvPr/>
        </p:nvCxnSpPr>
        <p:spPr>
          <a:xfrm flipH="1">
            <a:off x="4462232" y="3425238"/>
            <a:ext cx="702893" cy="64268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Arrow: Curved Left 35">
            <a:extLst>
              <a:ext uri="{FF2B5EF4-FFF2-40B4-BE49-F238E27FC236}">
                <a16:creationId xmlns:a16="http://schemas.microsoft.com/office/drawing/2014/main" id="{787F0024-9357-43F0-A344-D2E4B0D97CF7}"/>
              </a:ext>
            </a:extLst>
          </p:cNvPr>
          <p:cNvSpPr/>
          <p:nvPr/>
        </p:nvSpPr>
        <p:spPr>
          <a:xfrm rot="5400000">
            <a:off x="5503229" y="4229684"/>
            <a:ext cx="642680" cy="24058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Arrow: Curved Down 37">
            <a:extLst>
              <a:ext uri="{FF2B5EF4-FFF2-40B4-BE49-F238E27FC236}">
                <a16:creationId xmlns:a16="http://schemas.microsoft.com/office/drawing/2014/main" id="{D7C998D0-E857-4107-850C-310D658AC64E}"/>
              </a:ext>
            </a:extLst>
          </p:cNvPr>
          <p:cNvSpPr/>
          <p:nvPr/>
        </p:nvSpPr>
        <p:spPr>
          <a:xfrm>
            <a:off x="4690954" y="3907735"/>
            <a:ext cx="2242430" cy="4629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Arrow Connector 39">
            <a:extLst>
              <a:ext uri="{FF2B5EF4-FFF2-40B4-BE49-F238E27FC236}">
                <a16:creationId xmlns:a16="http://schemas.microsoft.com/office/drawing/2014/main" id="{5DF1810D-CF9E-414A-86A5-83DE74E9C852}"/>
              </a:ext>
            </a:extLst>
          </p:cNvPr>
          <p:cNvCxnSpPr>
            <a:endCxn id="11" idx="0"/>
          </p:cNvCxnSpPr>
          <p:nvPr/>
        </p:nvCxnSpPr>
        <p:spPr>
          <a:xfrm flipH="1">
            <a:off x="5794159" y="2234979"/>
            <a:ext cx="18010" cy="518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48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0108A-4F61-45A4-A46C-9E6CD3E0A5ED}"/>
              </a:ext>
            </a:extLst>
          </p:cNvPr>
          <p:cNvPicPr>
            <a:picLocks noChangeAspect="1"/>
          </p:cNvPicPr>
          <p:nvPr/>
        </p:nvPicPr>
        <p:blipFill>
          <a:blip r:embed="rId2"/>
          <a:stretch>
            <a:fillRect/>
          </a:stretch>
        </p:blipFill>
        <p:spPr>
          <a:xfrm>
            <a:off x="0" y="1000125"/>
            <a:ext cx="12192000" cy="4295775"/>
          </a:xfrm>
          <a:prstGeom prst="rect">
            <a:avLst/>
          </a:prstGeom>
        </p:spPr>
      </p:pic>
      <p:sp>
        <p:nvSpPr>
          <p:cNvPr id="3" name="TextBox 2">
            <a:extLst>
              <a:ext uri="{FF2B5EF4-FFF2-40B4-BE49-F238E27FC236}">
                <a16:creationId xmlns:a16="http://schemas.microsoft.com/office/drawing/2014/main" id="{70293505-9713-4140-88B9-BE8696AE1171}"/>
              </a:ext>
            </a:extLst>
          </p:cNvPr>
          <p:cNvSpPr txBox="1"/>
          <p:nvPr/>
        </p:nvSpPr>
        <p:spPr>
          <a:xfrm>
            <a:off x="3143988" y="243217"/>
            <a:ext cx="6232125" cy="553998"/>
          </a:xfrm>
          <a:prstGeom prst="rect">
            <a:avLst/>
          </a:prstGeom>
          <a:noFill/>
        </p:spPr>
        <p:txBody>
          <a:bodyPr wrap="square" rtlCol="0">
            <a:spAutoFit/>
          </a:bodyPr>
          <a:lstStyle/>
          <a:p>
            <a:r>
              <a:rPr lang="en-US" sz="3000" dirty="0">
                <a:solidFill>
                  <a:srgbClr val="FFFF00"/>
                </a:solidFill>
              </a:rPr>
              <a:t>THE SEQUENTIAL INTERCEPT MODEL</a:t>
            </a:r>
          </a:p>
        </p:txBody>
      </p:sp>
      <p:sp>
        <p:nvSpPr>
          <p:cNvPr id="4" name="TextBox 3">
            <a:extLst>
              <a:ext uri="{FF2B5EF4-FFF2-40B4-BE49-F238E27FC236}">
                <a16:creationId xmlns:a16="http://schemas.microsoft.com/office/drawing/2014/main" id="{2EEDD353-7FDF-41F8-9CAD-85BC6F5CC223}"/>
              </a:ext>
            </a:extLst>
          </p:cNvPr>
          <p:cNvSpPr txBox="1"/>
          <p:nvPr/>
        </p:nvSpPr>
        <p:spPr>
          <a:xfrm>
            <a:off x="204186" y="5488543"/>
            <a:ext cx="6425477" cy="369332"/>
          </a:xfrm>
          <a:prstGeom prst="rect">
            <a:avLst/>
          </a:prstGeom>
          <a:noFill/>
        </p:spPr>
        <p:txBody>
          <a:bodyPr wrap="none" rtlCol="0">
            <a:spAutoFit/>
          </a:bodyPr>
          <a:lstStyle/>
          <a:p>
            <a:r>
              <a:rPr lang="en-US" dirty="0">
                <a:solidFill>
                  <a:schemeClr val="bg1"/>
                </a:solidFill>
              </a:rPr>
              <a:t>https://ps.psychiatryonline.org/doi/pdf/10.1176/ps.2006.57.4.544</a:t>
            </a:r>
          </a:p>
        </p:txBody>
      </p:sp>
    </p:spTree>
    <p:extLst>
      <p:ext uri="{BB962C8B-B14F-4D97-AF65-F5344CB8AC3E}">
        <p14:creationId xmlns:p14="http://schemas.microsoft.com/office/powerpoint/2010/main" val="204816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925"/>
            <a:ext cx="10515600" cy="5888622"/>
          </a:xfrm>
        </p:spPr>
        <p:txBody>
          <a:bodyPr>
            <a:normAutofit fontScale="85000" lnSpcReduction="20000"/>
          </a:bodyPr>
          <a:lstStyle/>
          <a:p>
            <a:pPr>
              <a:lnSpc>
                <a:spcPct val="100000"/>
              </a:lnSpc>
            </a:pPr>
            <a:r>
              <a:rPr lang="en-US" dirty="0">
                <a:solidFill>
                  <a:srgbClr val="FFFF00"/>
                </a:solidFill>
              </a:rPr>
              <a:t> </a:t>
            </a:r>
            <a:r>
              <a:rPr lang="en-US" sz="3600" dirty="0">
                <a:solidFill>
                  <a:srgbClr val="FFFF00"/>
                </a:solidFill>
              </a:rPr>
              <a:t>Sec 571.002 Purpose of the Texas Mental Health Code</a:t>
            </a:r>
          </a:p>
          <a:p>
            <a:pPr>
              <a:lnSpc>
                <a:spcPct val="100000"/>
              </a:lnSpc>
            </a:pPr>
            <a:endParaRPr lang="en-US" sz="3600" dirty="0">
              <a:solidFill>
                <a:srgbClr val="FFFF00"/>
              </a:solidFill>
            </a:endParaRPr>
          </a:p>
          <a:p>
            <a:pPr lvl="1">
              <a:lnSpc>
                <a:spcPct val="100000"/>
              </a:lnSpc>
            </a:pPr>
            <a:r>
              <a:rPr lang="en-US" sz="4000" b="1" u="sng" dirty="0">
                <a:solidFill>
                  <a:srgbClr val="FFC000"/>
                </a:solidFill>
                <a:latin typeface="Calisto MT" panose="02040603050505030304" pitchFamily="18" charset="0"/>
              </a:rPr>
              <a:t>Provide to each person having a severe mental illness access to humane care and treatment</a:t>
            </a:r>
          </a:p>
          <a:p>
            <a:pPr lvl="2">
              <a:lnSpc>
                <a:spcPct val="100000"/>
              </a:lnSpc>
            </a:pPr>
            <a:endParaRPr lang="en-US" sz="2600" dirty="0">
              <a:solidFill>
                <a:schemeClr val="bg1"/>
              </a:solidFill>
              <a:latin typeface="Calisto MT" panose="02040603050505030304" pitchFamily="18" charset="0"/>
            </a:endParaRPr>
          </a:p>
          <a:p>
            <a:pPr lvl="2">
              <a:lnSpc>
                <a:spcPct val="100000"/>
              </a:lnSpc>
            </a:pPr>
            <a:r>
              <a:rPr lang="en-US" sz="2600" dirty="0">
                <a:solidFill>
                  <a:schemeClr val="bg1"/>
                </a:solidFill>
                <a:latin typeface="Calisto MT" panose="02040603050505030304" pitchFamily="18" charset="0"/>
              </a:rPr>
              <a:t>Most appropriate setting;</a:t>
            </a:r>
          </a:p>
          <a:p>
            <a:pPr marL="914400" lvl="2" indent="0">
              <a:lnSpc>
                <a:spcPct val="100000"/>
              </a:lnSpc>
              <a:buNone/>
            </a:pPr>
            <a:endParaRPr lang="en-US" sz="2600" dirty="0">
              <a:solidFill>
                <a:schemeClr val="bg1"/>
              </a:solidFill>
              <a:latin typeface="Calisto MT" panose="02040603050505030304" pitchFamily="18" charset="0"/>
            </a:endParaRPr>
          </a:p>
          <a:p>
            <a:pPr lvl="2">
              <a:lnSpc>
                <a:spcPct val="100000"/>
              </a:lnSpc>
            </a:pPr>
            <a:r>
              <a:rPr lang="en-US" sz="2600" dirty="0">
                <a:solidFill>
                  <a:schemeClr val="bg1"/>
                </a:solidFill>
                <a:latin typeface="Calisto MT" panose="02040603050505030304" pitchFamily="18" charset="0"/>
              </a:rPr>
              <a:t>Enabling the necessary evaluation, care, treatment, and rehabilitation with the least trouble, expense, and embarrassment to the person and the person’s family;</a:t>
            </a:r>
          </a:p>
          <a:p>
            <a:pPr marL="914400" lvl="2" indent="0">
              <a:lnSpc>
                <a:spcPct val="100000"/>
              </a:lnSpc>
              <a:buNone/>
            </a:pPr>
            <a:endParaRPr lang="en-US" sz="2600" dirty="0">
              <a:solidFill>
                <a:schemeClr val="bg1"/>
              </a:solidFill>
              <a:latin typeface="Calisto MT" panose="02040603050505030304" pitchFamily="18" charset="0"/>
            </a:endParaRPr>
          </a:p>
          <a:p>
            <a:pPr lvl="2">
              <a:lnSpc>
                <a:spcPct val="100000"/>
              </a:lnSpc>
            </a:pPr>
            <a:r>
              <a:rPr lang="en-US" sz="2600" u="sng" dirty="0">
                <a:solidFill>
                  <a:srgbClr val="FFC000"/>
                </a:solidFill>
                <a:latin typeface="Calisto MT" panose="02040603050505030304" pitchFamily="18" charset="0"/>
              </a:rPr>
              <a:t>Eliminate the traumatic effect on the persons mental health of public trial and criminal like procedures</a:t>
            </a:r>
            <a:r>
              <a:rPr lang="en-US" sz="2600" dirty="0">
                <a:solidFill>
                  <a:schemeClr val="bg1"/>
                </a:solidFill>
                <a:latin typeface="Calisto MT" panose="02040603050505030304" pitchFamily="18" charset="0"/>
              </a:rPr>
              <a:t>;</a:t>
            </a:r>
          </a:p>
          <a:p>
            <a:pPr marL="914400" lvl="2" indent="0">
              <a:lnSpc>
                <a:spcPct val="100000"/>
              </a:lnSpc>
              <a:buNone/>
            </a:pPr>
            <a:endParaRPr lang="en-US" sz="2600" dirty="0">
              <a:solidFill>
                <a:schemeClr val="bg1"/>
              </a:solidFill>
              <a:latin typeface="Calisto MT" panose="02040603050505030304" pitchFamily="18" charset="0"/>
            </a:endParaRPr>
          </a:p>
          <a:p>
            <a:pPr lvl="2">
              <a:lnSpc>
                <a:spcPct val="100000"/>
              </a:lnSpc>
            </a:pPr>
            <a:r>
              <a:rPr lang="en-US" sz="2600" dirty="0">
                <a:solidFill>
                  <a:schemeClr val="bg1"/>
                </a:solidFill>
                <a:latin typeface="Calisto MT" panose="02040603050505030304" pitchFamily="18" charset="0"/>
              </a:rPr>
              <a:t>Safe guard the patient’s rights so as to advance and not impede the therapeutic and protective purposes of involuntary care.</a:t>
            </a:r>
          </a:p>
        </p:txBody>
      </p:sp>
    </p:spTree>
    <p:extLst>
      <p:ext uri="{BB962C8B-B14F-4D97-AF65-F5344CB8AC3E}">
        <p14:creationId xmlns:p14="http://schemas.microsoft.com/office/powerpoint/2010/main" val="217342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26E4-8D07-4F75-964F-281CC33223F6}"/>
              </a:ext>
            </a:extLst>
          </p:cNvPr>
          <p:cNvSpPr>
            <a:spLocks noGrp="1"/>
          </p:cNvSpPr>
          <p:nvPr>
            <p:ph type="title"/>
          </p:nvPr>
        </p:nvSpPr>
        <p:spPr>
          <a:xfrm>
            <a:off x="838200" y="127000"/>
            <a:ext cx="10515600" cy="1325563"/>
          </a:xfrm>
        </p:spPr>
        <p:txBody>
          <a:bodyPr>
            <a:normAutofit/>
          </a:bodyPr>
          <a:lstStyle/>
          <a:p>
            <a:pPr algn="ctr"/>
            <a:r>
              <a:rPr lang="en-US" dirty="0">
                <a:solidFill>
                  <a:srgbClr val="FFFF00"/>
                </a:solidFill>
              </a:rPr>
              <a:t>Texas is a Crisis Commitment State</a:t>
            </a:r>
            <a:br>
              <a:rPr lang="en-US" dirty="0">
                <a:solidFill>
                  <a:srgbClr val="FFFF00"/>
                </a:solidFill>
              </a:rPr>
            </a:br>
            <a:r>
              <a:rPr lang="en-US" sz="4000" dirty="0">
                <a:solidFill>
                  <a:srgbClr val="FFFF00"/>
                </a:solidFill>
              </a:rPr>
              <a:t>Sec. 574.034 Health and Safety Code</a:t>
            </a:r>
          </a:p>
        </p:txBody>
      </p:sp>
      <p:sp>
        <p:nvSpPr>
          <p:cNvPr id="3" name="Content Placeholder 2">
            <a:extLst>
              <a:ext uri="{FF2B5EF4-FFF2-40B4-BE49-F238E27FC236}">
                <a16:creationId xmlns:a16="http://schemas.microsoft.com/office/drawing/2014/main" id="{8857A7B4-BC63-4307-8CCD-CD93C865EB5B}"/>
              </a:ext>
            </a:extLst>
          </p:cNvPr>
          <p:cNvSpPr>
            <a:spLocks noGrp="1"/>
          </p:cNvSpPr>
          <p:nvPr>
            <p:ph idx="1"/>
          </p:nvPr>
        </p:nvSpPr>
        <p:spPr>
          <a:xfrm>
            <a:off x="838200" y="1339850"/>
            <a:ext cx="10515600" cy="5137150"/>
          </a:xfrm>
        </p:spPr>
        <p:txBody>
          <a:bodyPr/>
          <a:lstStyle/>
          <a:p>
            <a:r>
              <a:rPr lang="en-US" sz="2400" dirty="0">
                <a:solidFill>
                  <a:schemeClr val="bg1"/>
                </a:solidFill>
              </a:rPr>
              <a:t>Inpatient findings:</a:t>
            </a:r>
          </a:p>
          <a:p>
            <a:pPr lvl="1"/>
            <a:r>
              <a:rPr lang="en-US" dirty="0">
                <a:solidFill>
                  <a:schemeClr val="bg1"/>
                </a:solidFill>
              </a:rPr>
              <a:t>Patient is a person with mental illness.</a:t>
            </a:r>
          </a:p>
          <a:p>
            <a:pPr lvl="1"/>
            <a:r>
              <a:rPr lang="en-US" dirty="0">
                <a:solidFill>
                  <a:schemeClr val="bg1"/>
                </a:solidFill>
              </a:rPr>
              <a:t>As a result of that mental illness</a:t>
            </a:r>
          </a:p>
          <a:p>
            <a:pPr lvl="3"/>
            <a:r>
              <a:rPr lang="en-US" sz="2400" dirty="0">
                <a:solidFill>
                  <a:schemeClr val="bg1"/>
                </a:solidFill>
              </a:rPr>
              <a:t>Likely to cause serious harm to self or others; </a:t>
            </a:r>
            <a:r>
              <a:rPr lang="en-US" sz="2400" b="1" u="sng" dirty="0">
                <a:solidFill>
                  <a:srgbClr val="FF0000"/>
                </a:solidFill>
              </a:rPr>
              <a:t>OR</a:t>
            </a:r>
          </a:p>
          <a:p>
            <a:pPr lvl="3"/>
            <a:r>
              <a:rPr lang="en-US" sz="2400" b="1" u="sng" dirty="0">
                <a:solidFill>
                  <a:schemeClr val="bg1"/>
                </a:solidFill>
              </a:rPr>
              <a:t>Is</a:t>
            </a:r>
          </a:p>
          <a:p>
            <a:pPr lvl="4"/>
            <a:r>
              <a:rPr lang="en-US" sz="2400" dirty="0">
                <a:solidFill>
                  <a:schemeClr val="bg1"/>
                </a:solidFill>
              </a:rPr>
              <a:t>Suffering severe and abnormal mental, emotional, or physical distress; </a:t>
            </a:r>
            <a:r>
              <a:rPr lang="en-US" sz="2400" u="sng" dirty="0">
                <a:solidFill>
                  <a:srgbClr val="FF0000"/>
                </a:solidFill>
              </a:rPr>
              <a:t>AND</a:t>
            </a:r>
          </a:p>
          <a:p>
            <a:pPr lvl="4"/>
            <a:r>
              <a:rPr lang="en-US" sz="2400" dirty="0">
                <a:solidFill>
                  <a:schemeClr val="bg1"/>
                </a:solidFill>
              </a:rPr>
              <a:t>Experiencing substantial deterioration of the persons ability to function; </a:t>
            </a:r>
            <a:r>
              <a:rPr lang="en-US" sz="2400" u="sng" dirty="0">
                <a:solidFill>
                  <a:srgbClr val="FF0000"/>
                </a:solidFill>
              </a:rPr>
              <a:t>AND</a:t>
            </a:r>
          </a:p>
          <a:p>
            <a:pPr lvl="4"/>
            <a:r>
              <a:rPr lang="en-US" sz="2400" dirty="0">
                <a:solidFill>
                  <a:schemeClr val="bg1"/>
                </a:solidFill>
              </a:rPr>
              <a:t>Unable to make rational or informed decision to submit to treatment</a:t>
            </a:r>
          </a:p>
          <a:p>
            <a:pPr marL="1828800" lvl="4" indent="0">
              <a:buNone/>
            </a:pPr>
            <a:endParaRPr lang="en-US" u="sng" dirty="0">
              <a:solidFill>
                <a:srgbClr val="FF0000"/>
              </a:solidFill>
            </a:endParaRPr>
          </a:p>
        </p:txBody>
      </p:sp>
    </p:spTree>
    <p:extLst>
      <p:ext uri="{BB962C8B-B14F-4D97-AF65-F5344CB8AC3E}">
        <p14:creationId xmlns:p14="http://schemas.microsoft.com/office/powerpoint/2010/main" val="16585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9D9AD63-EA49-31EB-70D0-EAA9B08C9D9B}"/>
              </a:ext>
            </a:extLst>
          </p:cNvPr>
          <p:cNvPicPr>
            <a:picLocks noGrp="1" noChangeAspect="1"/>
          </p:cNvPicPr>
          <p:nvPr>
            <p:ph idx="1"/>
          </p:nvPr>
        </p:nvPicPr>
        <p:blipFill>
          <a:blip r:embed="rId2"/>
          <a:stretch>
            <a:fillRect/>
          </a:stretch>
        </p:blipFill>
        <p:spPr>
          <a:xfrm>
            <a:off x="3797300" y="238673"/>
            <a:ext cx="4597400" cy="6380653"/>
          </a:xfrm>
        </p:spPr>
      </p:pic>
    </p:spTree>
    <p:extLst>
      <p:ext uri="{BB962C8B-B14F-4D97-AF65-F5344CB8AC3E}">
        <p14:creationId xmlns:p14="http://schemas.microsoft.com/office/powerpoint/2010/main" val="1712378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1050</Words>
  <Application>Microsoft Office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Calisto MT</vt:lpstr>
      <vt:lpstr>Times New Roman</vt:lpstr>
      <vt:lpstr>Office Theme</vt:lpstr>
      <vt:lpstr>Denton County MHMR’s Mental Health and Law Enforcement Summit September 27, 2023</vt:lpstr>
      <vt:lpstr>PowerPoint Presentation</vt:lpstr>
      <vt:lpstr>Observations from the Bench and Reading Between the Lines</vt:lpstr>
      <vt:lpstr>Judicially Involved in Denton County 2023</vt:lpstr>
      <vt:lpstr>PowerPoint Presentation</vt:lpstr>
      <vt:lpstr>PowerPoint Presentation</vt:lpstr>
      <vt:lpstr>PowerPoint Presentation</vt:lpstr>
      <vt:lpstr>Texas is a Crisis Commitment State Sec. 574.034 Health and Safety Code</vt:lpstr>
      <vt:lpstr>PowerPoint Presentation</vt:lpstr>
      <vt:lpstr>Texas Mental Health Code (cont.)</vt:lpstr>
      <vt:lpstr>Texas Mental Health Code (cont.)</vt:lpstr>
      <vt:lpstr>Texas Mental Health Code (cont.)</vt:lpstr>
      <vt:lpstr>Emergency Detention and Civil Commitment Hospitals</vt:lpstr>
      <vt:lpstr>PowerPoint Presentation</vt:lpstr>
      <vt:lpstr>PowerPoint Presentation</vt:lpstr>
      <vt:lpstr>CCP Sec.16.22</vt:lpstr>
      <vt:lpstr>CCP 16.22 Continued</vt:lpstr>
      <vt:lpstr>PowerPoint Presentation</vt:lpstr>
      <vt:lpstr>PowerPoint Presentation</vt:lpstr>
      <vt:lpstr>https://texasjcmh.gov/publications/bench-books/</vt:lpstr>
      <vt:lpstr>https://texasjcmh.gov/media/erwfq1mp/eliminate-the-wait-toolkit-1-19-22-final.pdf</vt:lpstr>
      <vt:lpstr>The 16.22 Process Step by Step</vt:lpstr>
      <vt:lpstr>https://texasjcmh.gov/media/wuyludp3/16-22-guide-september-2023-for-web-v2.pdf</vt:lpstr>
      <vt:lpstr>https://texasjcmh.gov/publications/code-book/</vt:lpstr>
      <vt:lpstr>All further questions should be delivered to Judge Waddil for answering during the  Closing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 County MHMR’s Mental Health and Law Enforcement Summit September 27, 2023</dc:title>
  <dc:creator>Dave Jahn</dc:creator>
  <cp:lastModifiedBy>Dave Jahn</cp:lastModifiedBy>
  <cp:revision>1</cp:revision>
  <cp:lastPrinted>2023-09-27T07:43:54Z</cp:lastPrinted>
  <dcterms:created xsi:type="dcterms:W3CDTF">2023-09-27T03:08:53Z</dcterms:created>
  <dcterms:modified xsi:type="dcterms:W3CDTF">2023-09-27T07:49:49Z</dcterms:modified>
</cp:coreProperties>
</file>