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handoutMasterIdLst>
    <p:handoutMasterId r:id="rId25"/>
  </p:handoutMasterIdLst>
  <p:sldIdLst>
    <p:sldId id="256" r:id="rId2"/>
    <p:sldId id="431" r:id="rId3"/>
    <p:sldId id="261" r:id="rId4"/>
    <p:sldId id="302" r:id="rId5"/>
    <p:sldId id="303" r:id="rId6"/>
    <p:sldId id="412" r:id="rId7"/>
    <p:sldId id="406" r:id="rId8"/>
    <p:sldId id="407" r:id="rId9"/>
    <p:sldId id="416" r:id="rId10"/>
    <p:sldId id="417" r:id="rId11"/>
    <p:sldId id="272" r:id="rId12"/>
    <p:sldId id="274" r:id="rId13"/>
    <p:sldId id="403" r:id="rId14"/>
    <p:sldId id="279" r:id="rId15"/>
    <p:sldId id="275" r:id="rId16"/>
    <p:sldId id="277" r:id="rId17"/>
    <p:sldId id="280" r:id="rId18"/>
    <p:sldId id="281" r:id="rId19"/>
    <p:sldId id="294" r:id="rId20"/>
    <p:sldId id="315" r:id="rId21"/>
    <p:sldId id="418" r:id="rId22"/>
    <p:sldId id="432" r:id="rId23"/>
  </p:sldIdLst>
  <p:sldSz cx="9144000" cy="6858000" type="screen4x3"/>
  <p:notesSz cx="6881813"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5287" autoAdjust="0"/>
  </p:normalViewPr>
  <p:slideViewPr>
    <p:cSldViewPr>
      <p:cViewPr varScale="1">
        <p:scale>
          <a:sx n="50" d="100"/>
          <a:sy n="50" d="100"/>
        </p:scale>
        <p:origin x="1724" y="36"/>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132787-2A77-4BE6-B9B9-901E99FF817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945E8263-921B-4D41-B5ED-AC5943FB1A33}">
      <dgm:prSet/>
      <dgm:spPr/>
      <dgm:t>
        <a:bodyPr/>
        <a:lstStyle/>
        <a:p>
          <a:r>
            <a:rPr lang="en-US" dirty="0"/>
            <a:t>Assertive Community Treatment (ACT) </a:t>
          </a:r>
        </a:p>
      </dgm:t>
    </dgm:pt>
    <dgm:pt modelId="{34D796C6-F6CD-4837-A446-188E62E7FE56}" type="parTrans" cxnId="{044A736F-00B8-4704-8F44-D5AEE00D038E}">
      <dgm:prSet/>
      <dgm:spPr/>
      <dgm:t>
        <a:bodyPr/>
        <a:lstStyle/>
        <a:p>
          <a:endParaRPr lang="en-US"/>
        </a:p>
      </dgm:t>
    </dgm:pt>
    <dgm:pt modelId="{4AAE919C-5FF1-4BDF-A602-0A7BE316A4A0}" type="sibTrans" cxnId="{044A736F-00B8-4704-8F44-D5AEE00D038E}">
      <dgm:prSet/>
      <dgm:spPr/>
      <dgm:t>
        <a:bodyPr/>
        <a:lstStyle/>
        <a:p>
          <a:endParaRPr lang="en-US"/>
        </a:p>
      </dgm:t>
    </dgm:pt>
    <dgm:pt modelId="{1768420D-F244-48CE-A955-4D553ED2EA94}">
      <dgm:prSet/>
      <dgm:spPr/>
      <dgm:t>
        <a:bodyPr/>
        <a:lstStyle/>
        <a:p>
          <a:r>
            <a:rPr lang="en-US" dirty="0"/>
            <a:t>Case Management &amp; Medication Management </a:t>
          </a:r>
        </a:p>
      </dgm:t>
    </dgm:pt>
    <dgm:pt modelId="{D6D09A46-D786-4E93-B3A9-C433768AECCB}" type="parTrans" cxnId="{829B6A6F-225F-4390-A48D-9430BBF2B441}">
      <dgm:prSet/>
      <dgm:spPr/>
      <dgm:t>
        <a:bodyPr/>
        <a:lstStyle/>
        <a:p>
          <a:endParaRPr lang="en-US"/>
        </a:p>
      </dgm:t>
    </dgm:pt>
    <dgm:pt modelId="{ACDD82F6-A5C9-46A1-A6DA-EEA7097FB5EB}" type="sibTrans" cxnId="{829B6A6F-225F-4390-A48D-9430BBF2B441}">
      <dgm:prSet/>
      <dgm:spPr/>
      <dgm:t>
        <a:bodyPr/>
        <a:lstStyle/>
        <a:p>
          <a:endParaRPr lang="en-US"/>
        </a:p>
      </dgm:t>
    </dgm:pt>
    <dgm:pt modelId="{FDF3810C-9FDD-4213-AFAA-2A0BAED83447}">
      <dgm:prSet/>
      <dgm:spPr/>
      <dgm:t>
        <a:bodyPr/>
        <a:lstStyle/>
        <a:p>
          <a:r>
            <a:rPr lang="en-US" dirty="0"/>
            <a:t>Child and Adolescent Services </a:t>
          </a:r>
        </a:p>
      </dgm:t>
    </dgm:pt>
    <dgm:pt modelId="{D80B458D-2778-41AA-BBFA-659A499CEDCE}" type="parTrans" cxnId="{A085BFC9-C34C-4768-BC4E-9E5D82BE4AC6}">
      <dgm:prSet/>
      <dgm:spPr/>
      <dgm:t>
        <a:bodyPr/>
        <a:lstStyle/>
        <a:p>
          <a:endParaRPr lang="en-US"/>
        </a:p>
      </dgm:t>
    </dgm:pt>
    <dgm:pt modelId="{ED2D0B68-5254-4075-AE93-CFA6555B64C0}" type="sibTrans" cxnId="{A085BFC9-C34C-4768-BC4E-9E5D82BE4AC6}">
      <dgm:prSet/>
      <dgm:spPr/>
      <dgm:t>
        <a:bodyPr/>
        <a:lstStyle/>
        <a:p>
          <a:endParaRPr lang="en-US"/>
        </a:p>
      </dgm:t>
    </dgm:pt>
    <dgm:pt modelId="{65096005-0140-4A6E-9398-38C311D0C818}">
      <dgm:prSet/>
      <dgm:spPr/>
      <dgm:t>
        <a:bodyPr/>
        <a:lstStyle/>
        <a:p>
          <a:r>
            <a:rPr lang="en-US" dirty="0"/>
            <a:t>COMPASS – First Episode Psychosis Program</a:t>
          </a:r>
        </a:p>
      </dgm:t>
    </dgm:pt>
    <dgm:pt modelId="{6668245C-0DBE-4D9F-B158-6AC0A14DDC2B}" type="parTrans" cxnId="{BB48C58E-1703-4819-90C0-AE580C31C9DB}">
      <dgm:prSet/>
      <dgm:spPr/>
      <dgm:t>
        <a:bodyPr/>
        <a:lstStyle/>
        <a:p>
          <a:endParaRPr lang="en-US"/>
        </a:p>
      </dgm:t>
    </dgm:pt>
    <dgm:pt modelId="{5D7537AD-209A-4680-97CF-A36CB3310863}" type="sibTrans" cxnId="{BB48C58E-1703-4819-90C0-AE580C31C9DB}">
      <dgm:prSet/>
      <dgm:spPr/>
      <dgm:t>
        <a:bodyPr/>
        <a:lstStyle/>
        <a:p>
          <a:endParaRPr lang="en-US"/>
        </a:p>
      </dgm:t>
    </dgm:pt>
    <dgm:pt modelId="{72B46082-6BD4-44B5-980D-7CA1CE070511}">
      <dgm:prSet/>
      <dgm:spPr/>
      <dgm:t>
        <a:bodyPr/>
        <a:lstStyle/>
        <a:p>
          <a:r>
            <a:rPr lang="en-US" dirty="0"/>
            <a:t>Liaison Services – Jail, Court, Hospital, Crisis prevention, &amp; School</a:t>
          </a:r>
        </a:p>
      </dgm:t>
    </dgm:pt>
    <dgm:pt modelId="{5452DFEB-7E29-4FD5-92DF-759498413D22}" type="parTrans" cxnId="{451EE366-5989-4032-AA19-F3EAF16EE21F}">
      <dgm:prSet/>
      <dgm:spPr/>
      <dgm:t>
        <a:bodyPr/>
        <a:lstStyle/>
        <a:p>
          <a:endParaRPr lang="en-US"/>
        </a:p>
      </dgm:t>
    </dgm:pt>
    <dgm:pt modelId="{3607280D-4861-4A3A-B0AA-F79326977D74}" type="sibTrans" cxnId="{451EE366-5989-4032-AA19-F3EAF16EE21F}">
      <dgm:prSet/>
      <dgm:spPr/>
      <dgm:t>
        <a:bodyPr/>
        <a:lstStyle/>
        <a:p>
          <a:endParaRPr lang="en-US"/>
        </a:p>
      </dgm:t>
    </dgm:pt>
    <dgm:pt modelId="{699BE725-5C63-4E43-8F67-0DCF62BF78A8}">
      <dgm:prSet/>
      <dgm:spPr/>
      <dgm:t>
        <a:bodyPr/>
        <a:lstStyle/>
        <a:p>
          <a:r>
            <a:rPr lang="en-US" dirty="0"/>
            <a:t>Mobile Crisis Outreach Team (MCOT) </a:t>
          </a:r>
        </a:p>
      </dgm:t>
    </dgm:pt>
    <dgm:pt modelId="{8A4308B0-C744-4492-8954-C43469BC9E8A}" type="parTrans" cxnId="{8E9C03DB-9C52-49C1-8671-A0F9CBFC70D5}">
      <dgm:prSet/>
      <dgm:spPr/>
      <dgm:t>
        <a:bodyPr/>
        <a:lstStyle/>
        <a:p>
          <a:endParaRPr lang="en-US"/>
        </a:p>
      </dgm:t>
    </dgm:pt>
    <dgm:pt modelId="{4E28AB2D-7738-4EEE-B872-ABCEC9987379}" type="sibTrans" cxnId="{8E9C03DB-9C52-49C1-8671-A0F9CBFC70D5}">
      <dgm:prSet/>
      <dgm:spPr/>
      <dgm:t>
        <a:bodyPr/>
        <a:lstStyle/>
        <a:p>
          <a:endParaRPr lang="en-US"/>
        </a:p>
      </dgm:t>
    </dgm:pt>
    <dgm:pt modelId="{3375C326-ABA5-46D5-B65B-3BABA9F08E87}">
      <dgm:prSet/>
      <dgm:spPr/>
      <dgm:t>
        <a:bodyPr/>
        <a:lstStyle/>
        <a:p>
          <a:r>
            <a:rPr lang="en-US" dirty="0"/>
            <a:t>Multi-systemic Therapy</a:t>
          </a:r>
        </a:p>
      </dgm:t>
    </dgm:pt>
    <dgm:pt modelId="{C14BFC4E-3F6E-4131-8B6F-EC2906E9CE6C}" type="parTrans" cxnId="{83A02202-25AD-4B7C-A1BD-EFAA6D4FCB3F}">
      <dgm:prSet/>
      <dgm:spPr/>
      <dgm:t>
        <a:bodyPr/>
        <a:lstStyle/>
        <a:p>
          <a:endParaRPr lang="en-US"/>
        </a:p>
      </dgm:t>
    </dgm:pt>
    <dgm:pt modelId="{04F5BCFB-3A06-4335-9184-658E314D35D2}" type="sibTrans" cxnId="{83A02202-25AD-4B7C-A1BD-EFAA6D4FCB3F}">
      <dgm:prSet/>
      <dgm:spPr/>
      <dgm:t>
        <a:bodyPr/>
        <a:lstStyle/>
        <a:p>
          <a:endParaRPr lang="en-US"/>
        </a:p>
      </dgm:t>
    </dgm:pt>
    <dgm:pt modelId="{46D70153-86FD-4A4A-8CA0-CAE1C589F89D}">
      <dgm:prSet/>
      <dgm:spPr/>
      <dgm:t>
        <a:bodyPr/>
        <a:lstStyle/>
        <a:p>
          <a:r>
            <a:rPr lang="en-US" dirty="0"/>
            <a:t>Crisis Residential Unit</a:t>
          </a:r>
        </a:p>
      </dgm:t>
    </dgm:pt>
    <dgm:pt modelId="{F093C847-6379-489C-9E4C-FDA18569F72C}" type="parTrans" cxnId="{6617203D-A9CE-4A26-BD7D-C2E1D288E490}">
      <dgm:prSet/>
      <dgm:spPr/>
      <dgm:t>
        <a:bodyPr/>
        <a:lstStyle/>
        <a:p>
          <a:endParaRPr lang="en-US"/>
        </a:p>
      </dgm:t>
    </dgm:pt>
    <dgm:pt modelId="{50A9C4DC-5F1F-456A-94B6-777B45162F0E}" type="sibTrans" cxnId="{6617203D-A9CE-4A26-BD7D-C2E1D288E490}">
      <dgm:prSet/>
      <dgm:spPr/>
      <dgm:t>
        <a:bodyPr/>
        <a:lstStyle/>
        <a:p>
          <a:endParaRPr lang="en-US"/>
        </a:p>
      </dgm:t>
    </dgm:pt>
    <dgm:pt modelId="{1B1BEA71-A83A-4474-90CF-0314C3AFCDFA}">
      <dgm:prSet/>
      <dgm:spPr/>
      <dgm:t>
        <a:bodyPr/>
        <a:lstStyle/>
        <a:p>
          <a:r>
            <a:rPr lang="en-US" dirty="0"/>
            <a:t>TCOOMMI Program </a:t>
          </a:r>
        </a:p>
      </dgm:t>
    </dgm:pt>
    <dgm:pt modelId="{18620A1C-A769-4F72-A0DA-7FE4CC84D869}" type="parTrans" cxnId="{20BCFC92-4EA4-491B-9222-BC279BD60010}">
      <dgm:prSet/>
      <dgm:spPr/>
      <dgm:t>
        <a:bodyPr/>
        <a:lstStyle/>
        <a:p>
          <a:endParaRPr lang="en-US"/>
        </a:p>
      </dgm:t>
    </dgm:pt>
    <dgm:pt modelId="{9BA5F002-2771-4D83-ADA0-CB46EF8550A3}" type="sibTrans" cxnId="{20BCFC92-4EA4-491B-9222-BC279BD60010}">
      <dgm:prSet/>
      <dgm:spPr/>
      <dgm:t>
        <a:bodyPr/>
        <a:lstStyle/>
        <a:p>
          <a:endParaRPr lang="en-US"/>
        </a:p>
      </dgm:t>
    </dgm:pt>
    <dgm:pt modelId="{28A1695E-FE3B-4D23-9A92-802A5ABC6294}">
      <dgm:prSet/>
      <dgm:spPr/>
      <dgm:t>
        <a:bodyPr/>
        <a:lstStyle/>
        <a:p>
          <a:r>
            <a:rPr lang="en-US" dirty="0"/>
            <a:t>Connections Permanent Supported Housing –HUD </a:t>
          </a:r>
        </a:p>
      </dgm:t>
    </dgm:pt>
    <dgm:pt modelId="{C309E7D9-B9C7-46DC-A802-4930990864EC}" type="parTrans" cxnId="{23B2DF65-03F7-49AC-8FEE-94AEC189DD69}">
      <dgm:prSet/>
      <dgm:spPr/>
      <dgm:t>
        <a:bodyPr/>
        <a:lstStyle/>
        <a:p>
          <a:endParaRPr lang="en-US"/>
        </a:p>
      </dgm:t>
    </dgm:pt>
    <dgm:pt modelId="{AD234450-DF51-4F57-BE56-A766A7A61B76}" type="sibTrans" cxnId="{23B2DF65-03F7-49AC-8FEE-94AEC189DD69}">
      <dgm:prSet/>
      <dgm:spPr/>
      <dgm:t>
        <a:bodyPr/>
        <a:lstStyle/>
        <a:p>
          <a:endParaRPr lang="en-US"/>
        </a:p>
      </dgm:t>
    </dgm:pt>
    <dgm:pt modelId="{B34ABD01-84D0-4E9A-A95F-9B6ADADF4AF3}">
      <dgm:prSet/>
      <dgm:spPr/>
      <dgm:t>
        <a:bodyPr/>
        <a:lstStyle/>
        <a:p>
          <a:r>
            <a:rPr lang="en-US" dirty="0"/>
            <a:t>Substance-Use Disorder Department</a:t>
          </a:r>
        </a:p>
      </dgm:t>
    </dgm:pt>
    <dgm:pt modelId="{7A7C709F-7644-45AE-9A82-3A49515CA49A}" type="parTrans" cxnId="{9BAA9AF5-03C7-4A90-AF4A-048942E47513}">
      <dgm:prSet/>
      <dgm:spPr/>
      <dgm:t>
        <a:bodyPr/>
        <a:lstStyle/>
        <a:p>
          <a:endParaRPr lang="en-US"/>
        </a:p>
      </dgm:t>
    </dgm:pt>
    <dgm:pt modelId="{63799AE6-37DE-420F-B56D-CC2E2BB4A0A9}" type="sibTrans" cxnId="{9BAA9AF5-03C7-4A90-AF4A-048942E47513}">
      <dgm:prSet/>
      <dgm:spPr/>
      <dgm:t>
        <a:bodyPr/>
        <a:lstStyle/>
        <a:p>
          <a:endParaRPr lang="en-US"/>
        </a:p>
      </dgm:t>
    </dgm:pt>
    <dgm:pt modelId="{81FA7594-A722-48A5-8B3A-55C9C54D90A7}">
      <dgm:prSet/>
      <dgm:spPr/>
      <dgm:t>
        <a:bodyPr/>
        <a:lstStyle/>
        <a:p>
          <a:r>
            <a:rPr lang="en-US" dirty="0"/>
            <a:t>Psychiatric Triage Center</a:t>
          </a:r>
        </a:p>
      </dgm:t>
    </dgm:pt>
    <dgm:pt modelId="{E580E1D1-AE15-46C3-BF98-8025569E529B}" type="parTrans" cxnId="{EC8DDE61-AA86-49FB-AC50-FD567D934AF3}">
      <dgm:prSet/>
      <dgm:spPr/>
      <dgm:t>
        <a:bodyPr/>
        <a:lstStyle/>
        <a:p>
          <a:endParaRPr lang="en-US"/>
        </a:p>
      </dgm:t>
    </dgm:pt>
    <dgm:pt modelId="{72CECFF0-BB2B-48F2-B491-173CD9533517}" type="sibTrans" cxnId="{EC8DDE61-AA86-49FB-AC50-FD567D934AF3}">
      <dgm:prSet/>
      <dgm:spPr/>
      <dgm:t>
        <a:bodyPr/>
        <a:lstStyle/>
        <a:p>
          <a:endParaRPr lang="en-US"/>
        </a:p>
      </dgm:t>
    </dgm:pt>
    <dgm:pt modelId="{5CB4B7B1-BFBD-4473-992A-B1736F5E9571}">
      <dgm:prSet/>
      <dgm:spPr/>
      <dgm:t>
        <a:bodyPr/>
        <a:lstStyle/>
        <a:p>
          <a:r>
            <a:rPr lang="en-US" dirty="0"/>
            <a:t>Integrated Health</a:t>
          </a:r>
        </a:p>
      </dgm:t>
    </dgm:pt>
    <dgm:pt modelId="{96F5D701-5483-4464-A2DD-B66C4875BFEF}" type="parTrans" cxnId="{02BA4A24-36DF-40AB-90ED-38555B21AF38}">
      <dgm:prSet/>
      <dgm:spPr/>
    </dgm:pt>
    <dgm:pt modelId="{2DD52D92-EE3C-4D27-9530-171665590EFA}" type="sibTrans" cxnId="{02BA4A24-36DF-40AB-90ED-38555B21AF38}">
      <dgm:prSet/>
      <dgm:spPr/>
    </dgm:pt>
    <dgm:pt modelId="{7F8C30DC-C176-4BE3-A445-F1F52A62CB97}">
      <dgm:prSet/>
      <dgm:spPr/>
      <dgm:t>
        <a:bodyPr/>
        <a:lstStyle/>
        <a:p>
          <a:r>
            <a:rPr lang="en-US" dirty="0"/>
            <a:t>Peer Support Services</a:t>
          </a:r>
        </a:p>
      </dgm:t>
    </dgm:pt>
    <dgm:pt modelId="{65941251-F15C-4926-BF4D-7CFCE58AEF6A}" type="parTrans" cxnId="{128F4FC5-4F53-49DE-99B0-AF6912863C45}">
      <dgm:prSet/>
      <dgm:spPr/>
    </dgm:pt>
    <dgm:pt modelId="{D5B7D656-2501-4643-A99A-39C6CF2FF963}" type="sibTrans" cxnId="{128F4FC5-4F53-49DE-99B0-AF6912863C45}">
      <dgm:prSet/>
      <dgm:spPr/>
    </dgm:pt>
    <dgm:pt modelId="{569EB70F-5D87-4B47-8346-9DF74E0C7580}" type="pres">
      <dgm:prSet presAssocID="{52132787-2A77-4BE6-B9B9-901E99FF817D}" presName="linear" presStyleCnt="0">
        <dgm:presLayoutVars>
          <dgm:animLvl val="lvl"/>
          <dgm:resizeHandles val="exact"/>
        </dgm:presLayoutVars>
      </dgm:prSet>
      <dgm:spPr/>
    </dgm:pt>
    <dgm:pt modelId="{5BD3D05A-90E0-4DD6-A501-57862C842A28}" type="pres">
      <dgm:prSet presAssocID="{945E8263-921B-4D41-B5ED-AC5943FB1A33}" presName="parentText" presStyleLbl="node1" presStyleIdx="0" presStyleCnt="14">
        <dgm:presLayoutVars>
          <dgm:chMax val="0"/>
          <dgm:bulletEnabled val="1"/>
        </dgm:presLayoutVars>
      </dgm:prSet>
      <dgm:spPr/>
    </dgm:pt>
    <dgm:pt modelId="{46EA0611-B507-44E7-B898-35CDBCD0D850}" type="pres">
      <dgm:prSet presAssocID="{4AAE919C-5FF1-4BDF-A602-0A7BE316A4A0}" presName="spacer" presStyleCnt="0"/>
      <dgm:spPr/>
    </dgm:pt>
    <dgm:pt modelId="{4FB97052-0129-4170-A96F-2A279A1AECF4}" type="pres">
      <dgm:prSet presAssocID="{1768420D-F244-48CE-A955-4D553ED2EA94}" presName="parentText" presStyleLbl="node1" presStyleIdx="1" presStyleCnt="14">
        <dgm:presLayoutVars>
          <dgm:chMax val="0"/>
          <dgm:bulletEnabled val="1"/>
        </dgm:presLayoutVars>
      </dgm:prSet>
      <dgm:spPr/>
    </dgm:pt>
    <dgm:pt modelId="{826EA889-5C81-4047-AC42-7B43D94A5B83}" type="pres">
      <dgm:prSet presAssocID="{ACDD82F6-A5C9-46A1-A6DA-EEA7097FB5EB}" presName="spacer" presStyleCnt="0"/>
      <dgm:spPr/>
    </dgm:pt>
    <dgm:pt modelId="{8ABAAB36-60E3-42DF-AF20-825E47E7BBC2}" type="pres">
      <dgm:prSet presAssocID="{FDF3810C-9FDD-4213-AFAA-2A0BAED83447}" presName="parentText" presStyleLbl="node1" presStyleIdx="2" presStyleCnt="14">
        <dgm:presLayoutVars>
          <dgm:chMax val="0"/>
          <dgm:bulletEnabled val="1"/>
        </dgm:presLayoutVars>
      </dgm:prSet>
      <dgm:spPr/>
    </dgm:pt>
    <dgm:pt modelId="{E442B15B-3B2A-413B-ABB4-B0F3322A3AE4}" type="pres">
      <dgm:prSet presAssocID="{ED2D0B68-5254-4075-AE93-CFA6555B64C0}" presName="spacer" presStyleCnt="0"/>
      <dgm:spPr/>
    </dgm:pt>
    <dgm:pt modelId="{6E6AF230-B658-4B56-AC3A-040674859F9B}" type="pres">
      <dgm:prSet presAssocID="{65096005-0140-4A6E-9398-38C311D0C818}" presName="parentText" presStyleLbl="node1" presStyleIdx="3" presStyleCnt="14">
        <dgm:presLayoutVars>
          <dgm:chMax val="0"/>
          <dgm:bulletEnabled val="1"/>
        </dgm:presLayoutVars>
      </dgm:prSet>
      <dgm:spPr/>
    </dgm:pt>
    <dgm:pt modelId="{CC4C0146-79B3-4A85-BE6F-F8B69CFBC8FD}" type="pres">
      <dgm:prSet presAssocID="{5D7537AD-209A-4680-97CF-A36CB3310863}" presName="spacer" presStyleCnt="0"/>
      <dgm:spPr/>
    </dgm:pt>
    <dgm:pt modelId="{920B110B-7DF2-4049-AD27-E1C62F1E6BD5}" type="pres">
      <dgm:prSet presAssocID="{72B46082-6BD4-44B5-980D-7CA1CE070511}" presName="parentText" presStyleLbl="node1" presStyleIdx="4" presStyleCnt="14">
        <dgm:presLayoutVars>
          <dgm:chMax val="0"/>
          <dgm:bulletEnabled val="1"/>
        </dgm:presLayoutVars>
      </dgm:prSet>
      <dgm:spPr/>
    </dgm:pt>
    <dgm:pt modelId="{B8FED63F-5CC9-4E94-ABD8-8B3A9D3B174D}" type="pres">
      <dgm:prSet presAssocID="{3607280D-4861-4A3A-B0AA-F79326977D74}" presName="spacer" presStyleCnt="0"/>
      <dgm:spPr/>
    </dgm:pt>
    <dgm:pt modelId="{AC97EA04-7E9C-4806-A542-A9CE6D6FB1BF}" type="pres">
      <dgm:prSet presAssocID="{699BE725-5C63-4E43-8F67-0DCF62BF78A8}" presName="parentText" presStyleLbl="node1" presStyleIdx="5" presStyleCnt="14">
        <dgm:presLayoutVars>
          <dgm:chMax val="0"/>
          <dgm:bulletEnabled val="1"/>
        </dgm:presLayoutVars>
      </dgm:prSet>
      <dgm:spPr/>
    </dgm:pt>
    <dgm:pt modelId="{6DD85447-FDA9-43B0-A9BB-FE4FD7FDF105}" type="pres">
      <dgm:prSet presAssocID="{4E28AB2D-7738-4EEE-B872-ABCEC9987379}" presName="spacer" presStyleCnt="0"/>
      <dgm:spPr/>
    </dgm:pt>
    <dgm:pt modelId="{528F257F-71C3-4416-AF94-4017141BA100}" type="pres">
      <dgm:prSet presAssocID="{81FA7594-A722-48A5-8B3A-55C9C54D90A7}" presName="parentText" presStyleLbl="node1" presStyleIdx="6" presStyleCnt="14">
        <dgm:presLayoutVars>
          <dgm:chMax val="0"/>
          <dgm:bulletEnabled val="1"/>
        </dgm:presLayoutVars>
      </dgm:prSet>
      <dgm:spPr/>
    </dgm:pt>
    <dgm:pt modelId="{84271CF2-45C0-4028-9A72-695FA9797807}" type="pres">
      <dgm:prSet presAssocID="{72CECFF0-BB2B-48F2-B491-173CD9533517}" presName="spacer" presStyleCnt="0"/>
      <dgm:spPr/>
    </dgm:pt>
    <dgm:pt modelId="{35C79ACC-DBBC-454C-9905-6ADCB3808F3B}" type="pres">
      <dgm:prSet presAssocID="{3375C326-ABA5-46D5-B65B-3BABA9F08E87}" presName="parentText" presStyleLbl="node1" presStyleIdx="7" presStyleCnt="14">
        <dgm:presLayoutVars>
          <dgm:chMax val="0"/>
          <dgm:bulletEnabled val="1"/>
        </dgm:presLayoutVars>
      </dgm:prSet>
      <dgm:spPr/>
    </dgm:pt>
    <dgm:pt modelId="{8589A412-5D0E-4A31-849C-0A3B377C9308}" type="pres">
      <dgm:prSet presAssocID="{04F5BCFB-3A06-4335-9184-658E314D35D2}" presName="spacer" presStyleCnt="0"/>
      <dgm:spPr/>
    </dgm:pt>
    <dgm:pt modelId="{BACEED48-4B3C-4DB2-A09C-FA68E48BE739}" type="pres">
      <dgm:prSet presAssocID="{46D70153-86FD-4A4A-8CA0-CAE1C589F89D}" presName="parentText" presStyleLbl="node1" presStyleIdx="8" presStyleCnt="14">
        <dgm:presLayoutVars>
          <dgm:chMax val="0"/>
          <dgm:bulletEnabled val="1"/>
        </dgm:presLayoutVars>
      </dgm:prSet>
      <dgm:spPr/>
    </dgm:pt>
    <dgm:pt modelId="{DB2FA9C1-68B9-4370-A6D2-DEBF2259C9A9}" type="pres">
      <dgm:prSet presAssocID="{50A9C4DC-5F1F-456A-94B6-777B45162F0E}" presName="spacer" presStyleCnt="0"/>
      <dgm:spPr/>
    </dgm:pt>
    <dgm:pt modelId="{FA42F7BD-981A-4FC0-955D-D15CCEE759D6}" type="pres">
      <dgm:prSet presAssocID="{1B1BEA71-A83A-4474-90CF-0314C3AFCDFA}" presName="parentText" presStyleLbl="node1" presStyleIdx="9" presStyleCnt="14">
        <dgm:presLayoutVars>
          <dgm:chMax val="0"/>
          <dgm:bulletEnabled val="1"/>
        </dgm:presLayoutVars>
      </dgm:prSet>
      <dgm:spPr/>
    </dgm:pt>
    <dgm:pt modelId="{F08B7F4E-912D-4F10-B476-D5257B44C7BC}" type="pres">
      <dgm:prSet presAssocID="{9BA5F002-2771-4D83-ADA0-CB46EF8550A3}" presName="spacer" presStyleCnt="0"/>
      <dgm:spPr/>
    </dgm:pt>
    <dgm:pt modelId="{9ABAF792-1056-4943-9181-325A2575789F}" type="pres">
      <dgm:prSet presAssocID="{28A1695E-FE3B-4D23-9A92-802A5ABC6294}" presName="parentText" presStyleLbl="node1" presStyleIdx="10" presStyleCnt="14">
        <dgm:presLayoutVars>
          <dgm:chMax val="0"/>
          <dgm:bulletEnabled val="1"/>
        </dgm:presLayoutVars>
      </dgm:prSet>
      <dgm:spPr/>
    </dgm:pt>
    <dgm:pt modelId="{96E8E613-4058-4F6B-B534-895566147E9A}" type="pres">
      <dgm:prSet presAssocID="{AD234450-DF51-4F57-BE56-A766A7A61B76}" presName="spacer" presStyleCnt="0"/>
      <dgm:spPr/>
    </dgm:pt>
    <dgm:pt modelId="{4D9D1DCA-4AD7-407D-BB29-ED46D7C61A5F}" type="pres">
      <dgm:prSet presAssocID="{B34ABD01-84D0-4E9A-A95F-9B6ADADF4AF3}" presName="parentText" presStyleLbl="node1" presStyleIdx="11" presStyleCnt="14">
        <dgm:presLayoutVars>
          <dgm:chMax val="0"/>
          <dgm:bulletEnabled val="1"/>
        </dgm:presLayoutVars>
      </dgm:prSet>
      <dgm:spPr/>
    </dgm:pt>
    <dgm:pt modelId="{ADCF1417-0685-47A3-91EE-A9B42119D199}" type="pres">
      <dgm:prSet presAssocID="{63799AE6-37DE-420F-B56D-CC2E2BB4A0A9}" presName="spacer" presStyleCnt="0"/>
      <dgm:spPr/>
    </dgm:pt>
    <dgm:pt modelId="{6099FD0C-D168-439B-8511-EFADF92BE043}" type="pres">
      <dgm:prSet presAssocID="{5CB4B7B1-BFBD-4473-992A-B1736F5E9571}" presName="parentText" presStyleLbl="node1" presStyleIdx="12" presStyleCnt="14">
        <dgm:presLayoutVars>
          <dgm:chMax val="0"/>
          <dgm:bulletEnabled val="1"/>
        </dgm:presLayoutVars>
      </dgm:prSet>
      <dgm:spPr/>
    </dgm:pt>
    <dgm:pt modelId="{DF423211-B34B-4886-9F65-04A6DFBD94ED}" type="pres">
      <dgm:prSet presAssocID="{2DD52D92-EE3C-4D27-9530-171665590EFA}" presName="spacer" presStyleCnt="0"/>
      <dgm:spPr/>
    </dgm:pt>
    <dgm:pt modelId="{08FEC1AB-C02C-4B8A-93AE-BF8E7E67712B}" type="pres">
      <dgm:prSet presAssocID="{7F8C30DC-C176-4BE3-A445-F1F52A62CB97}" presName="parentText" presStyleLbl="node1" presStyleIdx="13" presStyleCnt="14">
        <dgm:presLayoutVars>
          <dgm:chMax val="0"/>
          <dgm:bulletEnabled val="1"/>
        </dgm:presLayoutVars>
      </dgm:prSet>
      <dgm:spPr/>
    </dgm:pt>
  </dgm:ptLst>
  <dgm:cxnLst>
    <dgm:cxn modelId="{83A02202-25AD-4B7C-A1BD-EFAA6D4FCB3F}" srcId="{52132787-2A77-4BE6-B9B9-901E99FF817D}" destId="{3375C326-ABA5-46D5-B65B-3BABA9F08E87}" srcOrd="7" destOrd="0" parTransId="{C14BFC4E-3F6E-4131-8B6F-EC2906E9CE6C}" sibTransId="{04F5BCFB-3A06-4335-9184-658E314D35D2}"/>
    <dgm:cxn modelId="{D71C1205-7799-4E9E-9336-85FACF7E1CC1}" type="presOf" srcId="{699BE725-5C63-4E43-8F67-0DCF62BF78A8}" destId="{AC97EA04-7E9C-4806-A542-A9CE6D6FB1BF}" srcOrd="0" destOrd="0" presId="urn:microsoft.com/office/officeart/2005/8/layout/vList2"/>
    <dgm:cxn modelId="{02BA4A24-36DF-40AB-90ED-38555B21AF38}" srcId="{52132787-2A77-4BE6-B9B9-901E99FF817D}" destId="{5CB4B7B1-BFBD-4473-992A-B1736F5E9571}" srcOrd="12" destOrd="0" parTransId="{96F5D701-5483-4464-A2DD-B66C4875BFEF}" sibTransId="{2DD52D92-EE3C-4D27-9530-171665590EFA}"/>
    <dgm:cxn modelId="{FDE94826-116B-4DDA-8E53-02FDCBE9FC84}" type="presOf" srcId="{945E8263-921B-4D41-B5ED-AC5943FB1A33}" destId="{5BD3D05A-90E0-4DD6-A501-57862C842A28}" srcOrd="0" destOrd="0" presId="urn:microsoft.com/office/officeart/2005/8/layout/vList2"/>
    <dgm:cxn modelId="{3D8E4030-BBF4-415B-9349-5336585DE05B}" type="presOf" srcId="{7F8C30DC-C176-4BE3-A445-F1F52A62CB97}" destId="{08FEC1AB-C02C-4B8A-93AE-BF8E7E67712B}" srcOrd="0" destOrd="0" presId="urn:microsoft.com/office/officeart/2005/8/layout/vList2"/>
    <dgm:cxn modelId="{6617203D-A9CE-4A26-BD7D-C2E1D288E490}" srcId="{52132787-2A77-4BE6-B9B9-901E99FF817D}" destId="{46D70153-86FD-4A4A-8CA0-CAE1C589F89D}" srcOrd="8" destOrd="0" parTransId="{F093C847-6379-489C-9E4C-FDA18569F72C}" sibTransId="{50A9C4DC-5F1F-456A-94B6-777B45162F0E}"/>
    <dgm:cxn modelId="{EC8DDE61-AA86-49FB-AC50-FD567D934AF3}" srcId="{52132787-2A77-4BE6-B9B9-901E99FF817D}" destId="{81FA7594-A722-48A5-8B3A-55C9C54D90A7}" srcOrd="6" destOrd="0" parTransId="{E580E1D1-AE15-46C3-BF98-8025569E529B}" sibTransId="{72CECFF0-BB2B-48F2-B491-173CD9533517}"/>
    <dgm:cxn modelId="{9DCB3543-22B9-46FC-9909-800CD3A2DEAC}" type="presOf" srcId="{1B1BEA71-A83A-4474-90CF-0314C3AFCDFA}" destId="{FA42F7BD-981A-4FC0-955D-D15CCEE759D6}" srcOrd="0" destOrd="0" presId="urn:microsoft.com/office/officeart/2005/8/layout/vList2"/>
    <dgm:cxn modelId="{8B037843-A227-4B7A-850A-FEFE7D72AFDC}" type="presOf" srcId="{65096005-0140-4A6E-9398-38C311D0C818}" destId="{6E6AF230-B658-4B56-AC3A-040674859F9B}" srcOrd="0" destOrd="0" presId="urn:microsoft.com/office/officeart/2005/8/layout/vList2"/>
    <dgm:cxn modelId="{23B2DF65-03F7-49AC-8FEE-94AEC189DD69}" srcId="{52132787-2A77-4BE6-B9B9-901E99FF817D}" destId="{28A1695E-FE3B-4D23-9A92-802A5ABC6294}" srcOrd="10" destOrd="0" parTransId="{C309E7D9-B9C7-46DC-A802-4930990864EC}" sibTransId="{AD234450-DF51-4F57-BE56-A766A7A61B76}"/>
    <dgm:cxn modelId="{451EE366-5989-4032-AA19-F3EAF16EE21F}" srcId="{52132787-2A77-4BE6-B9B9-901E99FF817D}" destId="{72B46082-6BD4-44B5-980D-7CA1CE070511}" srcOrd="4" destOrd="0" parTransId="{5452DFEB-7E29-4FD5-92DF-759498413D22}" sibTransId="{3607280D-4861-4A3A-B0AA-F79326977D74}"/>
    <dgm:cxn modelId="{98F0ED46-FAC8-4BA5-AC7F-476B7E87A904}" type="presOf" srcId="{B34ABD01-84D0-4E9A-A95F-9B6ADADF4AF3}" destId="{4D9D1DCA-4AD7-407D-BB29-ED46D7C61A5F}" srcOrd="0" destOrd="0" presId="urn:microsoft.com/office/officeart/2005/8/layout/vList2"/>
    <dgm:cxn modelId="{288C0A67-7068-426F-8202-0F26BEE98F2C}" type="presOf" srcId="{28A1695E-FE3B-4D23-9A92-802A5ABC6294}" destId="{9ABAF792-1056-4943-9181-325A2575789F}" srcOrd="0" destOrd="0" presId="urn:microsoft.com/office/officeart/2005/8/layout/vList2"/>
    <dgm:cxn modelId="{829B6A6F-225F-4390-A48D-9430BBF2B441}" srcId="{52132787-2A77-4BE6-B9B9-901E99FF817D}" destId="{1768420D-F244-48CE-A955-4D553ED2EA94}" srcOrd="1" destOrd="0" parTransId="{D6D09A46-D786-4E93-B3A9-C433768AECCB}" sibTransId="{ACDD82F6-A5C9-46A1-A6DA-EEA7097FB5EB}"/>
    <dgm:cxn modelId="{044A736F-00B8-4704-8F44-D5AEE00D038E}" srcId="{52132787-2A77-4BE6-B9B9-901E99FF817D}" destId="{945E8263-921B-4D41-B5ED-AC5943FB1A33}" srcOrd="0" destOrd="0" parTransId="{34D796C6-F6CD-4837-A446-188E62E7FE56}" sibTransId="{4AAE919C-5FF1-4BDF-A602-0A7BE316A4A0}"/>
    <dgm:cxn modelId="{56C0EA81-6F29-4629-8C79-7001423C63BC}" type="presOf" srcId="{3375C326-ABA5-46D5-B65B-3BABA9F08E87}" destId="{35C79ACC-DBBC-454C-9905-6ADCB3808F3B}" srcOrd="0" destOrd="0" presId="urn:microsoft.com/office/officeart/2005/8/layout/vList2"/>
    <dgm:cxn modelId="{6BEA4B84-F5D5-446F-B9BE-01484D527E6B}" type="presOf" srcId="{81FA7594-A722-48A5-8B3A-55C9C54D90A7}" destId="{528F257F-71C3-4416-AF94-4017141BA100}" srcOrd="0" destOrd="0" presId="urn:microsoft.com/office/officeart/2005/8/layout/vList2"/>
    <dgm:cxn modelId="{594A848B-3BA2-495A-98E9-CC7A208C9684}" type="presOf" srcId="{1768420D-F244-48CE-A955-4D553ED2EA94}" destId="{4FB97052-0129-4170-A96F-2A279A1AECF4}" srcOrd="0" destOrd="0" presId="urn:microsoft.com/office/officeart/2005/8/layout/vList2"/>
    <dgm:cxn modelId="{42E3CC8B-40C2-4AF6-8DB1-70ACB71DEEF1}" type="presOf" srcId="{46D70153-86FD-4A4A-8CA0-CAE1C589F89D}" destId="{BACEED48-4B3C-4DB2-A09C-FA68E48BE739}" srcOrd="0" destOrd="0" presId="urn:microsoft.com/office/officeart/2005/8/layout/vList2"/>
    <dgm:cxn modelId="{BB48C58E-1703-4819-90C0-AE580C31C9DB}" srcId="{52132787-2A77-4BE6-B9B9-901E99FF817D}" destId="{65096005-0140-4A6E-9398-38C311D0C818}" srcOrd="3" destOrd="0" parTransId="{6668245C-0DBE-4D9F-B158-6AC0A14DDC2B}" sibTransId="{5D7537AD-209A-4680-97CF-A36CB3310863}"/>
    <dgm:cxn modelId="{20BCFC92-4EA4-491B-9222-BC279BD60010}" srcId="{52132787-2A77-4BE6-B9B9-901E99FF817D}" destId="{1B1BEA71-A83A-4474-90CF-0314C3AFCDFA}" srcOrd="9" destOrd="0" parTransId="{18620A1C-A769-4F72-A0DA-7FE4CC84D869}" sibTransId="{9BA5F002-2771-4D83-ADA0-CB46EF8550A3}"/>
    <dgm:cxn modelId="{787DFBB2-515C-49EF-AAD7-0FEA2A928702}" type="presOf" srcId="{52132787-2A77-4BE6-B9B9-901E99FF817D}" destId="{569EB70F-5D87-4B47-8346-9DF74E0C7580}" srcOrd="0" destOrd="0" presId="urn:microsoft.com/office/officeart/2005/8/layout/vList2"/>
    <dgm:cxn modelId="{25B7F6B4-656C-4742-853F-443D9C205E08}" type="presOf" srcId="{FDF3810C-9FDD-4213-AFAA-2A0BAED83447}" destId="{8ABAAB36-60E3-42DF-AF20-825E47E7BBC2}" srcOrd="0" destOrd="0" presId="urn:microsoft.com/office/officeart/2005/8/layout/vList2"/>
    <dgm:cxn modelId="{8F5A66BE-CB8D-4E77-887A-634F106682CB}" type="presOf" srcId="{72B46082-6BD4-44B5-980D-7CA1CE070511}" destId="{920B110B-7DF2-4049-AD27-E1C62F1E6BD5}" srcOrd="0" destOrd="0" presId="urn:microsoft.com/office/officeart/2005/8/layout/vList2"/>
    <dgm:cxn modelId="{128F4FC5-4F53-49DE-99B0-AF6912863C45}" srcId="{52132787-2A77-4BE6-B9B9-901E99FF817D}" destId="{7F8C30DC-C176-4BE3-A445-F1F52A62CB97}" srcOrd="13" destOrd="0" parTransId="{65941251-F15C-4926-BF4D-7CFCE58AEF6A}" sibTransId="{D5B7D656-2501-4643-A99A-39C6CF2FF963}"/>
    <dgm:cxn modelId="{A085BFC9-C34C-4768-BC4E-9E5D82BE4AC6}" srcId="{52132787-2A77-4BE6-B9B9-901E99FF817D}" destId="{FDF3810C-9FDD-4213-AFAA-2A0BAED83447}" srcOrd="2" destOrd="0" parTransId="{D80B458D-2778-41AA-BBFA-659A499CEDCE}" sibTransId="{ED2D0B68-5254-4075-AE93-CFA6555B64C0}"/>
    <dgm:cxn modelId="{8E9C03DB-9C52-49C1-8671-A0F9CBFC70D5}" srcId="{52132787-2A77-4BE6-B9B9-901E99FF817D}" destId="{699BE725-5C63-4E43-8F67-0DCF62BF78A8}" srcOrd="5" destOrd="0" parTransId="{8A4308B0-C744-4492-8954-C43469BC9E8A}" sibTransId="{4E28AB2D-7738-4EEE-B872-ABCEC9987379}"/>
    <dgm:cxn modelId="{7AB5A8F3-C83F-45F1-9133-E2830318ED3A}" type="presOf" srcId="{5CB4B7B1-BFBD-4473-992A-B1736F5E9571}" destId="{6099FD0C-D168-439B-8511-EFADF92BE043}" srcOrd="0" destOrd="0" presId="urn:microsoft.com/office/officeart/2005/8/layout/vList2"/>
    <dgm:cxn modelId="{9BAA9AF5-03C7-4A90-AF4A-048942E47513}" srcId="{52132787-2A77-4BE6-B9B9-901E99FF817D}" destId="{B34ABD01-84D0-4E9A-A95F-9B6ADADF4AF3}" srcOrd="11" destOrd="0" parTransId="{7A7C709F-7644-45AE-9A82-3A49515CA49A}" sibTransId="{63799AE6-37DE-420F-B56D-CC2E2BB4A0A9}"/>
    <dgm:cxn modelId="{5FD7105B-9EC6-435E-B605-D45281BF59CF}" type="presParOf" srcId="{569EB70F-5D87-4B47-8346-9DF74E0C7580}" destId="{5BD3D05A-90E0-4DD6-A501-57862C842A28}" srcOrd="0" destOrd="0" presId="urn:microsoft.com/office/officeart/2005/8/layout/vList2"/>
    <dgm:cxn modelId="{90C63CCC-8059-4FA0-88A0-0C0966508803}" type="presParOf" srcId="{569EB70F-5D87-4B47-8346-9DF74E0C7580}" destId="{46EA0611-B507-44E7-B898-35CDBCD0D850}" srcOrd="1" destOrd="0" presId="urn:microsoft.com/office/officeart/2005/8/layout/vList2"/>
    <dgm:cxn modelId="{7AA3307D-6F4E-4430-96DC-B830E0165B8D}" type="presParOf" srcId="{569EB70F-5D87-4B47-8346-9DF74E0C7580}" destId="{4FB97052-0129-4170-A96F-2A279A1AECF4}" srcOrd="2" destOrd="0" presId="urn:microsoft.com/office/officeart/2005/8/layout/vList2"/>
    <dgm:cxn modelId="{B1968CC0-242C-42C4-A242-EA5A494FBB42}" type="presParOf" srcId="{569EB70F-5D87-4B47-8346-9DF74E0C7580}" destId="{826EA889-5C81-4047-AC42-7B43D94A5B83}" srcOrd="3" destOrd="0" presId="urn:microsoft.com/office/officeart/2005/8/layout/vList2"/>
    <dgm:cxn modelId="{2D22FB7C-E317-4707-98E8-6787472C47EC}" type="presParOf" srcId="{569EB70F-5D87-4B47-8346-9DF74E0C7580}" destId="{8ABAAB36-60E3-42DF-AF20-825E47E7BBC2}" srcOrd="4" destOrd="0" presId="urn:microsoft.com/office/officeart/2005/8/layout/vList2"/>
    <dgm:cxn modelId="{8363D420-0C44-4DBD-8832-2DDE8D2492B3}" type="presParOf" srcId="{569EB70F-5D87-4B47-8346-9DF74E0C7580}" destId="{E442B15B-3B2A-413B-ABB4-B0F3322A3AE4}" srcOrd="5" destOrd="0" presId="urn:microsoft.com/office/officeart/2005/8/layout/vList2"/>
    <dgm:cxn modelId="{79200B9C-BCC3-4602-8618-91A522989C50}" type="presParOf" srcId="{569EB70F-5D87-4B47-8346-9DF74E0C7580}" destId="{6E6AF230-B658-4B56-AC3A-040674859F9B}" srcOrd="6" destOrd="0" presId="urn:microsoft.com/office/officeart/2005/8/layout/vList2"/>
    <dgm:cxn modelId="{BF3D8F25-51AC-4D7D-956D-6B3ABB2B1429}" type="presParOf" srcId="{569EB70F-5D87-4B47-8346-9DF74E0C7580}" destId="{CC4C0146-79B3-4A85-BE6F-F8B69CFBC8FD}" srcOrd="7" destOrd="0" presId="urn:microsoft.com/office/officeart/2005/8/layout/vList2"/>
    <dgm:cxn modelId="{99FEF1BD-2271-4A00-B1CE-F5C3A41039FB}" type="presParOf" srcId="{569EB70F-5D87-4B47-8346-9DF74E0C7580}" destId="{920B110B-7DF2-4049-AD27-E1C62F1E6BD5}" srcOrd="8" destOrd="0" presId="urn:microsoft.com/office/officeart/2005/8/layout/vList2"/>
    <dgm:cxn modelId="{2E083E61-9053-4EE9-A65A-F7B23D5F429B}" type="presParOf" srcId="{569EB70F-5D87-4B47-8346-9DF74E0C7580}" destId="{B8FED63F-5CC9-4E94-ABD8-8B3A9D3B174D}" srcOrd="9" destOrd="0" presId="urn:microsoft.com/office/officeart/2005/8/layout/vList2"/>
    <dgm:cxn modelId="{5514B8BB-F60E-44D4-BD78-F244C583ACEF}" type="presParOf" srcId="{569EB70F-5D87-4B47-8346-9DF74E0C7580}" destId="{AC97EA04-7E9C-4806-A542-A9CE6D6FB1BF}" srcOrd="10" destOrd="0" presId="urn:microsoft.com/office/officeart/2005/8/layout/vList2"/>
    <dgm:cxn modelId="{F18EE683-44ED-4580-9A67-E2E46935B8E3}" type="presParOf" srcId="{569EB70F-5D87-4B47-8346-9DF74E0C7580}" destId="{6DD85447-FDA9-43B0-A9BB-FE4FD7FDF105}" srcOrd="11" destOrd="0" presId="urn:microsoft.com/office/officeart/2005/8/layout/vList2"/>
    <dgm:cxn modelId="{003D9E68-6912-4896-929E-516B453C1695}" type="presParOf" srcId="{569EB70F-5D87-4B47-8346-9DF74E0C7580}" destId="{528F257F-71C3-4416-AF94-4017141BA100}" srcOrd="12" destOrd="0" presId="urn:microsoft.com/office/officeart/2005/8/layout/vList2"/>
    <dgm:cxn modelId="{9A4FBD29-E57B-4DC4-B74A-049726213FF1}" type="presParOf" srcId="{569EB70F-5D87-4B47-8346-9DF74E0C7580}" destId="{84271CF2-45C0-4028-9A72-695FA9797807}" srcOrd="13" destOrd="0" presId="urn:microsoft.com/office/officeart/2005/8/layout/vList2"/>
    <dgm:cxn modelId="{D1EF1EA6-7900-48E0-8BD2-DCFE8A8AEF63}" type="presParOf" srcId="{569EB70F-5D87-4B47-8346-9DF74E0C7580}" destId="{35C79ACC-DBBC-454C-9905-6ADCB3808F3B}" srcOrd="14" destOrd="0" presId="urn:microsoft.com/office/officeart/2005/8/layout/vList2"/>
    <dgm:cxn modelId="{DD169081-265F-4A0F-8BD3-7502E0C4F226}" type="presParOf" srcId="{569EB70F-5D87-4B47-8346-9DF74E0C7580}" destId="{8589A412-5D0E-4A31-849C-0A3B377C9308}" srcOrd="15" destOrd="0" presId="urn:microsoft.com/office/officeart/2005/8/layout/vList2"/>
    <dgm:cxn modelId="{5DCA7B58-B0C4-477E-9B22-4A420FFFE4D3}" type="presParOf" srcId="{569EB70F-5D87-4B47-8346-9DF74E0C7580}" destId="{BACEED48-4B3C-4DB2-A09C-FA68E48BE739}" srcOrd="16" destOrd="0" presId="urn:microsoft.com/office/officeart/2005/8/layout/vList2"/>
    <dgm:cxn modelId="{6A88AA1A-0BC0-40FD-8C8C-1B375C867A5E}" type="presParOf" srcId="{569EB70F-5D87-4B47-8346-9DF74E0C7580}" destId="{DB2FA9C1-68B9-4370-A6D2-DEBF2259C9A9}" srcOrd="17" destOrd="0" presId="urn:microsoft.com/office/officeart/2005/8/layout/vList2"/>
    <dgm:cxn modelId="{376053AA-EC15-4F06-BC10-24CB93B1433C}" type="presParOf" srcId="{569EB70F-5D87-4B47-8346-9DF74E0C7580}" destId="{FA42F7BD-981A-4FC0-955D-D15CCEE759D6}" srcOrd="18" destOrd="0" presId="urn:microsoft.com/office/officeart/2005/8/layout/vList2"/>
    <dgm:cxn modelId="{3A3D0CB3-2683-42EE-A8C8-AFF5FE03D40E}" type="presParOf" srcId="{569EB70F-5D87-4B47-8346-9DF74E0C7580}" destId="{F08B7F4E-912D-4F10-B476-D5257B44C7BC}" srcOrd="19" destOrd="0" presId="urn:microsoft.com/office/officeart/2005/8/layout/vList2"/>
    <dgm:cxn modelId="{6FA64D1A-B324-44B6-9E14-968E7316E81F}" type="presParOf" srcId="{569EB70F-5D87-4B47-8346-9DF74E0C7580}" destId="{9ABAF792-1056-4943-9181-325A2575789F}" srcOrd="20" destOrd="0" presId="urn:microsoft.com/office/officeart/2005/8/layout/vList2"/>
    <dgm:cxn modelId="{30FC07FB-3733-4D67-8085-ADD678CDBE73}" type="presParOf" srcId="{569EB70F-5D87-4B47-8346-9DF74E0C7580}" destId="{96E8E613-4058-4F6B-B534-895566147E9A}" srcOrd="21" destOrd="0" presId="urn:microsoft.com/office/officeart/2005/8/layout/vList2"/>
    <dgm:cxn modelId="{BDB5D253-9DDE-4831-8B00-09E0B4CE98CF}" type="presParOf" srcId="{569EB70F-5D87-4B47-8346-9DF74E0C7580}" destId="{4D9D1DCA-4AD7-407D-BB29-ED46D7C61A5F}" srcOrd="22" destOrd="0" presId="urn:microsoft.com/office/officeart/2005/8/layout/vList2"/>
    <dgm:cxn modelId="{3755BA76-30CA-4C47-AA74-06506BE48F24}" type="presParOf" srcId="{569EB70F-5D87-4B47-8346-9DF74E0C7580}" destId="{ADCF1417-0685-47A3-91EE-A9B42119D199}" srcOrd="23" destOrd="0" presId="urn:microsoft.com/office/officeart/2005/8/layout/vList2"/>
    <dgm:cxn modelId="{F8E0C18F-066A-45CB-8219-AD8E3BC86EB7}" type="presParOf" srcId="{569EB70F-5D87-4B47-8346-9DF74E0C7580}" destId="{6099FD0C-D168-439B-8511-EFADF92BE043}" srcOrd="24" destOrd="0" presId="urn:microsoft.com/office/officeart/2005/8/layout/vList2"/>
    <dgm:cxn modelId="{8CF03DEB-6D35-4F42-AD8C-69C48AFBA458}" type="presParOf" srcId="{569EB70F-5D87-4B47-8346-9DF74E0C7580}" destId="{DF423211-B34B-4886-9F65-04A6DFBD94ED}" srcOrd="25" destOrd="0" presId="urn:microsoft.com/office/officeart/2005/8/layout/vList2"/>
    <dgm:cxn modelId="{19BF1D5E-011D-41CE-9AE7-669DAD545FE4}" type="presParOf" srcId="{569EB70F-5D87-4B47-8346-9DF74E0C7580}" destId="{08FEC1AB-C02C-4B8A-93AE-BF8E7E67712B}" srcOrd="26"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82DD7D-E3F9-45F3-A8BF-26C1A76A74B2}"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CF1B8597-F97B-4E62-B798-0D33A23F2A45}">
      <dgm:prSet/>
      <dgm:spPr/>
      <dgm:t>
        <a:bodyPr/>
        <a:lstStyle/>
        <a:p>
          <a:r>
            <a:rPr lang="en-US" dirty="0"/>
            <a:t>A crisis is a stressful situation or set of events that are </a:t>
          </a:r>
          <a:r>
            <a:rPr lang="en-US" u="sng" dirty="0"/>
            <a:t>perceived</a:t>
          </a:r>
          <a:r>
            <a:rPr lang="en-US" dirty="0"/>
            <a:t> or experienced as intolerable and unsolvable because the individual’s customary coping strategies and problem solving skills are exceeded.</a:t>
          </a:r>
        </a:p>
      </dgm:t>
    </dgm:pt>
    <dgm:pt modelId="{F2C8210D-1F40-47E1-99E3-957276429BF9}" type="parTrans" cxnId="{419ADD77-3FBD-42C4-82B3-2830A8963B6C}">
      <dgm:prSet/>
      <dgm:spPr/>
      <dgm:t>
        <a:bodyPr/>
        <a:lstStyle/>
        <a:p>
          <a:endParaRPr lang="en-US"/>
        </a:p>
      </dgm:t>
    </dgm:pt>
    <dgm:pt modelId="{3FCC091F-0F03-4FE1-A935-8F84CA600E44}" type="sibTrans" cxnId="{419ADD77-3FBD-42C4-82B3-2830A8963B6C}">
      <dgm:prSet/>
      <dgm:spPr/>
      <dgm:t>
        <a:bodyPr/>
        <a:lstStyle/>
        <a:p>
          <a:endParaRPr lang="en-US"/>
        </a:p>
      </dgm:t>
    </dgm:pt>
    <dgm:pt modelId="{699AA06F-0E4F-4ACC-A193-B71B53998C8B}">
      <dgm:prSet/>
      <dgm:spPr/>
      <dgm:t>
        <a:bodyPr/>
        <a:lstStyle/>
        <a:p>
          <a:r>
            <a:rPr lang="en-US" dirty="0"/>
            <a:t>In a </a:t>
          </a:r>
          <a:r>
            <a:rPr lang="en-US" u="sng" dirty="0"/>
            <a:t>crisis</a:t>
          </a:r>
          <a:r>
            <a:rPr lang="en-US" dirty="0"/>
            <a:t>, an appropriate coping response is unknown, but in an </a:t>
          </a:r>
          <a:r>
            <a:rPr lang="en-US" u="sng" dirty="0"/>
            <a:t>emergency</a:t>
          </a:r>
          <a:r>
            <a:rPr lang="en-US" dirty="0"/>
            <a:t> it can readily be implemented.</a:t>
          </a:r>
        </a:p>
      </dgm:t>
    </dgm:pt>
    <dgm:pt modelId="{502B74F5-80CA-4E99-9AA5-649ADA3BA94F}" type="parTrans" cxnId="{89748626-F944-44F7-9FF4-1B7CAD6AB5AB}">
      <dgm:prSet/>
      <dgm:spPr/>
      <dgm:t>
        <a:bodyPr/>
        <a:lstStyle/>
        <a:p>
          <a:endParaRPr lang="en-US"/>
        </a:p>
      </dgm:t>
    </dgm:pt>
    <dgm:pt modelId="{19BB66EB-948E-4C9F-BF64-D2BD6049D6E9}" type="sibTrans" cxnId="{89748626-F944-44F7-9FF4-1B7CAD6AB5AB}">
      <dgm:prSet/>
      <dgm:spPr/>
      <dgm:t>
        <a:bodyPr/>
        <a:lstStyle/>
        <a:p>
          <a:endParaRPr lang="en-US"/>
        </a:p>
      </dgm:t>
    </dgm:pt>
    <dgm:pt modelId="{F583EAC1-0061-447E-8827-C187EC8D039F}">
      <dgm:prSet/>
      <dgm:spPr/>
      <dgm:t>
        <a:bodyPr/>
        <a:lstStyle/>
        <a:p>
          <a:r>
            <a:rPr lang="en-US" dirty="0"/>
            <a:t>DCMHMR defines a crisis as someone who has thoughts of suicide, homicide and/or has deteriorated to the point to where they are a risk of harm to themselves or others.</a:t>
          </a:r>
        </a:p>
      </dgm:t>
    </dgm:pt>
    <dgm:pt modelId="{EE9490B3-5FEF-48C1-9E47-C0DEDE1DF1C0}" type="parTrans" cxnId="{8FD5BB32-CD30-4657-8218-F9AEA8121512}">
      <dgm:prSet/>
      <dgm:spPr/>
      <dgm:t>
        <a:bodyPr/>
        <a:lstStyle/>
        <a:p>
          <a:endParaRPr lang="en-US"/>
        </a:p>
      </dgm:t>
    </dgm:pt>
    <dgm:pt modelId="{0D474BBB-564B-4FD4-834D-71207831BB88}" type="sibTrans" cxnId="{8FD5BB32-CD30-4657-8218-F9AEA8121512}">
      <dgm:prSet/>
      <dgm:spPr/>
      <dgm:t>
        <a:bodyPr/>
        <a:lstStyle/>
        <a:p>
          <a:endParaRPr lang="en-US"/>
        </a:p>
      </dgm:t>
    </dgm:pt>
    <dgm:pt modelId="{FD4FDF7E-B22C-4F88-987E-808DE50303E1}" type="pres">
      <dgm:prSet presAssocID="{0582DD7D-E3F9-45F3-A8BF-26C1A76A74B2}" presName="linear" presStyleCnt="0">
        <dgm:presLayoutVars>
          <dgm:animLvl val="lvl"/>
          <dgm:resizeHandles val="exact"/>
        </dgm:presLayoutVars>
      </dgm:prSet>
      <dgm:spPr/>
    </dgm:pt>
    <dgm:pt modelId="{8CB2DA4A-6ACD-4E8C-BDB4-6928C21ADFE8}" type="pres">
      <dgm:prSet presAssocID="{CF1B8597-F97B-4E62-B798-0D33A23F2A45}" presName="parentText" presStyleLbl="node1" presStyleIdx="0" presStyleCnt="3">
        <dgm:presLayoutVars>
          <dgm:chMax val="0"/>
          <dgm:bulletEnabled val="1"/>
        </dgm:presLayoutVars>
      </dgm:prSet>
      <dgm:spPr/>
    </dgm:pt>
    <dgm:pt modelId="{BA5CC37F-905E-450E-A4AD-13FACFE80D20}" type="pres">
      <dgm:prSet presAssocID="{3FCC091F-0F03-4FE1-A935-8F84CA600E44}" presName="spacer" presStyleCnt="0"/>
      <dgm:spPr/>
    </dgm:pt>
    <dgm:pt modelId="{A22D569B-1F96-48E1-9059-40EC233E0405}" type="pres">
      <dgm:prSet presAssocID="{699AA06F-0E4F-4ACC-A193-B71B53998C8B}" presName="parentText" presStyleLbl="node1" presStyleIdx="1" presStyleCnt="3">
        <dgm:presLayoutVars>
          <dgm:chMax val="0"/>
          <dgm:bulletEnabled val="1"/>
        </dgm:presLayoutVars>
      </dgm:prSet>
      <dgm:spPr/>
    </dgm:pt>
    <dgm:pt modelId="{08A317D3-C330-4FB5-8BF9-709A56D9511D}" type="pres">
      <dgm:prSet presAssocID="{19BB66EB-948E-4C9F-BF64-D2BD6049D6E9}" presName="spacer" presStyleCnt="0"/>
      <dgm:spPr/>
    </dgm:pt>
    <dgm:pt modelId="{94424EDD-79C4-467F-8AD3-8DD8FD29E093}" type="pres">
      <dgm:prSet presAssocID="{F583EAC1-0061-447E-8827-C187EC8D039F}" presName="parentText" presStyleLbl="node1" presStyleIdx="2" presStyleCnt="3">
        <dgm:presLayoutVars>
          <dgm:chMax val="0"/>
          <dgm:bulletEnabled val="1"/>
        </dgm:presLayoutVars>
      </dgm:prSet>
      <dgm:spPr/>
    </dgm:pt>
  </dgm:ptLst>
  <dgm:cxnLst>
    <dgm:cxn modelId="{AEA03318-A4FB-44AC-9F0D-3F639B8739B8}" type="presOf" srcId="{0582DD7D-E3F9-45F3-A8BF-26C1A76A74B2}" destId="{FD4FDF7E-B22C-4F88-987E-808DE50303E1}" srcOrd="0" destOrd="0" presId="urn:microsoft.com/office/officeart/2005/8/layout/vList2"/>
    <dgm:cxn modelId="{89748626-F944-44F7-9FF4-1B7CAD6AB5AB}" srcId="{0582DD7D-E3F9-45F3-A8BF-26C1A76A74B2}" destId="{699AA06F-0E4F-4ACC-A193-B71B53998C8B}" srcOrd="1" destOrd="0" parTransId="{502B74F5-80CA-4E99-9AA5-649ADA3BA94F}" sibTransId="{19BB66EB-948E-4C9F-BF64-D2BD6049D6E9}"/>
    <dgm:cxn modelId="{8FD5BB32-CD30-4657-8218-F9AEA8121512}" srcId="{0582DD7D-E3F9-45F3-A8BF-26C1A76A74B2}" destId="{F583EAC1-0061-447E-8827-C187EC8D039F}" srcOrd="2" destOrd="0" parTransId="{EE9490B3-5FEF-48C1-9E47-C0DEDE1DF1C0}" sibTransId="{0D474BBB-564B-4FD4-834D-71207831BB88}"/>
    <dgm:cxn modelId="{419ADD77-3FBD-42C4-82B3-2830A8963B6C}" srcId="{0582DD7D-E3F9-45F3-A8BF-26C1A76A74B2}" destId="{CF1B8597-F97B-4E62-B798-0D33A23F2A45}" srcOrd="0" destOrd="0" parTransId="{F2C8210D-1F40-47E1-99E3-957276429BF9}" sibTransId="{3FCC091F-0F03-4FE1-A935-8F84CA600E44}"/>
    <dgm:cxn modelId="{8D99ACD0-25E4-4744-AAE4-14C79B1122AC}" type="presOf" srcId="{CF1B8597-F97B-4E62-B798-0D33A23F2A45}" destId="{8CB2DA4A-6ACD-4E8C-BDB4-6928C21ADFE8}" srcOrd="0" destOrd="0" presId="urn:microsoft.com/office/officeart/2005/8/layout/vList2"/>
    <dgm:cxn modelId="{7ABC07D1-09CD-4305-A88D-5E85C0CD2300}" type="presOf" srcId="{F583EAC1-0061-447E-8827-C187EC8D039F}" destId="{94424EDD-79C4-467F-8AD3-8DD8FD29E093}" srcOrd="0" destOrd="0" presId="urn:microsoft.com/office/officeart/2005/8/layout/vList2"/>
    <dgm:cxn modelId="{F9D034E0-A215-4A7A-95C6-9965E8D2B4DC}" type="presOf" srcId="{699AA06F-0E4F-4ACC-A193-B71B53998C8B}" destId="{A22D569B-1F96-48E1-9059-40EC233E0405}" srcOrd="0" destOrd="0" presId="urn:microsoft.com/office/officeart/2005/8/layout/vList2"/>
    <dgm:cxn modelId="{03D95577-96E6-421B-B6A0-4A151D57BDD4}" type="presParOf" srcId="{FD4FDF7E-B22C-4F88-987E-808DE50303E1}" destId="{8CB2DA4A-6ACD-4E8C-BDB4-6928C21ADFE8}" srcOrd="0" destOrd="0" presId="urn:microsoft.com/office/officeart/2005/8/layout/vList2"/>
    <dgm:cxn modelId="{1B72516C-449F-4357-B3F1-18013F645C11}" type="presParOf" srcId="{FD4FDF7E-B22C-4F88-987E-808DE50303E1}" destId="{BA5CC37F-905E-450E-A4AD-13FACFE80D20}" srcOrd="1" destOrd="0" presId="urn:microsoft.com/office/officeart/2005/8/layout/vList2"/>
    <dgm:cxn modelId="{9BD48D9C-FE05-4874-B25A-8014B15125C5}" type="presParOf" srcId="{FD4FDF7E-B22C-4F88-987E-808DE50303E1}" destId="{A22D569B-1F96-48E1-9059-40EC233E0405}" srcOrd="2" destOrd="0" presId="urn:microsoft.com/office/officeart/2005/8/layout/vList2"/>
    <dgm:cxn modelId="{F2A337C2-8CAA-477E-BC71-4DFFA11F8C45}" type="presParOf" srcId="{FD4FDF7E-B22C-4F88-987E-808DE50303E1}" destId="{08A317D3-C330-4FB5-8BF9-709A56D9511D}" srcOrd="3" destOrd="0" presId="urn:microsoft.com/office/officeart/2005/8/layout/vList2"/>
    <dgm:cxn modelId="{4239091D-B8A8-4915-ACCF-B32A47668F5E}" type="presParOf" srcId="{FD4FDF7E-B22C-4F88-987E-808DE50303E1}" destId="{94424EDD-79C4-467F-8AD3-8DD8FD29E093}"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415DD9-4E39-4061-A060-E13D30150F9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5F09C2F-8328-4BD2-977C-E1663C083644}">
      <dgm:prSet/>
      <dgm:spPr/>
      <dgm:t>
        <a:bodyPr/>
        <a:lstStyle/>
        <a:p>
          <a:r>
            <a:rPr lang="en-US" dirty="0"/>
            <a:t>Denton County MHMR contracts with a crisis hotline service accredited by the American Association of Suicidology (AAS).</a:t>
          </a:r>
        </a:p>
      </dgm:t>
    </dgm:pt>
    <dgm:pt modelId="{79E083E5-3FF7-4A72-BA82-9048E67108A0}" type="parTrans" cxnId="{24B2A907-6295-47BE-A879-5E5B2497C287}">
      <dgm:prSet/>
      <dgm:spPr/>
      <dgm:t>
        <a:bodyPr/>
        <a:lstStyle/>
        <a:p>
          <a:endParaRPr lang="en-US"/>
        </a:p>
      </dgm:t>
    </dgm:pt>
    <dgm:pt modelId="{1F052964-74A0-450E-8920-5EFDB4A0F682}" type="sibTrans" cxnId="{24B2A907-6295-47BE-A879-5E5B2497C287}">
      <dgm:prSet/>
      <dgm:spPr/>
      <dgm:t>
        <a:bodyPr/>
        <a:lstStyle/>
        <a:p>
          <a:endParaRPr lang="en-US"/>
        </a:p>
      </dgm:t>
    </dgm:pt>
    <dgm:pt modelId="{0D67431E-7254-4D14-AA40-699A4240442F}">
      <dgm:prSet/>
      <dgm:spPr/>
      <dgm:t>
        <a:bodyPr/>
        <a:lstStyle/>
        <a:p>
          <a:r>
            <a:rPr lang="en-US" dirty="0"/>
            <a:t>Hotline staff will provide information, support, intake appointments, interventions, and referrals to callers 24 hours a day, 7 days a week. </a:t>
          </a:r>
        </a:p>
      </dgm:t>
    </dgm:pt>
    <dgm:pt modelId="{A94E0CF2-8115-4B93-A395-4C7608ACB07D}" type="parTrans" cxnId="{F56BA481-074D-481E-A45E-CEC3085DB5BB}">
      <dgm:prSet/>
      <dgm:spPr/>
      <dgm:t>
        <a:bodyPr/>
        <a:lstStyle/>
        <a:p>
          <a:endParaRPr lang="en-US"/>
        </a:p>
      </dgm:t>
    </dgm:pt>
    <dgm:pt modelId="{E3919A31-F4B6-49C9-996E-77D8CB53BC7A}" type="sibTrans" cxnId="{F56BA481-074D-481E-A45E-CEC3085DB5BB}">
      <dgm:prSet/>
      <dgm:spPr/>
      <dgm:t>
        <a:bodyPr/>
        <a:lstStyle/>
        <a:p>
          <a:endParaRPr lang="en-US"/>
        </a:p>
      </dgm:t>
    </dgm:pt>
    <dgm:pt modelId="{A9FD3FC7-7A71-4FAE-919D-6B1D51B65C8A}">
      <dgm:prSet/>
      <dgm:spPr/>
      <dgm:t>
        <a:bodyPr/>
        <a:lstStyle/>
        <a:p>
          <a:r>
            <a:rPr lang="en-US" dirty="0"/>
            <a:t>Deaf crisis line text HAND to 839863</a:t>
          </a:r>
        </a:p>
      </dgm:t>
    </dgm:pt>
    <dgm:pt modelId="{631979D9-FC9A-4D0D-9320-0130D4F1AADB}" type="parTrans" cxnId="{E3BD1D2C-8D22-496E-92E7-3AB1E11194DA}">
      <dgm:prSet/>
      <dgm:spPr/>
      <dgm:t>
        <a:bodyPr/>
        <a:lstStyle/>
        <a:p>
          <a:endParaRPr lang="en-US"/>
        </a:p>
      </dgm:t>
    </dgm:pt>
    <dgm:pt modelId="{F89DA816-74F6-4511-B0EC-E5FF22C94882}" type="sibTrans" cxnId="{E3BD1D2C-8D22-496E-92E7-3AB1E11194DA}">
      <dgm:prSet/>
      <dgm:spPr/>
      <dgm:t>
        <a:bodyPr/>
        <a:lstStyle/>
        <a:p>
          <a:endParaRPr lang="en-US"/>
        </a:p>
      </dgm:t>
    </dgm:pt>
    <dgm:pt modelId="{D201DC37-88D3-42AB-A5C1-F2B2D3E14218}">
      <dgm:prSet/>
      <dgm:spPr/>
      <dgm:t>
        <a:bodyPr/>
        <a:lstStyle/>
        <a:p>
          <a:r>
            <a:rPr lang="en-US" dirty="0"/>
            <a:t>Hotline Number: 1-800-762-0157</a:t>
          </a:r>
        </a:p>
      </dgm:t>
    </dgm:pt>
    <dgm:pt modelId="{A323A958-AC03-4A0A-BCB4-5CAB731759F0}" type="parTrans" cxnId="{AB9CD915-8EBA-40B4-9148-DC226FF7B704}">
      <dgm:prSet/>
      <dgm:spPr/>
      <dgm:t>
        <a:bodyPr/>
        <a:lstStyle/>
        <a:p>
          <a:endParaRPr lang="en-US"/>
        </a:p>
      </dgm:t>
    </dgm:pt>
    <dgm:pt modelId="{C6C29C9E-14B5-4658-AA52-F31F82A8E53E}" type="sibTrans" cxnId="{AB9CD915-8EBA-40B4-9148-DC226FF7B704}">
      <dgm:prSet/>
      <dgm:spPr/>
      <dgm:t>
        <a:bodyPr/>
        <a:lstStyle/>
        <a:p>
          <a:endParaRPr lang="en-US"/>
        </a:p>
      </dgm:t>
    </dgm:pt>
    <dgm:pt modelId="{69E34A21-8297-42E3-B87D-C73F6A3702F7}">
      <dgm:prSet/>
      <dgm:spPr/>
      <dgm:t>
        <a:bodyPr/>
        <a:lstStyle/>
        <a:p>
          <a:r>
            <a:rPr lang="en-US" dirty="0"/>
            <a:t>TTY Hotline Number: 1-800-269-6233</a:t>
          </a:r>
        </a:p>
      </dgm:t>
    </dgm:pt>
    <dgm:pt modelId="{ABCF195B-E39D-4EAE-98D7-AF073DA28CFC}" type="parTrans" cxnId="{05763AAB-A782-474E-9D8C-81D39B170214}">
      <dgm:prSet/>
      <dgm:spPr/>
      <dgm:t>
        <a:bodyPr/>
        <a:lstStyle/>
        <a:p>
          <a:endParaRPr lang="en-US"/>
        </a:p>
      </dgm:t>
    </dgm:pt>
    <dgm:pt modelId="{F2C8CD56-9B5F-475E-8962-5762F97D8782}" type="sibTrans" cxnId="{05763AAB-A782-474E-9D8C-81D39B170214}">
      <dgm:prSet/>
      <dgm:spPr/>
      <dgm:t>
        <a:bodyPr/>
        <a:lstStyle/>
        <a:p>
          <a:endParaRPr lang="en-US"/>
        </a:p>
      </dgm:t>
    </dgm:pt>
    <dgm:pt modelId="{FE22EB6E-3E48-4896-B555-7A630233D535}">
      <dgm:prSet/>
      <dgm:spPr/>
      <dgm:t>
        <a:bodyPr/>
        <a:lstStyle/>
        <a:p>
          <a:r>
            <a:rPr lang="en-US" dirty="0"/>
            <a:t>To chat with a trained counselor, text HOME to 741741 anywhere in the US</a:t>
          </a:r>
        </a:p>
      </dgm:t>
    </dgm:pt>
    <dgm:pt modelId="{3C85386A-5550-43F7-88AE-E1D5C65E6656}" type="parTrans" cxnId="{212C39C3-2CE9-44B8-97A7-314FF74361EA}">
      <dgm:prSet/>
      <dgm:spPr/>
      <dgm:t>
        <a:bodyPr/>
        <a:lstStyle/>
        <a:p>
          <a:endParaRPr lang="en-US"/>
        </a:p>
      </dgm:t>
    </dgm:pt>
    <dgm:pt modelId="{147761BF-CE9D-461B-846E-C74856580C89}" type="sibTrans" cxnId="{212C39C3-2CE9-44B8-97A7-314FF74361EA}">
      <dgm:prSet/>
      <dgm:spPr/>
      <dgm:t>
        <a:bodyPr/>
        <a:lstStyle/>
        <a:p>
          <a:endParaRPr lang="en-US"/>
        </a:p>
      </dgm:t>
    </dgm:pt>
    <dgm:pt modelId="{BD7AF0C3-7E6B-4051-B2B7-9EF78FE50E9E}" type="pres">
      <dgm:prSet presAssocID="{5C415DD9-4E39-4061-A060-E13D30150F9D}" presName="linear" presStyleCnt="0">
        <dgm:presLayoutVars>
          <dgm:animLvl val="lvl"/>
          <dgm:resizeHandles val="exact"/>
        </dgm:presLayoutVars>
      </dgm:prSet>
      <dgm:spPr/>
    </dgm:pt>
    <dgm:pt modelId="{A30830FB-BF8F-49D9-BEDC-FE7444132136}" type="pres">
      <dgm:prSet presAssocID="{D5F09C2F-8328-4BD2-977C-E1663C083644}" presName="parentText" presStyleLbl="node1" presStyleIdx="0" presStyleCnt="6">
        <dgm:presLayoutVars>
          <dgm:chMax val="0"/>
          <dgm:bulletEnabled val="1"/>
        </dgm:presLayoutVars>
      </dgm:prSet>
      <dgm:spPr/>
    </dgm:pt>
    <dgm:pt modelId="{344D0CBE-4315-4334-83FC-41CF866A2174}" type="pres">
      <dgm:prSet presAssocID="{1F052964-74A0-450E-8920-5EFDB4A0F682}" presName="spacer" presStyleCnt="0"/>
      <dgm:spPr/>
    </dgm:pt>
    <dgm:pt modelId="{FFFAFBC8-F92F-4967-BC30-93297DA54E95}" type="pres">
      <dgm:prSet presAssocID="{0D67431E-7254-4D14-AA40-699A4240442F}" presName="parentText" presStyleLbl="node1" presStyleIdx="1" presStyleCnt="6">
        <dgm:presLayoutVars>
          <dgm:chMax val="0"/>
          <dgm:bulletEnabled val="1"/>
        </dgm:presLayoutVars>
      </dgm:prSet>
      <dgm:spPr/>
    </dgm:pt>
    <dgm:pt modelId="{3224F754-9BB2-48CC-9181-3BC722EF4388}" type="pres">
      <dgm:prSet presAssocID="{E3919A31-F4B6-49C9-996E-77D8CB53BC7A}" presName="spacer" presStyleCnt="0"/>
      <dgm:spPr/>
    </dgm:pt>
    <dgm:pt modelId="{E96D2C44-8721-4A85-8DC1-CE5137DB6FC5}" type="pres">
      <dgm:prSet presAssocID="{A9FD3FC7-7A71-4FAE-919D-6B1D51B65C8A}" presName="parentText" presStyleLbl="node1" presStyleIdx="2" presStyleCnt="6" custLinFactY="172848" custLinFactNeighborX="493" custLinFactNeighborY="200000">
        <dgm:presLayoutVars>
          <dgm:chMax val="0"/>
          <dgm:bulletEnabled val="1"/>
        </dgm:presLayoutVars>
      </dgm:prSet>
      <dgm:spPr/>
    </dgm:pt>
    <dgm:pt modelId="{788C4101-69C6-4157-B466-DEAF0BF31267}" type="pres">
      <dgm:prSet presAssocID="{F89DA816-74F6-4511-B0EC-E5FF22C94882}" presName="spacer" presStyleCnt="0"/>
      <dgm:spPr/>
    </dgm:pt>
    <dgm:pt modelId="{161328AB-9481-410B-B146-E799DAEDAF8D}" type="pres">
      <dgm:prSet presAssocID="{D201DC37-88D3-42AB-A5C1-F2B2D3E14218}" presName="parentText" presStyleLbl="node1" presStyleIdx="3" presStyleCnt="6" custLinFactY="-100000" custLinFactNeighborX="-275" custLinFactNeighborY="-151725">
        <dgm:presLayoutVars>
          <dgm:chMax val="0"/>
          <dgm:bulletEnabled val="1"/>
        </dgm:presLayoutVars>
      </dgm:prSet>
      <dgm:spPr/>
    </dgm:pt>
    <dgm:pt modelId="{1CA7F564-6368-405D-AA67-0F6390015ACC}" type="pres">
      <dgm:prSet presAssocID="{C6C29C9E-14B5-4658-AA52-F31F82A8E53E}" presName="spacer" presStyleCnt="0"/>
      <dgm:spPr/>
    </dgm:pt>
    <dgm:pt modelId="{F980AE26-3BC3-407F-95AC-A2C9FA1156F8}" type="pres">
      <dgm:prSet presAssocID="{69E34A21-8297-42E3-B87D-C73F6A3702F7}" presName="parentText" presStyleLbl="node1" presStyleIdx="4" presStyleCnt="6" custLinFactY="-110258" custLinFactNeighborX="-1321" custLinFactNeighborY="-200000">
        <dgm:presLayoutVars>
          <dgm:chMax val="0"/>
          <dgm:bulletEnabled val="1"/>
        </dgm:presLayoutVars>
      </dgm:prSet>
      <dgm:spPr/>
    </dgm:pt>
    <dgm:pt modelId="{8D7D9363-4913-475F-B855-97A92BDA6892}" type="pres">
      <dgm:prSet presAssocID="{F2C8CD56-9B5F-475E-8962-5762F97D8782}" presName="spacer" presStyleCnt="0"/>
      <dgm:spPr/>
    </dgm:pt>
    <dgm:pt modelId="{00FA1BFB-5AE5-4248-B718-E86E45835D0E}" type="pres">
      <dgm:prSet presAssocID="{FE22EB6E-3E48-4896-B555-7A630233D535}" presName="parentText" presStyleLbl="node1" presStyleIdx="5" presStyleCnt="6" custLinFactY="-22978" custLinFactNeighborX="-5" custLinFactNeighborY="-100000">
        <dgm:presLayoutVars>
          <dgm:chMax val="0"/>
          <dgm:bulletEnabled val="1"/>
        </dgm:presLayoutVars>
      </dgm:prSet>
      <dgm:spPr/>
    </dgm:pt>
  </dgm:ptLst>
  <dgm:cxnLst>
    <dgm:cxn modelId="{82EF1006-20A8-46B5-8551-56CF627A4765}" type="presOf" srcId="{5C415DD9-4E39-4061-A060-E13D30150F9D}" destId="{BD7AF0C3-7E6B-4051-B2B7-9EF78FE50E9E}" srcOrd="0" destOrd="0" presId="urn:microsoft.com/office/officeart/2005/8/layout/vList2"/>
    <dgm:cxn modelId="{24B2A907-6295-47BE-A879-5E5B2497C287}" srcId="{5C415DD9-4E39-4061-A060-E13D30150F9D}" destId="{D5F09C2F-8328-4BD2-977C-E1663C083644}" srcOrd="0" destOrd="0" parTransId="{79E083E5-3FF7-4A72-BA82-9048E67108A0}" sibTransId="{1F052964-74A0-450E-8920-5EFDB4A0F682}"/>
    <dgm:cxn modelId="{AB9CD915-8EBA-40B4-9148-DC226FF7B704}" srcId="{5C415DD9-4E39-4061-A060-E13D30150F9D}" destId="{D201DC37-88D3-42AB-A5C1-F2B2D3E14218}" srcOrd="3" destOrd="0" parTransId="{A323A958-AC03-4A0A-BCB4-5CAB731759F0}" sibTransId="{C6C29C9E-14B5-4658-AA52-F31F82A8E53E}"/>
    <dgm:cxn modelId="{E3BD1D2C-8D22-496E-92E7-3AB1E11194DA}" srcId="{5C415DD9-4E39-4061-A060-E13D30150F9D}" destId="{A9FD3FC7-7A71-4FAE-919D-6B1D51B65C8A}" srcOrd="2" destOrd="0" parTransId="{631979D9-FC9A-4D0D-9320-0130D4F1AADB}" sibTransId="{F89DA816-74F6-4511-B0EC-E5FF22C94882}"/>
    <dgm:cxn modelId="{F56BA481-074D-481E-A45E-CEC3085DB5BB}" srcId="{5C415DD9-4E39-4061-A060-E13D30150F9D}" destId="{0D67431E-7254-4D14-AA40-699A4240442F}" srcOrd="1" destOrd="0" parTransId="{A94E0CF2-8115-4B93-A395-4C7608ACB07D}" sibTransId="{E3919A31-F4B6-49C9-996E-77D8CB53BC7A}"/>
    <dgm:cxn modelId="{04DE9282-335F-4A5C-9626-D93B2388DB85}" type="presOf" srcId="{D201DC37-88D3-42AB-A5C1-F2B2D3E14218}" destId="{161328AB-9481-410B-B146-E799DAEDAF8D}" srcOrd="0" destOrd="0" presId="urn:microsoft.com/office/officeart/2005/8/layout/vList2"/>
    <dgm:cxn modelId="{E716DE8B-E107-4FE7-9564-571729193794}" type="presOf" srcId="{0D67431E-7254-4D14-AA40-699A4240442F}" destId="{FFFAFBC8-F92F-4967-BC30-93297DA54E95}" srcOrd="0" destOrd="0" presId="urn:microsoft.com/office/officeart/2005/8/layout/vList2"/>
    <dgm:cxn modelId="{05763AAB-A782-474E-9D8C-81D39B170214}" srcId="{5C415DD9-4E39-4061-A060-E13D30150F9D}" destId="{69E34A21-8297-42E3-B87D-C73F6A3702F7}" srcOrd="4" destOrd="0" parTransId="{ABCF195B-E39D-4EAE-98D7-AF073DA28CFC}" sibTransId="{F2C8CD56-9B5F-475E-8962-5762F97D8782}"/>
    <dgm:cxn modelId="{212C39C3-2CE9-44B8-97A7-314FF74361EA}" srcId="{5C415DD9-4E39-4061-A060-E13D30150F9D}" destId="{FE22EB6E-3E48-4896-B555-7A630233D535}" srcOrd="5" destOrd="0" parTransId="{3C85386A-5550-43F7-88AE-E1D5C65E6656}" sibTransId="{147761BF-CE9D-461B-846E-C74856580C89}"/>
    <dgm:cxn modelId="{D09AE8C3-16BD-45D7-8EEB-DDD8706BCB75}" type="presOf" srcId="{A9FD3FC7-7A71-4FAE-919D-6B1D51B65C8A}" destId="{E96D2C44-8721-4A85-8DC1-CE5137DB6FC5}" srcOrd="0" destOrd="0" presId="urn:microsoft.com/office/officeart/2005/8/layout/vList2"/>
    <dgm:cxn modelId="{7CB7F5F5-B5D6-4A38-B01A-9943A5C72200}" type="presOf" srcId="{FE22EB6E-3E48-4896-B555-7A630233D535}" destId="{00FA1BFB-5AE5-4248-B718-E86E45835D0E}" srcOrd="0" destOrd="0" presId="urn:microsoft.com/office/officeart/2005/8/layout/vList2"/>
    <dgm:cxn modelId="{A9887AFC-61F6-4053-9B8C-F513E169A51B}" type="presOf" srcId="{D5F09C2F-8328-4BD2-977C-E1663C083644}" destId="{A30830FB-BF8F-49D9-BEDC-FE7444132136}" srcOrd="0" destOrd="0" presId="urn:microsoft.com/office/officeart/2005/8/layout/vList2"/>
    <dgm:cxn modelId="{780C19FE-54F4-4000-B773-7EB8BC4E5467}" type="presOf" srcId="{69E34A21-8297-42E3-B87D-C73F6A3702F7}" destId="{F980AE26-3BC3-407F-95AC-A2C9FA1156F8}" srcOrd="0" destOrd="0" presId="urn:microsoft.com/office/officeart/2005/8/layout/vList2"/>
    <dgm:cxn modelId="{C92DDE05-71D4-455A-B94A-4D6FF8D9ECA2}" type="presParOf" srcId="{BD7AF0C3-7E6B-4051-B2B7-9EF78FE50E9E}" destId="{A30830FB-BF8F-49D9-BEDC-FE7444132136}" srcOrd="0" destOrd="0" presId="urn:microsoft.com/office/officeart/2005/8/layout/vList2"/>
    <dgm:cxn modelId="{7DC9614A-AA3B-43BE-BC76-CD8C5DAA242C}" type="presParOf" srcId="{BD7AF0C3-7E6B-4051-B2B7-9EF78FE50E9E}" destId="{344D0CBE-4315-4334-83FC-41CF866A2174}" srcOrd="1" destOrd="0" presId="urn:microsoft.com/office/officeart/2005/8/layout/vList2"/>
    <dgm:cxn modelId="{C970060A-21DA-43E5-9AC5-AC5FA6824482}" type="presParOf" srcId="{BD7AF0C3-7E6B-4051-B2B7-9EF78FE50E9E}" destId="{FFFAFBC8-F92F-4967-BC30-93297DA54E95}" srcOrd="2" destOrd="0" presId="urn:microsoft.com/office/officeart/2005/8/layout/vList2"/>
    <dgm:cxn modelId="{FB6468F3-BFE1-4878-A693-851CB8D65D9F}" type="presParOf" srcId="{BD7AF0C3-7E6B-4051-B2B7-9EF78FE50E9E}" destId="{3224F754-9BB2-48CC-9181-3BC722EF4388}" srcOrd="3" destOrd="0" presId="urn:microsoft.com/office/officeart/2005/8/layout/vList2"/>
    <dgm:cxn modelId="{D861A475-8C08-4C1A-843F-9BF9BE7A745D}" type="presParOf" srcId="{BD7AF0C3-7E6B-4051-B2B7-9EF78FE50E9E}" destId="{E96D2C44-8721-4A85-8DC1-CE5137DB6FC5}" srcOrd="4" destOrd="0" presId="urn:microsoft.com/office/officeart/2005/8/layout/vList2"/>
    <dgm:cxn modelId="{CE7A8547-5492-4B34-ABB7-DA764090A6C6}" type="presParOf" srcId="{BD7AF0C3-7E6B-4051-B2B7-9EF78FE50E9E}" destId="{788C4101-69C6-4157-B466-DEAF0BF31267}" srcOrd="5" destOrd="0" presId="urn:microsoft.com/office/officeart/2005/8/layout/vList2"/>
    <dgm:cxn modelId="{CB2DA59B-3717-4AB6-9F2A-CF0475A932E4}" type="presParOf" srcId="{BD7AF0C3-7E6B-4051-B2B7-9EF78FE50E9E}" destId="{161328AB-9481-410B-B146-E799DAEDAF8D}" srcOrd="6" destOrd="0" presId="urn:microsoft.com/office/officeart/2005/8/layout/vList2"/>
    <dgm:cxn modelId="{C67093CC-0585-4051-9D92-A33D03BD3B45}" type="presParOf" srcId="{BD7AF0C3-7E6B-4051-B2B7-9EF78FE50E9E}" destId="{1CA7F564-6368-405D-AA67-0F6390015ACC}" srcOrd="7" destOrd="0" presId="urn:microsoft.com/office/officeart/2005/8/layout/vList2"/>
    <dgm:cxn modelId="{5A7BE8A8-3E91-4EA7-A277-904B7AAFC2C4}" type="presParOf" srcId="{BD7AF0C3-7E6B-4051-B2B7-9EF78FE50E9E}" destId="{F980AE26-3BC3-407F-95AC-A2C9FA1156F8}" srcOrd="8" destOrd="0" presId="urn:microsoft.com/office/officeart/2005/8/layout/vList2"/>
    <dgm:cxn modelId="{45C88C50-3640-4F19-B018-930DFC5B5DE8}" type="presParOf" srcId="{BD7AF0C3-7E6B-4051-B2B7-9EF78FE50E9E}" destId="{8D7D9363-4913-475F-B855-97A92BDA6892}" srcOrd="9" destOrd="0" presId="urn:microsoft.com/office/officeart/2005/8/layout/vList2"/>
    <dgm:cxn modelId="{0FDEE7F0-A2D5-413E-AC58-3BA96982A3C0}" type="presParOf" srcId="{BD7AF0C3-7E6B-4051-B2B7-9EF78FE50E9E}" destId="{00FA1BFB-5AE5-4248-B718-E86E45835D0E}" srcOrd="1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415DD9-4E39-4061-A060-E13D30150F9D}"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D5F09C2F-8328-4BD2-977C-E1663C083644}">
      <dgm:prSet/>
      <dgm:spPr/>
      <dgm:t>
        <a:bodyPr/>
        <a:lstStyle/>
        <a:p>
          <a:r>
            <a:rPr lang="en-US" dirty="0"/>
            <a:t>The Psychiatric Triage Center is a 24/7 – 365 facility that provides Risk of Harm assessments to individuals on a </a:t>
          </a:r>
          <a:r>
            <a:rPr lang="en-US" u="sng" dirty="0"/>
            <a:t>walk-in basis.  </a:t>
          </a:r>
          <a:r>
            <a:rPr lang="en-US" u="none" dirty="0"/>
            <a:t>If possible, </a:t>
          </a:r>
          <a:r>
            <a:rPr lang="en-US" u="sng" dirty="0"/>
            <a:t>p</a:t>
          </a:r>
          <a:r>
            <a:rPr lang="en-US" u="none" dirty="0"/>
            <a:t>lease notify Psych Triage staff (940) 381-9965 if you are in route to the Crisis Center. </a:t>
          </a:r>
          <a:endParaRPr lang="en-US" dirty="0"/>
        </a:p>
      </dgm:t>
    </dgm:pt>
    <dgm:pt modelId="{79E083E5-3FF7-4A72-BA82-9048E67108A0}" type="parTrans" cxnId="{24B2A907-6295-47BE-A879-5E5B2497C287}">
      <dgm:prSet/>
      <dgm:spPr/>
      <dgm:t>
        <a:bodyPr/>
        <a:lstStyle/>
        <a:p>
          <a:endParaRPr lang="en-US"/>
        </a:p>
      </dgm:t>
    </dgm:pt>
    <dgm:pt modelId="{1F052964-74A0-450E-8920-5EFDB4A0F682}" type="sibTrans" cxnId="{24B2A907-6295-47BE-A879-5E5B2497C287}">
      <dgm:prSet/>
      <dgm:spPr/>
      <dgm:t>
        <a:bodyPr/>
        <a:lstStyle/>
        <a:p>
          <a:endParaRPr lang="en-US"/>
        </a:p>
      </dgm:t>
    </dgm:pt>
    <dgm:pt modelId="{0D67431E-7254-4D14-AA40-699A4240442F}">
      <dgm:prSet/>
      <dgm:spPr/>
      <dgm:t>
        <a:bodyPr/>
        <a:lstStyle/>
        <a:p>
          <a:r>
            <a:rPr lang="en-US" dirty="0"/>
            <a:t>The Psych Triage Center has one screening team at all times ready to serve individuals that walk-in or are brought in by a variety of community partners such as police departments, referrals from hospitals and health care providers, or by concerned family and friends. </a:t>
          </a:r>
        </a:p>
      </dgm:t>
    </dgm:pt>
    <dgm:pt modelId="{A94E0CF2-8115-4B93-A395-4C7608ACB07D}" type="parTrans" cxnId="{F56BA481-074D-481E-A45E-CEC3085DB5BB}">
      <dgm:prSet/>
      <dgm:spPr/>
      <dgm:t>
        <a:bodyPr/>
        <a:lstStyle/>
        <a:p>
          <a:endParaRPr lang="en-US"/>
        </a:p>
      </dgm:t>
    </dgm:pt>
    <dgm:pt modelId="{E3919A31-F4B6-49C9-996E-77D8CB53BC7A}" type="sibTrans" cxnId="{F56BA481-074D-481E-A45E-CEC3085DB5BB}">
      <dgm:prSet/>
      <dgm:spPr/>
      <dgm:t>
        <a:bodyPr/>
        <a:lstStyle/>
        <a:p>
          <a:endParaRPr lang="en-US"/>
        </a:p>
      </dgm:t>
    </dgm:pt>
    <dgm:pt modelId="{A9FD3FC7-7A71-4FAE-919D-6B1D51B65C8A}">
      <dgm:prSet/>
      <dgm:spPr/>
      <dgm:t>
        <a:bodyPr/>
        <a:lstStyle/>
        <a:p>
          <a:r>
            <a:rPr lang="en-US" dirty="0"/>
            <a:t>What to do with unaccompanied minors?  Center staff will contact the Department of Family and Protective Services (DFPS) if Center staff are unable to get a hold of the legally authorized representative (LAR). Until DFPS or LAR presents to the  Psychiatric Triage center,  Center staff will need police to remain at our Center location. </a:t>
          </a:r>
        </a:p>
      </dgm:t>
    </dgm:pt>
    <dgm:pt modelId="{631979D9-FC9A-4D0D-9320-0130D4F1AADB}" type="parTrans" cxnId="{E3BD1D2C-8D22-496E-92E7-3AB1E11194DA}">
      <dgm:prSet/>
      <dgm:spPr/>
      <dgm:t>
        <a:bodyPr/>
        <a:lstStyle/>
        <a:p>
          <a:endParaRPr lang="en-US"/>
        </a:p>
      </dgm:t>
    </dgm:pt>
    <dgm:pt modelId="{F89DA816-74F6-4511-B0EC-E5FF22C94882}" type="sibTrans" cxnId="{E3BD1D2C-8D22-496E-92E7-3AB1E11194DA}">
      <dgm:prSet/>
      <dgm:spPr/>
      <dgm:t>
        <a:bodyPr/>
        <a:lstStyle/>
        <a:p>
          <a:endParaRPr lang="en-US"/>
        </a:p>
      </dgm:t>
    </dgm:pt>
    <dgm:pt modelId="{BD7AF0C3-7E6B-4051-B2B7-9EF78FE50E9E}" type="pres">
      <dgm:prSet presAssocID="{5C415DD9-4E39-4061-A060-E13D30150F9D}" presName="linear" presStyleCnt="0">
        <dgm:presLayoutVars>
          <dgm:animLvl val="lvl"/>
          <dgm:resizeHandles val="exact"/>
        </dgm:presLayoutVars>
      </dgm:prSet>
      <dgm:spPr/>
    </dgm:pt>
    <dgm:pt modelId="{A30830FB-BF8F-49D9-BEDC-FE7444132136}" type="pres">
      <dgm:prSet presAssocID="{D5F09C2F-8328-4BD2-977C-E1663C083644}" presName="parentText" presStyleLbl="node1" presStyleIdx="0" presStyleCnt="3">
        <dgm:presLayoutVars>
          <dgm:chMax val="0"/>
          <dgm:bulletEnabled val="1"/>
        </dgm:presLayoutVars>
      </dgm:prSet>
      <dgm:spPr/>
    </dgm:pt>
    <dgm:pt modelId="{344D0CBE-4315-4334-83FC-41CF866A2174}" type="pres">
      <dgm:prSet presAssocID="{1F052964-74A0-450E-8920-5EFDB4A0F682}" presName="spacer" presStyleCnt="0"/>
      <dgm:spPr/>
    </dgm:pt>
    <dgm:pt modelId="{FFFAFBC8-F92F-4967-BC30-93297DA54E95}" type="pres">
      <dgm:prSet presAssocID="{0D67431E-7254-4D14-AA40-699A4240442F}" presName="parentText" presStyleLbl="node1" presStyleIdx="1" presStyleCnt="3">
        <dgm:presLayoutVars>
          <dgm:chMax val="0"/>
          <dgm:bulletEnabled val="1"/>
        </dgm:presLayoutVars>
      </dgm:prSet>
      <dgm:spPr/>
    </dgm:pt>
    <dgm:pt modelId="{3224F754-9BB2-48CC-9181-3BC722EF4388}" type="pres">
      <dgm:prSet presAssocID="{E3919A31-F4B6-49C9-996E-77D8CB53BC7A}" presName="spacer" presStyleCnt="0"/>
      <dgm:spPr/>
    </dgm:pt>
    <dgm:pt modelId="{E96D2C44-8721-4A85-8DC1-CE5137DB6FC5}" type="pres">
      <dgm:prSet presAssocID="{A9FD3FC7-7A71-4FAE-919D-6B1D51B65C8A}" presName="parentText" presStyleLbl="node1" presStyleIdx="2" presStyleCnt="3">
        <dgm:presLayoutVars>
          <dgm:chMax val="0"/>
          <dgm:bulletEnabled val="1"/>
        </dgm:presLayoutVars>
      </dgm:prSet>
      <dgm:spPr/>
    </dgm:pt>
  </dgm:ptLst>
  <dgm:cxnLst>
    <dgm:cxn modelId="{82EF1006-20A8-46B5-8551-56CF627A4765}" type="presOf" srcId="{5C415DD9-4E39-4061-A060-E13D30150F9D}" destId="{BD7AF0C3-7E6B-4051-B2B7-9EF78FE50E9E}" srcOrd="0" destOrd="0" presId="urn:microsoft.com/office/officeart/2005/8/layout/vList2"/>
    <dgm:cxn modelId="{24B2A907-6295-47BE-A879-5E5B2497C287}" srcId="{5C415DD9-4E39-4061-A060-E13D30150F9D}" destId="{D5F09C2F-8328-4BD2-977C-E1663C083644}" srcOrd="0" destOrd="0" parTransId="{79E083E5-3FF7-4A72-BA82-9048E67108A0}" sibTransId="{1F052964-74A0-450E-8920-5EFDB4A0F682}"/>
    <dgm:cxn modelId="{E3BD1D2C-8D22-496E-92E7-3AB1E11194DA}" srcId="{5C415DD9-4E39-4061-A060-E13D30150F9D}" destId="{A9FD3FC7-7A71-4FAE-919D-6B1D51B65C8A}" srcOrd="2" destOrd="0" parTransId="{631979D9-FC9A-4D0D-9320-0130D4F1AADB}" sibTransId="{F89DA816-74F6-4511-B0EC-E5FF22C94882}"/>
    <dgm:cxn modelId="{F56BA481-074D-481E-A45E-CEC3085DB5BB}" srcId="{5C415DD9-4E39-4061-A060-E13D30150F9D}" destId="{0D67431E-7254-4D14-AA40-699A4240442F}" srcOrd="1" destOrd="0" parTransId="{A94E0CF2-8115-4B93-A395-4C7608ACB07D}" sibTransId="{E3919A31-F4B6-49C9-996E-77D8CB53BC7A}"/>
    <dgm:cxn modelId="{E716DE8B-E107-4FE7-9564-571729193794}" type="presOf" srcId="{0D67431E-7254-4D14-AA40-699A4240442F}" destId="{FFFAFBC8-F92F-4967-BC30-93297DA54E95}" srcOrd="0" destOrd="0" presId="urn:microsoft.com/office/officeart/2005/8/layout/vList2"/>
    <dgm:cxn modelId="{D09AE8C3-16BD-45D7-8EEB-DDD8706BCB75}" type="presOf" srcId="{A9FD3FC7-7A71-4FAE-919D-6B1D51B65C8A}" destId="{E96D2C44-8721-4A85-8DC1-CE5137DB6FC5}" srcOrd="0" destOrd="0" presId="urn:microsoft.com/office/officeart/2005/8/layout/vList2"/>
    <dgm:cxn modelId="{A9887AFC-61F6-4053-9B8C-F513E169A51B}" type="presOf" srcId="{D5F09C2F-8328-4BD2-977C-E1663C083644}" destId="{A30830FB-BF8F-49D9-BEDC-FE7444132136}" srcOrd="0" destOrd="0" presId="urn:microsoft.com/office/officeart/2005/8/layout/vList2"/>
    <dgm:cxn modelId="{C92DDE05-71D4-455A-B94A-4D6FF8D9ECA2}" type="presParOf" srcId="{BD7AF0C3-7E6B-4051-B2B7-9EF78FE50E9E}" destId="{A30830FB-BF8F-49D9-BEDC-FE7444132136}" srcOrd="0" destOrd="0" presId="urn:microsoft.com/office/officeart/2005/8/layout/vList2"/>
    <dgm:cxn modelId="{7DC9614A-AA3B-43BE-BC76-CD8C5DAA242C}" type="presParOf" srcId="{BD7AF0C3-7E6B-4051-B2B7-9EF78FE50E9E}" destId="{344D0CBE-4315-4334-83FC-41CF866A2174}" srcOrd="1" destOrd="0" presId="urn:microsoft.com/office/officeart/2005/8/layout/vList2"/>
    <dgm:cxn modelId="{C970060A-21DA-43E5-9AC5-AC5FA6824482}" type="presParOf" srcId="{BD7AF0C3-7E6B-4051-B2B7-9EF78FE50E9E}" destId="{FFFAFBC8-F92F-4967-BC30-93297DA54E95}" srcOrd="2" destOrd="0" presId="urn:microsoft.com/office/officeart/2005/8/layout/vList2"/>
    <dgm:cxn modelId="{FB6468F3-BFE1-4878-A693-851CB8D65D9F}" type="presParOf" srcId="{BD7AF0C3-7E6B-4051-B2B7-9EF78FE50E9E}" destId="{3224F754-9BB2-48CC-9181-3BC722EF4388}" srcOrd="3" destOrd="0" presId="urn:microsoft.com/office/officeart/2005/8/layout/vList2"/>
    <dgm:cxn modelId="{D861A475-8C08-4C1A-843F-9BF9BE7A745D}" type="presParOf" srcId="{BD7AF0C3-7E6B-4051-B2B7-9EF78FE50E9E}" destId="{E96D2C44-8721-4A85-8DC1-CE5137DB6FC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DF469DE-6CF6-4305-925F-6403EC3AFAEE}"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E15EE9DB-373B-4188-8507-933185E5F440}">
      <dgm:prSet/>
      <dgm:spPr/>
      <dgm:t>
        <a:bodyPr/>
        <a:lstStyle/>
        <a:p>
          <a:r>
            <a:rPr lang="en-US" dirty="0"/>
            <a:t>Mobile Crisis Outreach Teams (MCOTs) provide face-to-face and telehealth clinical assessments to individuals in crisis 24 hours a day, 7 days a week in Denton County.</a:t>
          </a:r>
        </a:p>
      </dgm:t>
    </dgm:pt>
    <dgm:pt modelId="{B2740955-E421-4FA0-AB45-944020D1C585}" type="parTrans" cxnId="{D4413BBC-9A80-478D-9C90-9F73BB88692D}">
      <dgm:prSet/>
      <dgm:spPr/>
      <dgm:t>
        <a:bodyPr/>
        <a:lstStyle/>
        <a:p>
          <a:endParaRPr lang="en-US"/>
        </a:p>
      </dgm:t>
    </dgm:pt>
    <dgm:pt modelId="{F42D82AB-441C-4918-868A-1E18FF635AD8}" type="sibTrans" cxnId="{D4413BBC-9A80-478D-9C90-9F73BB88692D}">
      <dgm:prSet/>
      <dgm:spPr/>
      <dgm:t>
        <a:bodyPr/>
        <a:lstStyle/>
        <a:p>
          <a:endParaRPr lang="en-US"/>
        </a:p>
      </dgm:t>
    </dgm:pt>
    <dgm:pt modelId="{51962C63-F257-481E-BE6D-DA5151FF9042}">
      <dgm:prSet/>
      <dgm:spPr/>
      <dgm:t>
        <a:bodyPr/>
        <a:lstStyle/>
        <a:p>
          <a:r>
            <a:rPr lang="en-US" dirty="0"/>
            <a:t>To requests a team, call the hotline to put in a consult and MCOT will contact collateral and individual in crisis to determine if an assessment is needed. MCOT either consists of 2 individuals. or one team member,  Teams can be Qualified Mental Health Professionals and/or a licensed professionals. </a:t>
          </a:r>
        </a:p>
      </dgm:t>
    </dgm:pt>
    <dgm:pt modelId="{AADA7A6D-548E-4E65-AC27-950A1AB11768}" type="parTrans" cxnId="{A118994F-0C2F-472A-BC53-E4F2CC22E850}">
      <dgm:prSet/>
      <dgm:spPr/>
      <dgm:t>
        <a:bodyPr/>
        <a:lstStyle/>
        <a:p>
          <a:endParaRPr lang="en-US"/>
        </a:p>
      </dgm:t>
    </dgm:pt>
    <dgm:pt modelId="{AA2E26DE-5D20-4062-BEF1-837FA479F4A5}" type="sibTrans" cxnId="{A118994F-0C2F-472A-BC53-E4F2CC22E850}">
      <dgm:prSet/>
      <dgm:spPr/>
      <dgm:t>
        <a:bodyPr/>
        <a:lstStyle/>
        <a:p>
          <a:endParaRPr lang="en-US"/>
        </a:p>
      </dgm:t>
    </dgm:pt>
    <dgm:pt modelId="{A49A0CD1-C046-469C-A0DA-9C1F766E9410}">
      <dgm:prSet/>
      <dgm:spPr/>
      <dgm:t>
        <a:bodyPr/>
        <a:lstStyle/>
        <a:p>
          <a:r>
            <a:rPr lang="en-US" dirty="0"/>
            <a:t> MCOT will respond anywhere in Denton County as long as the scene is secure and the individual is medically stable. If MCOT is called to an unsecure location, crisis staff will call for local PD presence for safety.</a:t>
          </a:r>
        </a:p>
      </dgm:t>
    </dgm:pt>
    <dgm:pt modelId="{88213FEF-FB12-4E70-A3BA-858316E4BA5C}" type="parTrans" cxnId="{B0BA9934-3EF1-470E-93B1-90DDAFDC1B25}">
      <dgm:prSet/>
      <dgm:spPr/>
      <dgm:t>
        <a:bodyPr/>
        <a:lstStyle/>
        <a:p>
          <a:endParaRPr lang="en-US"/>
        </a:p>
      </dgm:t>
    </dgm:pt>
    <dgm:pt modelId="{D83E1256-0D4D-46CE-B866-591EBC4E55B9}" type="sibTrans" cxnId="{B0BA9934-3EF1-470E-93B1-90DDAFDC1B25}">
      <dgm:prSet/>
      <dgm:spPr/>
      <dgm:t>
        <a:bodyPr/>
        <a:lstStyle/>
        <a:p>
          <a:endParaRPr lang="en-US"/>
        </a:p>
      </dgm:t>
    </dgm:pt>
    <dgm:pt modelId="{1B5ABF96-EC83-4A04-BA62-921D0F667A0D}" type="pres">
      <dgm:prSet presAssocID="{4DF469DE-6CF6-4305-925F-6403EC3AFAEE}" presName="linear" presStyleCnt="0">
        <dgm:presLayoutVars>
          <dgm:animLvl val="lvl"/>
          <dgm:resizeHandles val="exact"/>
        </dgm:presLayoutVars>
      </dgm:prSet>
      <dgm:spPr/>
    </dgm:pt>
    <dgm:pt modelId="{FF173084-999D-4423-AD47-7E122E62C664}" type="pres">
      <dgm:prSet presAssocID="{E15EE9DB-373B-4188-8507-933185E5F440}" presName="parentText" presStyleLbl="node1" presStyleIdx="0" presStyleCnt="3">
        <dgm:presLayoutVars>
          <dgm:chMax val="0"/>
          <dgm:bulletEnabled val="1"/>
        </dgm:presLayoutVars>
      </dgm:prSet>
      <dgm:spPr/>
    </dgm:pt>
    <dgm:pt modelId="{9CCF61EC-1B63-4546-9721-3CF46F9978E2}" type="pres">
      <dgm:prSet presAssocID="{F42D82AB-441C-4918-868A-1E18FF635AD8}" presName="spacer" presStyleCnt="0"/>
      <dgm:spPr/>
    </dgm:pt>
    <dgm:pt modelId="{59C8FB65-D5F6-40F5-AFC2-0F9E6879E0D5}" type="pres">
      <dgm:prSet presAssocID="{51962C63-F257-481E-BE6D-DA5151FF9042}" presName="parentText" presStyleLbl="node1" presStyleIdx="1" presStyleCnt="3">
        <dgm:presLayoutVars>
          <dgm:chMax val="0"/>
          <dgm:bulletEnabled val="1"/>
        </dgm:presLayoutVars>
      </dgm:prSet>
      <dgm:spPr/>
    </dgm:pt>
    <dgm:pt modelId="{57B28076-32F6-47CD-8850-FEAAA00B9791}" type="pres">
      <dgm:prSet presAssocID="{AA2E26DE-5D20-4062-BEF1-837FA479F4A5}" presName="spacer" presStyleCnt="0"/>
      <dgm:spPr/>
    </dgm:pt>
    <dgm:pt modelId="{DC5FBF69-C630-45A6-ADD2-0713C6B8C325}" type="pres">
      <dgm:prSet presAssocID="{A49A0CD1-C046-469C-A0DA-9C1F766E9410}" presName="parentText" presStyleLbl="node1" presStyleIdx="2" presStyleCnt="3">
        <dgm:presLayoutVars>
          <dgm:chMax val="0"/>
          <dgm:bulletEnabled val="1"/>
        </dgm:presLayoutVars>
      </dgm:prSet>
      <dgm:spPr/>
    </dgm:pt>
  </dgm:ptLst>
  <dgm:cxnLst>
    <dgm:cxn modelId="{B0BA9934-3EF1-470E-93B1-90DDAFDC1B25}" srcId="{4DF469DE-6CF6-4305-925F-6403EC3AFAEE}" destId="{A49A0CD1-C046-469C-A0DA-9C1F766E9410}" srcOrd="2" destOrd="0" parTransId="{88213FEF-FB12-4E70-A3BA-858316E4BA5C}" sibTransId="{D83E1256-0D4D-46CE-B866-591EBC4E55B9}"/>
    <dgm:cxn modelId="{A118994F-0C2F-472A-BC53-E4F2CC22E850}" srcId="{4DF469DE-6CF6-4305-925F-6403EC3AFAEE}" destId="{51962C63-F257-481E-BE6D-DA5151FF9042}" srcOrd="1" destOrd="0" parTransId="{AADA7A6D-548E-4E65-AC27-950A1AB11768}" sibTransId="{AA2E26DE-5D20-4062-BEF1-837FA479F4A5}"/>
    <dgm:cxn modelId="{C2440281-485A-43D8-BE03-C0A35B621E09}" type="presOf" srcId="{E15EE9DB-373B-4188-8507-933185E5F440}" destId="{FF173084-999D-4423-AD47-7E122E62C664}" srcOrd="0" destOrd="0" presId="urn:microsoft.com/office/officeart/2005/8/layout/vList2"/>
    <dgm:cxn modelId="{CDCFD7BA-E38B-4097-903D-697E8BA06B89}" type="presOf" srcId="{4DF469DE-6CF6-4305-925F-6403EC3AFAEE}" destId="{1B5ABF96-EC83-4A04-BA62-921D0F667A0D}" srcOrd="0" destOrd="0" presId="urn:microsoft.com/office/officeart/2005/8/layout/vList2"/>
    <dgm:cxn modelId="{D4413BBC-9A80-478D-9C90-9F73BB88692D}" srcId="{4DF469DE-6CF6-4305-925F-6403EC3AFAEE}" destId="{E15EE9DB-373B-4188-8507-933185E5F440}" srcOrd="0" destOrd="0" parTransId="{B2740955-E421-4FA0-AB45-944020D1C585}" sibTransId="{F42D82AB-441C-4918-868A-1E18FF635AD8}"/>
    <dgm:cxn modelId="{51CD75D8-7644-44D2-ACF7-610EA39B5A67}" type="presOf" srcId="{A49A0CD1-C046-469C-A0DA-9C1F766E9410}" destId="{DC5FBF69-C630-45A6-ADD2-0713C6B8C325}" srcOrd="0" destOrd="0" presId="urn:microsoft.com/office/officeart/2005/8/layout/vList2"/>
    <dgm:cxn modelId="{F3A597FE-BF9C-4CD7-B013-042243C76765}" type="presOf" srcId="{51962C63-F257-481E-BE6D-DA5151FF9042}" destId="{59C8FB65-D5F6-40F5-AFC2-0F9E6879E0D5}" srcOrd="0" destOrd="0" presId="urn:microsoft.com/office/officeart/2005/8/layout/vList2"/>
    <dgm:cxn modelId="{34EB0749-FED6-409B-9F94-3E6C209DF922}" type="presParOf" srcId="{1B5ABF96-EC83-4A04-BA62-921D0F667A0D}" destId="{FF173084-999D-4423-AD47-7E122E62C664}" srcOrd="0" destOrd="0" presId="urn:microsoft.com/office/officeart/2005/8/layout/vList2"/>
    <dgm:cxn modelId="{186BFA35-6C53-4C5A-9801-D04F1C8C3456}" type="presParOf" srcId="{1B5ABF96-EC83-4A04-BA62-921D0F667A0D}" destId="{9CCF61EC-1B63-4546-9721-3CF46F9978E2}" srcOrd="1" destOrd="0" presId="urn:microsoft.com/office/officeart/2005/8/layout/vList2"/>
    <dgm:cxn modelId="{41FBFC8C-99B6-4BAC-A1A7-0F2C24952450}" type="presParOf" srcId="{1B5ABF96-EC83-4A04-BA62-921D0F667A0D}" destId="{59C8FB65-D5F6-40F5-AFC2-0F9E6879E0D5}" srcOrd="2" destOrd="0" presId="urn:microsoft.com/office/officeart/2005/8/layout/vList2"/>
    <dgm:cxn modelId="{222BAF4E-49F0-46E0-B4FB-04BC5E657A70}" type="presParOf" srcId="{1B5ABF96-EC83-4A04-BA62-921D0F667A0D}" destId="{57B28076-32F6-47CD-8850-FEAAA00B9791}" srcOrd="3" destOrd="0" presId="urn:microsoft.com/office/officeart/2005/8/layout/vList2"/>
    <dgm:cxn modelId="{B05E2C52-88F4-4C06-A443-7C894C8A0871}" type="presParOf" srcId="{1B5ABF96-EC83-4A04-BA62-921D0F667A0D}" destId="{DC5FBF69-C630-45A6-ADD2-0713C6B8C325}"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3148D0-24FA-4DA4-AFD2-E0C82FE60F72}"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BE503401-70CE-4B6D-A1CE-BC7B96AD74B8}">
      <dgm:prSet/>
      <dgm:spPr/>
      <dgm:t>
        <a:bodyPr/>
        <a:lstStyle/>
        <a:p>
          <a:r>
            <a:rPr lang="en-US" b="1" dirty="0"/>
            <a:t>Situations must meet the Crisis definition.</a:t>
          </a:r>
          <a:endParaRPr lang="en-US" dirty="0"/>
        </a:p>
      </dgm:t>
    </dgm:pt>
    <dgm:pt modelId="{A7BE0545-ABDE-4394-89DE-0243BAF69D57}" type="parTrans" cxnId="{CF8E831E-9E61-43E5-939A-2F61832E1C62}">
      <dgm:prSet/>
      <dgm:spPr/>
      <dgm:t>
        <a:bodyPr/>
        <a:lstStyle/>
        <a:p>
          <a:endParaRPr lang="en-US"/>
        </a:p>
      </dgm:t>
    </dgm:pt>
    <dgm:pt modelId="{F4C49A92-C917-4E75-A77D-BC6EDE1E09BA}" type="sibTrans" cxnId="{CF8E831E-9E61-43E5-939A-2F61832E1C62}">
      <dgm:prSet/>
      <dgm:spPr/>
      <dgm:t>
        <a:bodyPr/>
        <a:lstStyle/>
        <a:p>
          <a:endParaRPr lang="en-US"/>
        </a:p>
      </dgm:t>
    </dgm:pt>
    <dgm:pt modelId="{04085906-2F90-4F33-8789-10BAA7720B21}">
      <dgm:prSet/>
      <dgm:spPr/>
      <dgm:t>
        <a:bodyPr/>
        <a:lstStyle/>
        <a:p>
          <a:r>
            <a:rPr lang="en-US" b="1" dirty="0"/>
            <a:t>Drug/alcohol levels must be acceptable for an accurate assessment to be completed and appropriate mental health treatment to be coordinated. </a:t>
          </a:r>
          <a:endParaRPr lang="en-US" dirty="0"/>
        </a:p>
      </dgm:t>
    </dgm:pt>
    <dgm:pt modelId="{9C46A9EB-D0E7-4DFD-AE2D-A9344A41B915}" type="parTrans" cxnId="{F8905C0B-2DB5-41D8-80B4-4F534ABCE8C9}">
      <dgm:prSet/>
      <dgm:spPr/>
      <dgm:t>
        <a:bodyPr/>
        <a:lstStyle/>
        <a:p>
          <a:endParaRPr lang="en-US"/>
        </a:p>
      </dgm:t>
    </dgm:pt>
    <dgm:pt modelId="{602A5B82-5B59-4A1A-AE8A-C67E2467718C}" type="sibTrans" cxnId="{F8905C0B-2DB5-41D8-80B4-4F534ABCE8C9}">
      <dgm:prSet/>
      <dgm:spPr/>
      <dgm:t>
        <a:bodyPr/>
        <a:lstStyle/>
        <a:p>
          <a:endParaRPr lang="en-US"/>
        </a:p>
      </dgm:t>
    </dgm:pt>
    <dgm:pt modelId="{C1BE05F7-23EE-47EE-B6EF-BB176A103678}">
      <dgm:prSet/>
      <dgm:spPr/>
      <dgm:t>
        <a:bodyPr/>
        <a:lstStyle/>
        <a:p>
          <a:r>
            <a:rPr lang="en-US" b="1" dirty="0"/>
            <a:t>Individuals </a:t>
          </a:r>
          <a:r>
            <a:rPr lang="en-US" b="1" u="sng" dirty="0"/>
            <a:t>must</a:t>
          </a:r>
          <a:r>
            <a:rPr lang="en-US" b="1" dirty="0"/>
            <a:t> be medically stable for team to complete a risk of harm assessment.</a:t>
          </a:r>
          <a:endParaRPr lang="en-US" dirty="0"/>
        </a:p>
      </dgm:t>
    </dgm:pt>
    <dgm:pt modelId="{21EC303D-CED1-44B2-AEAE-E951CFA50C95}" type="parTrans" cxnId="{9261654E-E784-47E6-A44D-D6A254D40DE4}">
      <dgm:prSet/>
      <dgm:spPr/>
      <dgm:t>
        <a:bodyPr/>
        <a:lstStyle/>
        <a:p>
          <a:endParaRPr lang="en-US"/>
        </a:p>
      </dgm:t>
    </dgm:pt>
    <dgm:pt modelId="{B0C84703-ABDF-4BCE-8ADF-241507A105D1}" type="sibTrans" cxnId="{9261654E-E784-47E6-A44D-D6A254D40DE4}">
      <dgm:prSet/>
      <dgm:spPr/>
      <dgm:t>
        <a:bodyPr/>
        <a:lstStyle/>
        <a:p>
          <a:endParaRPr lang="en-US"/>
        </a:p>
      </dgm:t>
    </dgm:pt>
    <dgm:pt modelId="{72E7518F-5F00-497E-9A95-55801AABD82F}" type="pres">
      <dgm:prSet presAssocID="{2D3148D0-24FA-4DA4-AFD2-E0C82FE60F72}" presName="linear" presStyleCnt="0">
        <dgm:presLayoutVars>
          <dgm:animLvl val="lvl"/>
          <dgm:resizeHandles val="exact"/>
        </dgm:presLayoutVars>
      </dgm:prSet>
      <dgm:spPr/>
    </dgm:pt>
    <dgm:pt modelId="{BF342C98-68E8-4E3A-BCEB-5D7069F7B335}" type="pres">
      <dgm:prSet presAssocID="{BE503401-70CE-4B6D-A1CE-BC7B96AD74B8}" presName="parentText" presStyleLbl="node1" presStyleIdx="0" presStyleCnt="3">
        <dgm:presLayoutVars>
          <dgm:chMax val="0"/>
          <dgm:bulletEnabled val="1"/>
        </dgm:presLayoutVars>
      </dgm:prSet>
      <dgm:spPr/>
    </dgm:pt>
    <dgm:pt modelId="{7AA6223C-19BC-4219-91CA-221E8FA7D050}" type="pres">
      <dgm:prSet presAssocID="{F4C49A92-C917-4E75-A77D-BC6EDE1E09BA}" presName="spacer" presStyleCnt="0"/>
      <dgm:spPr/>
    </dgm:pt>
    <dgm:pt modelId="{CE9587E1-B74A-471A-A494-50E14F3DEC1F}" type="pres">
      <dgm:prSet presAssocID="{04085906-2F90-4F33-8789-10BAA7720B21}" presName="parentText" presStyleLbl="node1" presStyleIdx="1" presStyleCnt="3">
        <dgm:presLayoutVars>
          <dgm:chMax val="0"/>
          <dgm:bulletEnabled val="1"/>
        </dgm:presLayoutVars>
      </dgm:prSet>
      <dgm:spPr/>
    </dgm:pt>
    <dgm:pt modelId="{8903077A-EAAA-4C2E-AE56-79A25D3B2ADE}" type="pres">
      <dgm:prSet presAssocID="{602A5B82-5B59-4A1A-AE8A-C67E2467718C}" presName="spacer" presStyleCnt="0"/>
      <dgm:spPr/>
    </dgm:pt>
    <dgm:pt modelId="{1975B6CA-C85C-4719-97B9-CD6B470FF746}" type="pres">
      <dgm:prSet presAssocID="{C1BE05F7-23EE-47EE-B6EF-BB176A103678}" presName="parentText" presStyleLbl="node1" presStyleIdx="2" presStyleCnt="3">
        <dgm:presLayoutVars>
          <dgm:chMax val="0"/>
          <dgm:bulletEnabled val="1"/>
        </dgm:presLayoutVars>
      </dgm:prSet>
      <dgm:spPr/>
    </dgm:pt>
  </dgm:ptLst>
  <dgm:cxnLst>
    <dgm:cxn modelId="{F8905C0B-2DB5-41D8-80B4-4F534ABCE8C9}" srcId="{2D3148D0-24FA-4DA4-AFD2-E0C82FE60F72}" destId="{04085906-2F90-4F33-8789-10BAA7720B21}" srcOrd="1" destOrd="0" parTransId="{9C46A9EB-D0E7-4DFD-AE2D-A9344A41B915}" sibTransId="{602A5B82-5B59-4A1A-AE8A-C67E2467718C}"/>
    <dgm:cxn modelId="{CF8E831E-9E61-43E5-939A-2F61832E1C62}" srcId="{2D3148D0-24FA-4DA4-AFD2-E0C82FE60F72}" destId="{BE503401-70CE-4B6D-A1CE-BC7B96AD74B8}" srcOrd="0" destOrd="0" parTransId="{A7BE0545-ABDE-4394-89DE-0243BAF69D57}" sibTransId="{F4C49A92-C917-4E75-A77D-BC6EDE1E09BA}"/>
    <dgm:cxn modelId="{BD82FA36-0FAC-47A9-B99B-DF8DFF02B289}" type="presOf" srcId="{BE503401-70CE-4B6D-A1CE-BC7B96AD74B8}" destId="{BF342C98-68E8-4E3A-BCEB-5D7069F7B335}" srcOrd="0" destOrd="0" presId="urn:microsoft.com/office/officeart/2005/8/layout/vList2"/>
    <dgm:cxn modelId="{2F80D13C-1B31-40CC-8695-152EBDF34EF2}" type="presOf" srcId="{2D3148D0-24FA-4DA4-AFD2-E0C82FE60F72}" destId="{72E7518F-5F00-497E-9A95-55801AABD82F}" srcOrd="0" destOrd="0" presId="urn:microsoft.com/office/officeart/2005/8/layout/vList2"/>
    <dgm:cxn modelId="{9261654E-E784-47E6-A44D-D6A254D40DE4}" srcId="{2D3148D0-24FA-4DA4-AFD2-E0C82FE60F72}" destId="{C1BE05F7-23EE-47EE-B6EF-BB176A103678}" srcOrd="2" destOrd="0" parTransId="{21EC303D-CED1-44B2-AEAE-E951CFA50C95}" sibTransId="{B0C84703-ABDF-4BCE-8ADF-241507A105D1}"/>
    <dgm:cxn modelId="{DA9E0257-B19E-4AAB-A0BA-AF45A96ED194}" type="presOf" srcId="{04085906-2F90-4F33-8789-10BAA7720B21}" destId="{CE9587E1-B74A-471A-A494-50E14F3DEC1F}" srcOrd="0" destOrd="0" presId="urn:microsoft.com/office/officeart/2005/8/layout/vList2"/>
    <dgm:cxn modelId="{B733AAFA-C5AC-49C0-B113-5467ECE6A66A}" type="presOf" srcId="{C1BE05F7-23EE-47EE-B6EF-BB176A103678}" destId="{1975B6CA-C85C-4719-97B9-CD6B470FF746}" srcOrd="0" destOrd="0" presId="urn:microsoft.com/office/officeart/2005/8/layout/vList2"/>
    <dgm:cxn modelId="{093FADE0-C087-4E18-B1D6-58ABF37DD493}" type="presParOf" srcId="{72E7518F-5F00-497E-9A95-55801AABD82F}" destId="{BF342C98-68E8-4E3A-BCEB-5D7069F7B335}" srcOrd="0" destOrd="0" presId="urn:microsoft.com/office/officeart/2005/8/layout/vList2"/>
    <dgm:cxn modelId="{C5252B1E-FD68-4FCE-8097-859DEC867A60}" type="presParOf" srcId="{72E7518F-5F00-497E-9A95-55801AABD82F}" destId="{7AA6223C-19BC-4219-91CA-221E8FA7D050}" srcOrd="1" destOrd="0" presId="urn:microsoft.com/office/officeart/2005/8/layout/vList2"/>
    <dgm:cxn modelId="{8DEDF1BC-0613-4296-9070-FFD9B876C091}" type="presParOf" srcId="{72E7518F-5F00-497E-9A95-55801AABD82F}" destId="{CE9587E1-B74A-471A-A494-50E14F3DEC1F}" srcOrd="2" destOrd="0" presId="urn:microsoft.com/office/officeart/2005/8/layout/vList2"/>
    <dgm:cxn modelId="{F8379C8B-FCCF-4536-B5CB-8B33D85125B6}" type="presParOf" srcId="{72E7518F-5F00-497E-9A95-55801AABD82F}" destId="{8903077A-EAAA-4C2E-AE56-79A25D3B2ADE}" srcOrd="3" destOrd="0" presId="urn:microsoft.com/office/officeart/2005/8/layout/vList2"/>
    <dgm:cxn modelId="{B3288E20-18C2-4B2C-9608-38AA791E3624}" type="presParOf" srcId="{72E7518F-5F00-497E-9A95-55801AABD82F}" destId="{1975B6CA-C85C-4719-97B9-CD6B470FF746}"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7CA393C-0082-4AFC-A137-99FA7BCE86C3}"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4EBCA464-6DC0-4B1E-9ED1-3AF8FBA8A9D6}">
      <dgm:prSet/>
      <dgm:spPr/>
      <dgm:t>
        <a:bodyPr/>
        <a:lstStyle/>
        <a:p>
          <a:r>
            <a:rPr lang="en-US" b="1" dirty="0"/>
            <a:t>Police must meet MCOT on-site and stay for entire assessment if environment is an unsecure location or  individual is combative. Secure locations include jail, DCMHMR office and Hospitals (medical and psychiatric).</a:t>
          </a:r>
          <a:endParaRPr lang="en-US" dirty="0"/>
        </a:p>
      </dgm:t>
    </dgm:pt>
    <dgm:pt modelId="{10DEFC7C-797C-4722-9751-3316F706D3EC}" type="parTrans" cxnId="{3FB7E980-54C9-40C7-A08D-C23847853771}">
      <dgm:prSet/>
      <dgm:spPr/>
      <dgm:t>
        <a:bodyPr/>
        <a:lstStyle/>
        <a:p>
          <a:endParaRPr lang="en-US"/>
        </a:p>
      </dgm:t>
    </dgm:pt>
    <dgm:pt modelId="{42CB9F41-1D32-40EF-B3EB-F25C69366138}" type="sibTrans" cxnId="{3FB7E980-54C9-40C7-A08D-C23847853771}">
      <dgm:prSet/>
      <dgm:spPr/>
      <dgm:t>
        <a:bodyPr/>
        <a:lstStyle/>
        <a:p>
          <a:endParaRPr lang="en-US"/>
        </a:p>
      </dgm:t>
    </dgm:pt>
    <dgm:pt modelId="{53FA5305-8156-4900-8F35-6A4865F5863B}">
      <dgm:prSet custT="1"/>
      <dgm:spPr/>
      <dgm:t>
        <a:bodyPr/>
        <a:lstStyle/>
        <a:p>
          <a:r>
            <a:rPr lang="en-US" sz="1600" dirty="0"/>
            <a:t>MCOT can assess individuals aged 16 and up without a parent present ( family code 32.003 and 32.004).  However, if inpatient treatment is recommended, a parent will need to sign them in.  We still suggest asking to reach parents. </a:t>
          </a:r>
        </a:p>
      </dgm:t>
    </dgm:pt>
    <dgm:pt modelId="{0C2BDC4C-BB57-450C-B180-362CDD1EBF63}" type="parTrans" cxnId="{2811F3B9-556D-4E7C-AB24-9453A7B08D04}">
      <dgm:prSet/>
      <dgm:spPr/>
      <dgm:t>
        <a:bodyPr/>
        <a:lstStyle/>
        <a:p>
          <a:endParaRPr lang="en-US"/>
        </a:p>
      </dgm:t>
    </dgm:pt>
    <dgm:pt modelId="{FCE414DF-A361-49C3-8C13-270D23B6DBE2}" type="sibTrans" cxnId="{2811F3B9-556D-4E7C-AB24-9453A7B08D04}">
      <dgm:prSet/>
      <dgm:spPr/>
      <dgm:t>
        <a:bodyPr/>
        <a:lstStyle/>
        <a:p>
          <a:endParaRPr lang="en-US"/>
        </a:p>
      </dgm:t>
    </dgm:pt>
    <dgm:pt modelId="{02A29BEC-ECC4-4DE0-9413-AFA8A3D0E52C}">
      <dgm:prSet/>
      <dgm:spPr/>
      <dgm:t>
        <a:bodyPr/>
        <a:lstStyle/>
        <a:p>
          <a:r>
            <a:rPr lang="en-US" b="1" dirty="0"/>
            <a:t>If the individual has insurance, is over 18 and wants to sign themselves into a hospital on a voluntary basis, they can!</a:t>
          </a:r>
          <a:endParaRPr lang="en-US" dirty="0"/>
        </a:p>
      </dgm:t>
    </dgm:pt>
    <dgm:pt modelId="{0BAC0B35-36F6-4C4E-9A9F-65FC252EF235}" type="parTrans" cxnId="{D3053BBB-A6C1-478A-AA55-9F40E6097323}">
      <dgm:prSet/>
      <dgm:spPr/>
      <dgm:t>
        <a:bodyPr/>
        <a:lstStyle/>
        <a:p>
          <a:endParaRPr lang="en-US"/>
        </a:p>
      </dgm:t>
    </dgm:pt>
    <dgm:pt modelId="{05546954-42CD-42B5-9437-E8A200AC9546}" type="sibTrans" cxnId="{D3053BBB-A6C1-478A-AA55-9F40E6097323}">
      <dgm:prSet/>
      <dgm:spPr/>
      <dgm:t>
        <a:bodyPr/>
        <a:lstStyle/>
        <a:p>
          <a:endParaRPr lang="en-US"/>
        </a:p>
      </dgm:t>
    </dgm:pt>
    <dgm:pt modelId="{3106BB4D-1D92-45E4-B7CE-B642E4F624EF}" type="pres">
      <dgm:prSet presAssocID="{27CA393C-0082-4AFC-A137-99FA7BCE86C3}" presName="linear" presStyleCnt="0">
        <dgm:presLayoutVars>
          <dgm:animLvl val="lvl"/>
          <dgm:resizeHandles val="exact"/>
        </dgm:presLayoutVars>
      </dgm:prSet>
      <dgm:spPr/>
    </dgm:pt>
    <dgm:pt modelId="{074315AC-1182-4A96-8E58-7F30127E57DA}" type="pres">
      <dgm:prSet presAssocID="{4EBCA464-6DC0-4B1E-9ED1-3AF8FBA8A9D6}" presName="parentText" presStyleLbl="node1" presStyleIdx="0" presStyleCnt="3">
        <dgm:presLayoutVars>
          <dgm:chMax val="0"/>
          <dgm:bulletEnabled val="1"/>
        </dgm:presLayoutVars>
      </dgm:prSet>
      <dgm:spPr/>
    </dgm:pt>
    <dgm:pt modelId="{A8766079-AEF6-4A6B-99FC-A4B0E64D14E1}" type="pres">
      <dgm:prSet presAssocID="{42CB9F41-1D32-40EF-B3EB-F25C69366138}" presName="spacer" presStyleCnt="0"/>
      <dgm:spPr/>
    </dgm:pt>
    <dgm:pt modelId="{0329DB13-30EA-4408-845A-864F8E9B89C4}" type="pres">
      <dgm:prSet presAssocID="{53FA5305-8156-4900-8F35-6A4865F5863B}" presName="parentText" presStyleLbl="node1" presStyleIdx="1" presStyleCnt="3">
        <dgm:presLayoutVars>
          <dgm:chMax val="0"/>
          <dgm:bulletEnabled val="1"/>
        </dgm:presLayoutVars>
      </dgm:prSet>
      <dgm:spPr/>
    </dgm:pt>
    <dgm:pt modelId="{72819BB5-9333-49F7-93EC-C87A02DD06C7}" type="pres">
      <dgm:prSet presAssocID="{FCE414DF-A361-49C3-8C13-270D23B6DBE2}" presName="spacer" presStyleCnt="0"/>
      <dgm:spPr/>
    </dgm:pt>
    <dgm:pt modelId="{EB067C08-417B-4BFD-9E6C-1CDBD9EB5EA2}" type="pres">
      <dgm:prSet presAssocID="{02A29BEC-ECC4-4DE0-9413-AFA8A3D0E52C}" presName="parentText" presStyleLbl="node1" presStyleIdx="2" presStyleCnt="3">
        <dgm:presLayoutVars>
          <dgm:chMax val="0"/>
          <dgm:bulletEnabled val="1"/>
        </dgm:presLayoutVars>
      </dgm:prSet>
      <dgm:spPr/>
    </dgm:pt>
  </dgm:ptLst>
  <dgm:cxnLst>
    <dgm:cxn modelId="{C38DF101-0D78-4D96-A492-6A0442C2ED81}" type="presOf" srcId="{27CA393C-0082-4AFC-A137-99FA7BCE86C3}" destId="{3106BB4D-1D92-45E4-B7CE-B642E4F624EF}" srcOrd="0" destOrd="0" presId="urn:microsoft.com/office/officeart/2005/8/layout/vList2"/>
    <dgm:cxn modelId="{F8E5A31E-4F11-41CB-923B-80413F61CF28}" type="presOf" srcId="{4EBCA464-6DC0-4B1E-9ED1-3AF8FBA8A9D6}" destId="{074315AC-1182-4A96-8E58-7F30127E57DA}" srcOrd="0" destOrd="0" presId="urn:microsoft.com/office/officeart/2005/8/layout/vList2"/>
    <dgm:cxn modelId="{F30F732B-44BD-442C-931C-A72E34BA47DD}" type="presOf" srcId="{53FA5305-8156-4900-8F35-6A4865F5863B}" destId="{0329DB13-30EA-4408-845A-864F8E9B89C4}" srcOrd="0" destOrd="0" presId="urn:microsoft.com/office/officeart/2005/8/layout/vList2"/>
    <dgm:cxn modelId="{08F8EB74-4F19-4C29-83A3-D3C6EB0823A6}" type="presOf" srcId="{02A29BEC-ECC4-4DE0-9413-AFA8A3D0E52C}" destId="{EB067C08-417B-4BFD-9E6C-1CDBD9EB5EA2}" srcOrd="0" destOrd="0" presId="urn:microsoft.com/office/officeart/2005/8/layout/vList2"/>
    <dgm:cxn modelId="{3FB7E980-54C9-40C7-A08D-C23847853771}" srcId="{27CA393C-0082-4AFC-A137-99FA7BCE86C3}" destId="{4EBCA464-6DC0-4B1E-9ED1-3AF8FBA8A9D6}" srcOrd="0" destOrd="0" parTransId="{10DEFC7C-797C-4722-9751-3316F706D3EC}" sibTransId="{42CB9F41-1D32-40EF-B3EB-F25C69366138}"/>
    <dgm:cxn modelId="{2811F3B9-556D-4E7C-AB24-9453A7B08D04}" srcId="{27CA393C-0082-4AFC-A137-99FA7BCE86C3}" destId="{53FA5305-8156-4900-8F35-6A4865F5863B}" srcOrd="1" destOrd="0" parTransId="{0C2BDC4C-BB57-450C-B180-362CDD1EBF63}" sibTransId="{FCE414DF-A361-49C3-8C13-270D23B6DBE2}"/>
    <dgm:cxn modelId="{D3053BBB-A6C1-478A-AA55-9F40E6097323}" srcId="{27CA393C-0082-4AFC-A137-99FA7BCE86C3}" destId="{02A29BEC-ECC4-4DE0-9413-AFA8A3D0E52C}" srcOrd="2" destOrd="0" parTransId="{0BAC0B35-36F6-4C4E-9A9F-65FC252EF235}" sibTransId="{05546954-42CD-42B5-9437-E8A200AC9546}"/>
    <dgm:cxn modelId="{6D52B0CE-F779-48B8-A013-C810FF83C55F}" type="presParOf" srcId="{3106BB4D-1D92-45E4-B7CE-B642E4F624EF}" destId="{074315AC-1182-4A96-8E58-7F30127E57DA}" srcOrd="0" destOrd="0" presId="urn:microsoft.com/office/officeart/2005/8/layout/vList2"/>
    <dgm:cxn modelId="{255A88CC-3272-44A0-9361-E923A3DAB271}" type="presParOf" srcId="{3106BB4D-1D92-45E4-B7CE-B642E4F624EF}" destId="{A8766079-AEF6-4A6B-99FC-A4B0E64D14E1}" srcOrd="1" destOrd="0" presId="urn:microsoft.com/office/officeart/2005/8/layout/vList2"/>
    <dgm:cxn modelId="{32FB5BFA-5630-42AB-8CC5-102E08C80659}" type="presParOf" srcId="{3106BB4D-1D92-45E4-B7CE-B642E4F624EF}" destId="{0329DB13-30EA-4408-845A-864F8E9B89C4}" srcOrd="2" destOrd="0" presId="urn:microsoft.com/office/officeart/2005/8/layout/vList2"/>
    <dgm:cxn modelId="{F1F684A4-503E-42E7-B887-DC7ADA3150CD}" type="presParOf" srcId="{3106BB4D-1D92-45E4-B7CE-B642E4F624EF}" destId="{72819BB5-9333-49F7-93EC-C87A02DD06C7}" srcOrd="3" destOrd="0" presId="urn:microsoft.com/office/officeart/2005/8/layout/vList2"/>
    <dgm:cxn modelId="{79829C27-B9D1-4CA7-9B55-BA4A567E4224}" type="presParOf" srcId="{3106BB4D-1D92-45E4-B7CE-B642E4F624EF}" destId="{EB067C08-417B-4BFD-9E6C-1CDBD9EB5EA2}"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C64A4BD-033C-49B8-967B-EF204121BCD4}"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1BB28BF-AA12-4D2B-AA1D-9C468893C59B}">
      <dgm:prSet/>
      <dgm:spPr/>
      <dgm:t>
        <a:bodyPr/>
        <a:lstStyle/>
        <a:p>
          <a:r>
            <a:rPr lang="en-US" dirty="0"/>
            <a:t>MCOT will determine what is least restrictive for the individual based on information gathered form individual and any collateral.</a:t>
          </a:r>
        </a:p>
      </dgm:t>
    </dgm:pt>
    <dgm:pt modelId="{B0D64039-49A3-43AB-BBF0-C3B64D18EE5D}" type="parTrans" cxnId="{71515673-8C22-41A8-9A28-743863287A3C}">
      <dgm:prSet/>
      <dgm:spPr/>
      <dgm:t>
        <a:bodyPr/>
        <a:lstStyle/>
        <a:p>
          <a:endParaRPr lang="en-US"/>
        </a:p>
      </dgm:t>
    </dgm:pt>
    <dgm:pt modelId="{CDA03F80-8E43-4B2A-8B4A-7D162AED94E3}" type="sibTrans" cxnId="{71515673-8C22-41A8-9A28-743863287A3C}">
      <dgm:prSet/>
      <dgm:spPr/>
      <dgm:t>
        <a:bodyPr/>
        <a:lstStyle/>
        <a:p>
          <a:endParaRPr lang="en-US"/>
        </a:p>
      </dgm:t>
    </dgm:pt>
    <dgm:pt modelId="{53FDDFC8-BE2B-4A6D-9427-201FFA3A7C03}">
      <dgm:prSet/>
      <dgm:spPr/>
      <dgm:t>
        <a:bodyPr/>
        <a:lstStyle/>
        <a:p>
          <a:r>
            <a:rPr lang="en-US" dirty="0"/>
            <a:t>Due to the situation being a crisis we can speak to others that may have valuable information without consent from the  individual being assessed (parents, police, spouses, etc.).</a:t>
          </a:r>
        </a:p>
      </dgm:t>
    </dgm:pt>
    <dgm:pt modelId="{378E273C-5DCF-4A09-B51E-6E7ACBA0E4BD}" type="parTrans" cxnId="{9B7F1F73-4F26-4DC2-8FA9-D33426543099}">
      <dgm:prSet/>
      <dgm:spPr/>
      <dgm:t>
        <a:bodyPr/>
        <a:lstStyle/>
        <a:p>
          <a:endParaRPr lang="en-US"/>
        </a:p>
      </dgm:t>
    </dgm:pt>
    <dgm:pt modelId="{1D6FCF73-1A91-448F-8A58-426A5003CE7D}" type="sibTrans" cxnId="{9B7F1F73-4F26-4DC2-8FA9-D33426543099}">
      <dgm:prSet/>
      <dgm:spPr/>
      <dgm:t>
        <a:bodyPr/>
        <a:lstStyle/>
        <a:p>
          <a:endParaRPr lang="en-US"/>
        </a:p>
      </dgm:t>
    </dgm:pt>
    <dgm:pt modelId="{F6CDA31B-359E-4F33-8D5E-494B930EB485}">
      <dgm:prSet/>
      <dgm:spPr/>
      <dgm:t>
        <a:bodyPr/>
        <a:lstStyle/>
        <a:p>
          <a:r>
            <a:rPr lang="en-US" dirty="0"/>
            <a:t>Outcomes will involve a recommendation of Outpatient Treatment, Voluntary Inpatient Treatment or Involuntary Inpatient Treatment.</a:t>
          </a:r>
        </a:p>
      </dgm:t>
    </dgm:pt>
    <dgm:pt modelId="{5C43F38D-4597-487A-BB55-66FF7FD9A7C4}" type="parTrans" cxnId="{E10D5E1B-F0F5-45A2-8384-1DBDAA35F4FD}">
      <dgm:prSet/>
      <dgm:spPr/>
      <dgm:t>
        <a:bodyPr/>
        <a:lstStyle/>
        <a:p>
          <a:endParaRPr lang="en-US"/>
        </a:p>
      </dgm:t>
    </dgm:pt>
    <dgm:pt modelId="{1277D7D0-D02B-44C3-B505-FBE1B117FD06}" type="sibTrans" cxnId="{E10D5E1B-F0F5-45A2-8384-1DBDAA35F4FD}">
      <dgm:prSet/>
      <dgm:spPr/>
      <dgm:t>
        <a:bodyPr/>
        <a:lstStyle/>
        <a:p>
          <a:endParaRPr lang="en-US"/>
        </a:p>
      </dgm:t>
    </dgm:pt>
    <dgm:pt modelId="{D3E4D170-073E-4B39-8A23-0A097D1AEC39}" type="pres">
      <dgm:prSet presAssocID="{FC64A4BD-033C-49B8-967B-EF204121BCD4}" presName="linear" presStyleCnt="0">
        <dgm:presLayoutVars>
          <dgm:animLvl val="lvl"/>
          <dgm:resizeHandles val="exact"/>
        </dgm:presLayoutVars>
      </dgm:prSet>
      <dgm:spPr/>
    </dgm:pt>
    <dgm:pt modelId="{E56CF7F2-65CE-44B8-8725-CAB5278FB351}" type="pres">
      <dgm:prSet presAssocID="{71BB28BF-AA12-4D2B-AA1D-9C468893C59B}" presName="parentText" presStyleLbl="node1" presStyleIdx="0" presStyleCnt="3">
        <dgm:presLayoutVars>
          <dgm:chMax val="0"/>
          <dgm:bulletEnabled val="1"/>
        </dgm:presLayoutVars>
      </dgm:prSet>
      <dgm:spPr/>
    </dgm:pt>
    <dgm:pt modelId="{99F22057-94AB-4125-B490-DE6BB529560F}" type="pres">
      <dgm:prSet presAssocID="{CDA03F80-8E43-4B2A-8B4A-7D162AED94E3}" presName="spacer" presStyleCnt="0"/>
      <dgm:spPr/>
    </dgm:pt>
    <dgm:pt modelId="{15AA63DA-88A2-42C0-AE5A-87B7D13FA08E}" type="pres">
      <dgm:prSet presAssocID="{53FDDFC8-BE2B-4A6D-9427-201FFA3A7C03}" presName="parentText" presStyleLbl="node1" presStyleIdx="1" presStyleCnt="3">
        <dgm:presLayoutVars>
          <dgm:chMax val="0"/>
          <dgm:bulletEnabled val="1"/>
        </dgm:presLayoutVars>
      </dgm:prSet>
      <dgm:spPr/>
    </dgm:pt>
    <dgm:pt modelId="{F2DA8870-63E1-4736-A5ED-110828C8A0DE}" type="pres">
      <dgm:prSet presAssocID="{1D6FCF73-1A91-448F-8A58-426A5003CE7D}" presName="spacer" presStyleCnt="0"/>
      <dgm:spPr/>
    </dgm:pt>
    <dgm:pt modelId="{47681EAB-62A9-4F1D-A381-99D5D4649218}" type="pres">
      <dgm:prSet presAssocID="{F6CDA31B-359E-4F33-8D5E-494B930EB485}" presName="parentText" presStyleLbl="node1" presStyleIdx="2" presStyleCnt="3">
        <dgm:presLayoutVars>
          <dgm:chMax val="0"/>
          <dgm:bulletEnabled val="1"/>
        </dgm:presLayoutVars>
      </dgm:prSet>
      <dgm:spPr/>
    </dgm:pt>
  </dgm:ptLst>
  <dgm:cxnLst>
    <dgm:cxn modelId="{691CB51A-288F-4AD9-B623-4201067740A1}" type="presOf" srcId="{71BB28BF-AA12-4D2B-AA1D-9C468893C59B}" destId="{E56CF7F2-65CE-44B8-8725-CAB5278FB351}" srcOrd="0" destOrd="0" presId="urn:microsoft.com/office/officeart/2005/8/layout/vList2"/>
    <dgm:cxn modelId="{E10D5E1B-F0F5-45A2-8384-1DBDAA35F4FD}" srcId="{FC64A4BD-033C-49B8-967B-EF204121BCD4}" destId="{F6CDA31B-359E-4F33-8D5E-494B930EB485}" srcOrd="2" destOrd="0" parTransId="{5C43F38D-4597-487A-BB55-66FF7FD9A7C4}" sibTransId="{1277D7D0-D02B-44C3-B505-FBE1B117FD06}"/>
    <dgm:cxn modelId="{5B1CFB48-14B8-4709-9D65-55B0CECE6E9E}" type="presOf" srcId="{FC64A4BD-033C-49B8-967B-EF204121BCD4}" destId="{D3E4D170-073E-4B39-8A23-0A097D1AEC39}" srcOrd="0" destOrd="0" presId="urn:microsoft.com/office/officeart/2005/8/layout/vList2"/>
    <dgm:cxn modelId="{9B7F1F73-4F26-4DC2-8FA9-D33426543099}" srcId="{FC64A4BD-033C-49B8-967B-EF204121BCD4}" destId="{53FDDFC8-BE2B-4A6D-9427-201FFA3A7C03}" srcOrd="1" destOrd="0" parTransId="{378E273C-5DCF-4A09-B51E-6E7ACBA0E4BD}" sibTransId="{1D6FCF73-1A91-448F-8A58-426A5003CE7D}"/>
    <dgm:cxn modelId="{71515673-8C22-41A8-9A28-743863287A3C}" srcId="{FC64A4BD-033C-49B8-967B-EF204121BCD4}" destId="{71BB28BF-AA12-4D2B-AA1D-9C468893C59B}" srcOrd="0" destOrd="0" parTransId="{B0D64039-49A3-43AB-BBF0-C3B64D18EE5D}" sibTransId="{CDA03F80-8E43-4B2A-8B4A-7D162AED94E3}"/>
    <dgm:cxn modelId="{E73D0B7F-4BB4-44FA-B8D8-65B4B444B8E2}" type="presOf" srcId="{F6CDA31B-359E-4F33-8D5E-494B930EB485}" destId="{47681EAB-62A9-4F1D-A381-99D5D4649218}" srcOrd="0" destOrd="0" presId="urn:microsoft.com/office/officeart/2005/8/layout/vList2"/>
    <dgm:cxn modelId="{D97C6ADB-12C4-468E-91A8-97E1E1B4F6A3}" type="presOf" srcId="{53FDDFC8-BE2B-4A6D-9427-201FFA3A7C03}" destId="{15AA63DA-88A2-42C0-AE5A-87B7D13FA08E}" srcOrd="0" destOrd="0" presId="urn:microsoft.com/office/officeart/2005/8/layout/vList2"/>
    <dgm:cxn modelId="{11B5E81C-5BC0-410B-B392-0095628DFFCB}" type="presParOf" srcId="{D3E4D170-073E-4B39-8A23-0A097D1AEC39}" destId="{E56CF7F2-65CE-44B8-8725-CAB5278FB351}" srcOrd="0" destOrd="0" presId="urn:microsoft.com/office/officeart/2005/8/layout/vList2"/>
    <dgm:cxn modelId="{D1EC4FB1-74E3-4676-9EA9-22BDF59FFDC5}" type="presParOf" srcId="{D3E4D170-073E-4B39-8A23-0A097D1AEC39}" destId="{99F22057-94AB-4125-B490-DE6BB529560F}" srcOrd="1" destOrd="0" presId="urn:microsoft.com/office/officeart/2005/8/layout/vList2"/>
    <dgm:cxn modelId="{F55C1231-7811-4346-BDEE-B6AEB9218268}" type="presParOf" srcId="{D3E4D170-073E-4B39-8A23-0A097D1AEC39}" destId="{15AA63DA-88A2-42C0-AE5A-87B7D13FA08E}" srcOrd="2" destOrd="0" presId="urn:microsoft.com/office/officeart/2005/8/layout/vList2"/>
    <dgm:cxn modelId="{C679AC89-2181-4252-87AE-81BEFCF72BCA}" type="presParOf" srcId="{D3E4D170-073E-4B39-8A23-0A097D1AEC39}" destId="{F2DA8870-63E1-4736-A5ED-110828C8A0DE}" srcOrd="3" destOrd="0" presId="urn:microsoft.com/office/officeart/2005/8/layout/vList2"/>
    <dgm:cxn modelId="{B382E65C-7116-4D81-B960-3EBFF109B593}" type="presParOf" srcId="{D3E4D170-073E-4B39-8A23-0A097D1AEC39}" destId="{47681EAB-62A9-4F1D-A381-99D5D4649218}"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D3D05A-90E0-4DD6-A501-57862C842A28}">
      <dsp:nvSpPr>
        <dsp:cNvPr id="0" name=""/>
        <dsp:cNvSpPr/>
      </dsp:nvSpPr>
      <dsp:spPr>
        <a:xfrm>
          <a:off x="0" y="128304"/>
          <a:ext cx="4435078" cy="28079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Assertive Community Treatment (ACT) </a:t>
          </a:r>
        </a:p>
      </dsp:txBody>
      <dsp:txXfrm>
        <a:off x="13707" y="142011"/>
        <a:ext cx="4407664" cy="253385"/>
      </dsp:txXfrm>
    </dsp:sp>
    <dsp:sp modelId="{4FB97052-0129-4170-A96F-2A279A1AECF4}">
      <dsp:nvSpPr>
        <dsp:cNvPr id="0" name=""/>
        <dsp:cNvSpPr/>
      </dsp:nvSpPr>
      <dsp:spPr>
        <a:xfrm>
          <a:off x="0" y="443664"/>
          <a:ext cx="4435078" cy="280799"/>
        </a:xfrm>
        <a:prstGeom prst="roundRect">
          <a:avLst/>
        </a:prstGeom>
        <a:gradFill rotWithShape="0">
          <a:gsLst>
            <a:gs pos="0">
              <a:schemeClr val="accent2">
                <a:hueOff val="-260998"/>
                <a:satOff val="860"/>
                <a:lumOff val="920"/>
                <a:alphaOff val="0"/>
                <a:tint val="98000"/>
                <a:satMod val="110000"/>
                <a:lumMod val="104000"/>
              </a:schemeClr>
            </a:gs>
            <a:gs pos="69000">
              <a:schemeClr val="accent2">
                <a:hueOff val="-260998"/>
                <a:satOff val="860"/>
                <a:lumOff val="920"/>
                <a:alphaOff val="0"/>
                <a:shade val="88000"/>
                <a:satMod val="130000"/>
                <a:lumMod val="92000"/>
              </a:schemeClr>
            </a:gs>
            <a:gs pos="100000">
              <a:schemeClr val="accent2">
                <a:hueOff val="-260998"/>
                <a:satOff val="860"/>
                <a:lumOff val="92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Case Management &amp; Medication Management </a:t>
          </a:r>
        </a:p>
      </dsp:txBody>
      <dsp:txXfrm>
        <a:off x="13707" y="457371"/>
        <a:ext cx="4407664" cy="253385"/>
      </dsp:txXfrm>
    </dsp:sp>
    <dsp:sp modelId="{8ABAAB36-60E3-42DF-AF20-825E47E7BBC2}">
      <dsp:nvSpPr>
        <dsp:cNvPr id="0" name=""/>
        <dsp:cNvSpPr/>
      </dsp:nvSpPr>
      <dsp:spPr>
        <a:xfrm>
          <a:off x="0" y="759024"/>
          <a:ext cx="4435078" cy="280799"/>
        </a:xfrm>
        <a:prstGeom prst="roundRect">
          <a:avLst/>
        </a:prstGeom>
        <a:gradFill rotWithShape="0">
          <a:gsLst>
            <a:gs pos="0">
              <a:schemeClr val="accent2">
                <a:hueOff val="-521996"/>
                <a:satOff val="1721"/>
                <a:lumOff val="1840"/>
                <a:alphaOff val="0"/>
                <a:tint val="98000"/>
                <a:satMod val="110000"/>
                <a:lumMod val="104000"/>
              </a:schemeClr>
            </a:gs>
            <a:gs pos="69000">
              <a:schemeClr val="accent2">
                <a:hueOff val="-521996"/>
                <a:satOff val="1721"/>
                <a:lumOff val="1840"/>
                <a:alphaOff val="0"/>
                <a:shade val="88000"/>
                <a:satMod val="130000"/>
                <a:lumMod val="92000"/>
              </a:schemeClr>
            </a:gs>
            <a:gs pos="100000">
              <a:schemeClr val="accent2">
                <a:hueOff val="-521996"/>
                <a:satOff val="1721"/>
                <a:lumOff val="184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Child and Adolescent Services </a:t>
          </a:r>
        </a:p>
      </dsp:txBody>
      <dsp:txXfrm>
        <a:off x="13707" y="772731"/>
        <a:ext cx="4407664" cy="253385"/>
      </dsp:txXfrm>
    </dsp:sp>
    <dsp:sp modelId="{6E6AF230-B658-4B56-AC3A-040674859F9B}">
      <dsp:nvSpPr>
        <dsp:cNvPr id="0" name=""/>
        <dsp:cNvSpPr/>
      </dsp:nvSpPr>
      <dsp:spPr>
        <a:xfrm>
          <a:off x="0" y="1074384"/>
          <a:ext cx="4435078" cy="280799"/>
        </a:xfrm>
        <a:prstGeom prst="roundRect">
          <a:avLst/>
        </a:prstGeom>
        <a:gradFill rotWithShape="0">
          <a:gsLst>
            <a:gs pos="0">
              <a:schemeClr val="accent2">
                <a:hueOff val="-782994"/>
                <a:satOff val="2581"/>
                <a:lumOff val="2760"/>
                <a:alphaOff val="0"/>
                <a:tint val="98000"/>
                <a:satMod val="110000"/>
                <a:lumMod val="104000"/>
              </a:schemeClr>
            </a:gs>
            <a:gs pos="69000">
              <a:schemeClr val="accent2">
                <a:hueOff val="-782994"/>
                <a:satOff val="2581"/>
                <a:lumOff val="2760"/>
                <a:alphaOff val="0"/>
                <a:shade val="88000"/>
                <a:satMod val="130000"/>
                <a:lumMod val="92000"/>
              </a:schemeClr>
            </a:gs>
            <a:gs pos="100000">
              <a:schemeClr val="accent2">
                <a:hueOff val="-782994"/>
                <a:satOff val="2581"/>
                <a:lumOff val="276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COMPASS – First Episode Psychosis Program</a:t>
          </a:r>
        </a:p>
      </dsp:txBody>
      <dsp:txXfrm>
        <a:off x="13707" y="1088091"/>
        <a:ext cx="4407664" cy="253385"/>
      </dsp:txXfrm>
    </dsp:sp>
    <dsp:sp modelId="{920B110B-7DF2-4049-AD27-E1C62F1E6BD5}">
      <dsp:nvSpPr>
        <dsp:cNvPr id="0" name=""/>
        <dsp:cNvSpPr/>
      </dsp:nvSpPr>
      <dsp:spPr>
        <a:xfrm>
          <a:off x="0" y="1389744"/>
          <a:ext cx="4435078" cy="280799"/>
        </a:xfrm>
        <a:prstGeom prst="roundRect">
          <a:avLst/>
        </a:prstGeom>
        <a:gradFill rotWithShape="0">
          <a:gsLst>
            <a:gs pos="0">
              <a:schemeClr val="accent2">
                <a:hueOff val="-1043993"/>
                <a:satOff val="3442"/>
                <a:lumOff val="3680"/>
                <a:alphaOff val="0"/>
                <a:tint val="98000"/>
                <a:satMod val="110000"/>
                <a:lumMod val="104000"/>
              </a:schemeClr>
            </a:gs>
            <a:gs pos="69000">
              <a:schemeClr val="accent2">
                <a:hueOff val="-1043993"/>
                <a:satOff val="3442"/>
                <a:lumOff val="3680"/>
                <a:alphaOff val="0"/>
                <a:shade val="88000"/>
                <a:satMod val="130000"/>
                <a:lumMod val="92000"/>
              </a:schemeClr>
            </a:gs>
            <a:gs pos="100000">
              <a:schemeClr val="accent2">
                <a:hueOff val="-1043993"/>
                <a:satOff val="3442"/>
                <a:lumOff val="368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Liaison Services – Jail, Court, Hospital, Crisis prevention, &amp; School</a:t>
          </a:r>
        </a:p>
      </dsp:txBody>
      <dsp:txXfrm>
        <a:off x="13707" y="1403451"/>
        <a:ext cx="4407664" cy="253385"/>
      </dsp:txXfrm>
    </dsp:sp>
    <dsp:sp modelId="{AC97EA04-7E9C-4806-A542-A9CE6D6FB1BF}">
      <dsp:nvSpPr>
        <dsp:cNvPr id="0" name=""/>
        <dsp:cNvSpPr/>
      </dsp:nvSpPr>
      <dsp:spPr>
        <a:xfrm>
          <a:off x="0" y="1705104"/>
          <a:ext cx="4435078" cy="280799"/>
        </a:xfrm>
        <a:prstGeom prst="roundRect">
          <a:avLst/>
        </a:prstGeom>
        <a:gradFill rotWithShape="0">
          <a:gsLst>
            <a:gs pos="0">
              <a:schemeClr val="accent2">
                <a:hueOff val="-1304991"/>
                <a:satOff val="4302"/>
                <a:lumOff val="4600"/>
                <a:alphaOff val="0"/>
                <a:tint val="98000"/>
                <a:satMod val="110000"/>
                <a:lumMod val="104000"/>
              </a:schemeClr>
            </a:gs>
            <a:gs pos="69000">
              <a:schemeClr val="accent2">
                <a:hueOff val="-1304991"/>
                <a:satOff val="4302"/>
                <a:lumOff val="4600"/>
                <a:alphaOff val="0"/>
                <a:shade val="88000"/>
                <a:satMod val="130000"/>
                <a:lumMod val="92000"/>
              </a:schemeClr>
            </a:gs>
            <a:gs pos="100000">
              <a:schemeClr val="accent2">
                <a:hueOff val="-1304991"/>
                <a:satOff val="4302"/>
                <a:lumOff val="460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Mobile Crisis Outreach Team (MCOT) </a:t>
          </a:r>
        </a:p>
      </dsp:txBody>
      <dsp:txXfrm>
        <a:off x="13707" y="1718811"/>
        <a:ext cx="4407664" cy="253385"/>
      </dsp:txXfrm>
    </dsp:sp>
    <dsp:sp modelId="{528F257F-71C3-4416-AF94-4017141BA100}">
      <dsp:nvSpPr>
        <dsp:cNvPr id="0" name=""/>
        <dsp:cNvSpPr/>
      </dsp:nvSpPr>
      <dsp:spPr>
        <a:xfrm>
          <a:off x="0" y="2020464"/>
          <a:ext cx="4435078" cy="280799"/>
        </a:xfrm>
        <a:prstGeom prst="roundRect">
          <a:avLst/>
        </a:prstGeom>
        <a:gradFill rotWithShape="0">
          <a:gsLst>
            <a:gs pos="0">
              <a:schemeClr val="accent2">
                <a:hueOff val="-1565989"/>
                <a:satOff val="5162"/>
                <a:lumOff val="5520"/>
                <a:alphaOff val="0"/>
                <a:tint val="98000"/>
                <a:satMod val="110000"/>
                <a:lumMod val="104000"/>
              </a:schemeClr>
            </a:gs>
            <a:gs pos="69000">
              <a:schemeClr val="accent2">
                <a:hueOff val="-1565989"/>
                <a:satOff val="5162"/>
                <a:lumOff val="5520"/>
                <a:alphaOff val="0"/>
                <a:shade val="88000"/>
                <a:satMod val="130000"/>
                <a:lumMod val="92000"/>
              </a:schemeClr>
            </a:gs>
            <a:gs pos="100000">
              <a:schemeClr val="accent2">
                <a:hueOff val="-1565989"/>
                <a:satOff val="5162"/>
                <a:lumOff val="552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Psychiatric Triage Center</a:t>
          </a:r>
        </a:p>
      </dsp:txBody>
      <dsp:txXfrm>
        <a:off x="13707" y="2034171"/>
        <a:ext cx="4407664" cy="253385"/>
      </dsp:txXfrm>
    </dsp:sp>
    <dsp:sp modelId="{35C79ACC-DBBC-454C-9905-6ADCB3808F3B}">
      <dsp:nvSpPr>
        <dsp:cNvPr id="0" name=""/>
        <dsp:cNvSpPr/>
      </dsp:nvSpPr>
      <dsp:spPr>
        <a:xfrm>
          <a:off x="0" y="2335824"/>
          <a:ext cx="4435078" cy="280799"/>
        </a:xfrm>
        <a:prstGeom prst="roundRect">
          <a:avLst/>
        </a:prstGeom>
        <a:gradFill rotWithShape="0">
          <a:gsLst>
            <a:gs pos="0">
              <a:schemeClr val="accent2">
                <a:hueOff val="-1826987"/>
                <a:satOff val="6023"/>
                <a:lumOff val="6441"/>
                <a:alphaOff val="0"/>
                <a:tint val="98000"/>
                <a:satMod val="110000"/>
                <a:lumMod val="104000"/>
              </a:schemeClr>
            </a:gs>
            <a:gs pos="69000">
              <a:schemeClr val="accent2">
                <a:hueOff val="-1826987"/>
                <a:satOff val="6023"/>
                <a:lumOff val="6441"/>
                <a:alphaOff val="0"/>
                <a:shade val="88000"/>
                <a:satMod val="130000"/>
                <a:lumMod val="92000"/>
              </a:schemeClr>
            </a:gs>
            <a:gs pos="100000">
              <a:schemeClr val="accent2">
                <a:hueOff val="-1826987"/>
                <a:satOff val="6023"/>
                <a:lumOff val="644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Multi-systemic Therapy</a:t>
          </a:r>
        </a:p>
      </dsp:txBody>
      <dsp:txXfrm>
        <a:off x="13707" y="2349531"/>
        <a:ext cx="4407664" cy="253385"/>
      </dsp:txXfrm>
    </dsp:sp>
    <dsp:sp modelId="{BACEED48-4B3C-4DB2-A09C-FA68E48BE739}">
      <dsp:nvSpPr>
        <dsp:cNvPr id="0" name=""/>
        <dsp:cNvSpPr/>
      </dsp:nvSpPr>
      <dsp:spPr>
        <a:xfrm>
          <a:off x="0" y="2651184"/>
          <a:ext cx="4435078" cy="280799"/>
        </a:xfrm>
        <a:prstGeom prst="roundRect">
          <a:avLst/>
        </a:prstGeom>
        <a:gradFill rotWithShape="0">
          <a:gsLst>
            <a:gs pos="0">
              <a:schemeClr val="accent2">
                <a:hueOff val="-2087985"/>
                <a:satOff val="6883"/>
                <a:lumOff val="7361"/>
                <a:alphaOff val="0"/>
                <a:tint val="98000"/>
                <a:satMod val="110000"/>
                <a:lumMod val="104000"/>
              </a:schemeClr>
            </a:gs>
            <a:gs pos="69000">
              <a:schemeClr val="accent2">
                <a:hueOff val="-2087985"/>
                <a:satOff val="6883"/>
                <a:lumOff val="7361"/>
                <a:alphaOff val="0"/>
                <a:shade val="88000"/>
                <a:satMod val="130000"/>
                <a:lumMod val="92000"/>
              </a:schemeClr>
            </a:gs>
            <a:gs pos="100000">
              <a:schemeClr val="accent2">
                <a:hueOff val="-2087985"/>
                <a:satOff val="6883"/>
                <a:lumOff val="73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Crisis Residential Unit</a:t>
          </a:r>
        </a:p>
      </dsp:txBody>
      <dsp:txXfrm>
        <a:off x="13707" y="2664891"/>
        <a:ext cx="4407664" cy="253385"/>
      </dsp:txXfrm>
    </dsp:sp>
    <dsp:sp modelId="{FA42F7BD-981A-4FC0-955D-D15CCEE759D6}">
      <dsp:nvSpPr>
        <dsp:cNvPr id="0" name=""/>
        <dsp:cNvSpPr/>
      </dsp:nvSpPr>
      <dsp:spPr>
        <a:xfrm>
          <a:off x="0" y="2966544"/>
          <a:ext cx="4435078" cy="280799"/>
        </a:xfrm>
        <a:prstGeom prst="roundRect">
          <a:avLst/>
        </a:prstGeom>
        <a:gradFill rotWithShape="0">
          <a:gsLst>
            <a:gs pos="0">
              <a:schemeClr val="accent2">
                <a:hueOff val="-2348983"/>
                <a:satOff val="7743"/>
                <a:lumOff val="8281"/>
                <a:alphaOff val="0"/>
                <a:tint val="98000"/>
                <a:satMod val="110000"/>
                <a:lumMod val="104000"/>
              </a:schemeClr>
            </a:gs>
            <a:gs pos="69000">
              <a:schemeClr val="accent2">
                <a:hueOff val="-2348983"/>
                <a:satOff val="7743"/>
                <a:lumOff val="8281"/>
                <a:alphaOff val="0"/>
                <a:shade val="88000"/>
                <a:satMod val="130000"/>
                <a:lumMod val="92000"/>
              </a:schemeClr>
            </a:gs>
            <a:gs pos="100000">
              <a:schemeClr val="accent2">
                <a:hueOff val="-2348983"/>
                <a:satOff val="7743"/>
                <a:lumOff val="82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TCOOMMI Program </a:t>
          </a:r>
        </a:p>
      </dsp:txBody>
      <dsp:txXfrm>
        <a:off x="13707" y="2980251"/>
        <a:ext cx="4407664" cy="253385"/>
      </dsp:txXfrm>
    </dsp:sp>
    <dsp:sp modelId="{9ABAF792-1056-4943-9181-325A2575789F}">
      <dsp:nvSpPr>
        <dsp:cNvPr id="0" name=""/>
        <dsp:cNvSpPr/>
      </dsp:nvSpPr>
      <dsp:spPr>
        <a:xfrm>
          <a:off x="0" y="3281903"/>
          <a:ext cx="4435078" cy="280799"/>
        </a:xfrm>
        <a:prstGeom prst="roundRect">
          <a:avLst/>
        </a:prstGeom>
        <a:gradFill rotWithShape="0">
          <a:gsLst>
            <a:gs pos="0">
              <a:schemeClr val="accent2">
                <a:hueOff val="-2609981"/>
                <a:satOff val="8604"/>
                <a:lumOff val="9201"/>
                <a:alphaOff val="0"/>
                <a:tint val="98000"/>
                <a:satMod val="110000"/>
                <a:lumMod val="104000"/>
              </a:schemeClr>
            </a:gs>
            <a:gs pos="69000">
              <a:schemeClr val="accent2">
                <a:hueOff val="-2609981"/>
                <a:satOff val="8604"/>
                <a:lumOff val="9201"/>
                <a:alphaOff val="0"/>
                <a:shade val="88000"/>
                <a:satMod val="130000"/>
                <a:lumMod val="92000"/>
              </a:schemeClr>
            </a:gs>
            <a:gs pos="100000">
              <a:schemeClr val="accent2">
                <a:hueOff val="-2609981"/>
                <a:satOff val="8604"/>
                <a:lumOff val="920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Connections Permanent Supported Housing –HUD </a:t>
          </a:r>
        </a:p>
      </dsp:txBody>
      <dsp:txXfrm>
        <a:off x="13707" y="3295610"/>
        <a:ext cx="4407664" cy="253385"/>
      </dsp:txXfrm>
    </dsp:sp>
    <dsp:sp modelId="{4D9D1DCA-4AD7-407D-BB29-ED46D7C61A5F}">
      <dsp:nvSpPr>
        <dsp:cNvPr id="0" name=""/>
        <dsp:cNvSpPr/>
      </dsp:nvSpPr>
      <dsp:spPr>
        <a:xfrm>
          <a:off x="0" y="3597263"/>
          <a:ext cx="4435078" cy="280799"/>
        </a:xfrm>
        <a:prstGeom prst="roundRect">
          <a:avLst/>
        </a:prstGeom>
        <a:gradFill rotWithShape="0">
          <a:gsLst>
            <a:gs pos="0">
              <a:schemeClr val="accent2">
                <a:hueOff val="-2870979"/>
                <a:satOff val="9464"/>
                <a:lumOff val="10121"/>
                <a:alphaOff val="0"/>
                <a:tint val="98000"/>
                <a:satMod val="110000"/>
                <a:lumMod val="104000"/>
              </a:schemeClr>
            </a:gs>
            <a:gs pos="69000">
              <a:schemeClr val="accent2">
                <a:hueOff val="-2870979"/>
                <a:satOff val="9464"/>
                <a:lumOff val="10121"/>
                <a:alphaOff val="0"/>
                <a:shade val="88000"/>
                <a:satMod val="130000"/>
                <a:lumMod val="92000"/>
              </a:schemeClr>
            </a:gs>
            <a:gs pos="100000">
              <a:schemeClr val="accent2">
                <a:hueOff val="-2870979"/>
                <a:satOff val="9464"/>
                <a:lumOff val="1012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Substance-Use Disorder Department</a:t>
          </a:r>
        </a:p>
      </dsp:txBody>
      <dsp:txXfrm>
        <a:off x="13707" y="3610970"/>
        <a:ext cx="4407664" cy="253385"/>
      </dsp:txXfrm>
    </dsp:sp>
    <dsp:sp modelId="{6099FD0C-D168-439B-8511-EFADF92BE043}">
      <dsp:nvSpPr>
        <dsp:cNvPr id="0" name=""/>
        <dsp:cNvSpPr/>
      </dsp:nvSpPr>
      <dsp:spPr>
        <a:xfrm>
          <a:off x="0" y="3912623"/>
          <a:ext cx="4435078" cy="280799"/>
        </a:xfrm>
        <a:prstGeom prst="roundRect">
          <a:avLst/>
        </a:prstGeom>
        <a:gradFill rotWithShape="0">
          <a:gsLst>
            <a:gs pos="0">
              <a:schemeClr val="accent2">
                <a:hueOff val="-3131977"/>
                <a:satOff val="10325"/>
                <a:lumOff val="11041"/>
                <a:alphaOff val="0"/>
                <a:tint val="98000"/>
                <a:satMod val="110000"/>
                <a:lumMod val="104000"/>
              </a:schemeClr>
            </a:gs>
            <a:gs pos="69000">
              <a:schemeClr val="accent2">
                <a:hueOff val="-3131977"/>
                <a:satOff val="10325"/>
                <a:lumOff val="11041"/>
                <a:alphaOff val="0"/>
                <a:shade val="88000"/>
                <a:satMod val="130000"/>
                <a:lumMod val="92000"/>
              </a:schemeClr>
            </a:gs>
            <a:gs pos="100000">
              <a:schemeClr val="accent2">
                <a:hueOff val="-3131977"/>
                <a:satOff val="10325"/>
                <a:lumOff val="1104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Integrated Health</a:t>
          </a:r>
        </a:p>
      </dsp:txBody>
      <dsp:txXfrm>
        <a:off x="13707" y="3926330"/>
        <a:ext cx="4407664" cy="253385"/>
      </dsp:txXfrm>
    </dsp:sp>
    <dsp:sp modelId="{08FEC1AB-C02C-4B8A-93AE-BF8E7E67712B}">
      <dsp:nvSpPr>
        <dsp:cNvPr id="0" name=""/>
        <dsp:cNvSpPr/>
      </dsp:nvSpPr>
      <dsp:spPr>
        <a:xfrm>
          <a:off x="0" y="4227983"/>
          <a:ext cx="4435078" cy="280799"/>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t>Peer Support Services</a:t>
          </a:r>
        </a:p>
      </dsp:txBody>
      <dsp:txXfrm>
        <a:off x="13707" y="4241690"/>
        <a:ext cx="4407664" cy="253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B2DA4A-6ACD-4E8C-BDB4-6928C21ADFE8}">
      <dsp:nvSpPr>
        <dsp:cNvPr id="0" name=""/>
        <dsp:cNvSpPr/>
      </dsp:nvSpPr>
      <dsp:spPr>
        <a:xfrm>
          <a:off x="0" y="181134"/>
          <a:ext cx="4435078" cy="1392299"/>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 crisis is a stressful situation or set of events that are </a:t>
          </a:r>
          <a:r>
            <a:rPr lang="en-US" sz="1700" u="sng" kern="1200" dirty="0"/>
            <a:t>perceived</a:t>
          </a:r>
          <a:r>
            <a:rPr lang="en-US" sz="1700" kern="1200" dirty="0"/>
            <a:t> or experienced as intolerable and unsolvable because the individual’s customary coping strategies and problem solving skills are exceeded.</a:t>
          </a:r>
        </a:p>
      </dsp:txBody>
      <dsp:txXfrm>
        <a:off x="67966" y="249100"/>
        <a:ext cx="4299146" cy="1256367"/>
      </dsp:txXfrm>
    </dsp:sp>
    <dsp:sp modelId="{A22D569B-1F96-48E1-9059-40EC233E0405}">
      <dsp:nvSpPr>
        <dsp:cNvPr id="0" name=""/>
        <dsp:cNvSpPr/>
      </dsp:nvSpPr>
      <dsp:spPr>
        <a:xfrm>
          <a:off x="0" y="1622394"/>
          <a:ext cx="4435078" cy="1392299"/>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In a </a:t>
          </a:r>
          <a:r>
            <a:rPr lang="en-US" sz="1700" u="sng" kern="1200" dirty="0"/>
            <a:t>crisis</a:t>
          </a:r>
          <a:r>
            <a:rPr lang="en-US" sz="1700" kern="1200" dirty="0"/>
            <a:t>, an appropriate coping response is unknown, but in an </a:t>
          </a:r>
          <a:r>
            <a:rPr lang="en-US" sz="1700" u="sng" kern="1200" dirty="0"/>
            <a:t>emergency</a:t>
          </a:r>
          <a:r>
            <a:rPr lang="en-US" sz="1700" kern="1200" dirty="0"/>
            <a:t> it can readily be implemented.</a:t>
          </a:r>
        </a:p>
      </dsp:txBody>
      <dsp:txXfrm>
        <a:off x="67966" y="1690360"/>
        <a:ext cx="4299146" cy="1256367"/>
      </dsp:txXfrm>
    </dsp:sp>
    <dsp:sp modelId="{94424EDD-79C4-467F-8AD3-8DD8FD29E093}">
      <dsp:nvSpPr>
        <dsp:cNvPr id="0" name=""/>
        <dsp:cNvSpPr/>
      </dsp:nvSpPr>
      <dsp:spPr>
        <a:xfrm>
          <a:off x="0" y="3063653"/>
          <a:ext cx="4435078" cy="1392299"/>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DCMHMR defines a crisis as someone who has thoughts of suicide, homicide and/or has deteriorated to the point to where they are a risk of harm to themselves or others.</a:t>
          </a:r>
        </a:p>
      </dsp:txBody>
      <dsp:txXfrm>
        <a:off x="67966" y="3131619"/>
        <a:ext cx="4299146" cy="12563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830FB-BF8F-49D9-BEDC-FE7444132136}">
      <dsp:nvSpPr>
        <dsp:cNvPr id="0" name=""/>
        <dsp:cNvSpPr/>
      </dsp:nvSpPr>
      <dsp:spPr>
        <a:xfrm>
          <a:off x="0" y="36014"/>
          <a:ext cx="4435078" cy="78975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Denton County MHMR contracts with a crisis hotline service accredited by the American Association of Suicidology (AAS).</a:t>
          </a:r>
        </a:p>
      </dsp:txBody>
      <dsp:txXfrm>
        <a:off x="38552" y="74566"/>
        <a:ext cx="4357974" cy="712646"/>
      </dsp:txXfrm>
    </dsp:sp>
    <dsp:sp modelId="{FFFAFBC8-F92F-4967-BC30-93297DA54E95}">
      <dsp:nvSpPr>
        <dsp:cNvPr id="0" name=""/>
        <dsp:cNvSpPr/>
      </dsp:nvSpPr>
      <dsp:spPr>
        <a:xfrm>
          <a:off x="0" y="868964"/>
          <a:ext cx="4435078" cy="789750"/>
        </a:xfrm>
        <a:prstGeom prst="roundRect">
          <a:avLst/>
        </a:prstGeom>
        <a:gradFill rotWithShape="0">
          <a:gsLst>
            <a:gs pos="0">
              <a:schemeClr val="accent2">
                <a:hueOff val="-678595"/>
                <a:satOff val="2237"/>
                <a:lumOff val="2392"/>
                <a:alphaOff val="0"/>
                <a:tint val="98000"/>
                <a:satMod val="110000"/>
                <a:lumMod val="104000"/>
              </a:schemeClr>
            </a:gs>
            <a:gs pos="69000">
              <a:schemeClr val="accent2">
                <a:hueOff val="-678595"/>
                <a:satOff val="2237"/>
                <a:lumOff val="2392"/>
                <a:alphaOff val="0"/>
                <a:shade val="88000"/>
                <a:satMod val="130000"/>
                <a:lumMod val="92000"/>
              </a:schemeClr>
            </a:gs>
            <a:gs pos="100000">
              <a:schemeClr val="accent2">
                <a:hueOff val="-678595"/>
                <a:satOff val="2237"/>
                <a:lumOff val="2392"/>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Hotline staff will provide information, support, intake appointments, interventions, and referrals to callers 24 hours a day, 7 days a week. </a:t>
          </a:r>
        </a:p>
      </dsp:txBody>
      <dsp:txXfrm>
        <a:off x="38552" y="907516"/>
        <a:ext cx="4357974" cy="712646"/>
      </dsp:txXfrm>
    </dsp:sp>
    <dsp:sp modelId="{E96D2C44-8721-4A85-8DC1-CE5137DB6FC5}">
      <dsp:nvSpPr>
        <dsp:cNvPr id="0" name=""/>
        <dsp:cNvSpPr/>
      </dsp:nvSpPr>
      <dsp:spPr>
        <a:xfrm>
          <a:off x="0" y="3153381"/>
          <a:ext cx="4435078" cy="789750"/>
        </a:xfrm>
        <a:prstGeom prst="roundRect">
          <a:avLst/>
        </a:prstGeom>
        <a:gradFill rotWithShape="0">
          <a:gsLst>
            <a:gs pos="0">
              <a:schemeClr val="accent2">
                <a:hueOff val="-1357190"/>
                <a:satOff val="4474"/>
                <a:lumOff val="4784"/>
                <a:alphaOff val="0"/>
                <a:tint val="98000"/>
                <a:satMod val="110000"/>
                <a:lumMod val="104000"/>
              </a:schemeClr>
            </a:gs>
            <a:gs pos="69000">
              <a:schemeClr val="accent2">
                <a:hueOff val="-1357190"/>
                <a:satOff val="4474"/>
                <a:lumOff val="4784"/>
                <a:alphaOff val="0"/>
                <a:shade val="88000"/>
                <a:satMod val="130000"/>
                <a:lumMod val="92000"/>
              </a:schemeClr>
            </a:gs>
            <a:gs pos="100000">
              <a:schemeClr val="accent2">
                <a:hueOff val="-1357190"/>
                <a:satOff val="4474"/>
                <a:lumOff val="4784"/>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Deaf crisis line text HAND to 839863</a:t>
          </a:r>
        </a:p>
      </dsp:txBody>
      <dsp:txXfrm>
        <a:off x="38552" y="3191933"/>
        <a:ext cx="4357974" cy="712646"/>
      </dsp:txXfrm>
    </dsp:sp>
    <dsp:sp modelId="{161328AB-9481-410B-B146-E799DAEDAF8D}">
      <dsp:nvSpPr>
        <dsp:cNvPr id="0" name=""/>
        <dsp:cNvSpPr/>
      </dsp:nvSpPr>
      <dsp:spPr>
        <a:xfrm>
          <a:off x="0" y="1679568"/>
          <a:ext cx="4435078" cy="789750"/>
        </a:xfrm>
        <a:prstGeom prst="roundRect">
          <a:avLst/>
        </a:prstGeom>
        <a:gradFill rotWithShape="0">
          <a:gsLst>
            <a:gs pos="0">
              <a:schemeClr val="accent2">
                <a:hueOff val="-2035785"/>
                <a:satOff val="6711"/>
                <a:lumOff val="7177"/>
                <a:alphaOff val="0"/>
                <a:tint val="98000"/>
                <a:satMod val="110000"/>
                <a:lumMod val="104000"/>
              </a:schemeClr>
            </a:gs>
            <a:gs pos="69000">
              <a:schemeClr val="accent2">
                <a:hueOff val="-2035785"/>
                <a:satOff val="6711"/>
                <a:lumOff val="7177"/>
                <a:alphaOff val="0"/>
                <a:shade val="88000"/>
                <a:satMod val="130000"/>
                <a:lumMod val="92000"/>
              </a:schemeClr>
            </a:gs>
            <a:gs pos="100000">
              <a:schemeClr val="accent2">
                <a:hueOff val="-2035785"/>
                <a:satOff val="6711"/>
                <a:lumOff val="7177"/>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Hotline Number: 1-800-762-0157</a:t>
          </a:r>
        </a:p>
      </dsp:txBody>
      <dsp:txXfrm>
        <a:off x="38552" y="1718120"/>
        <a:ext cx="4357974" cy="712646"/>
      </dsp:txXfrm>
    </dsp:sp>
    <dsp:sp modelId="{F980AE26-3BC3-407F-95AC-A2C9FA1156F8}">
      <dsp:nvSpPr>
        <dsp:cNvPr id="0" name=""/>
        <dsp:cNvSpPr/>
      </dsp:nvSpPr>
      <dsp:spPr>
        <a:xfrm>
          <a:off x="0" y="2410651"/>
          <a:ext cx="4435078" cy="789750"/>
        </a:xfrm>
        <a:prstGeom prst="roundRect">
          <a:avLst/>
        </a:prstGeom>
        <a:gradFill rotWithShape="0">
          <a:gsLst>
            <a:gs pos="0">
              <a:schemeClr val="accent2">
                <a:hueOff val="-2714380"/>
                <a:satOff val="8948"/>
                <a:lumOff val="9569"/>
                <a:alphaOff val="0"/>
                <a:tint val="98000"/>
                <a:satMod val="110000"/>
                <a:lumMod val="104000"/>
              </a:schemeClr>
            </a:gs>
            <a:gs pos="69000">
              <a:schemeClr val="accent2">
                <a:hueOff val="-2714380"/>
                <a:satOff val="8948"/>
                <a:lumOff val="9569"/>
                <a:alphaOff val="0"/>
                <a:shade val="88000"/>
                <a:satMod val="130000"/>
                <a:lumMod val="92000"/>
              </a:schemeClr>
            </a:gs>
            <a:gs pos="100000">
              <a:schemeClr val="accent2">
                <a:hueOff val="-2714380"/>
                <a:satOff val="8948"/>
                <a:lumOff val="9569"/>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TTY Hotline Number: 1-800-269-6233</a:t>
          </a:r>
        </a:p>
      </dsp:txBody>
      <dsp:txXfrm>
        <a:off x="38552" y="2449203"/>
        <a:ext cx="4357974" cy="712646"/>
      </dsp:txXfrm>
    </dsp:sp>
    <dsp:sp modelId="{00FA1BFB-5AE5-4248-B718-E86E45835D0E}">
      <dsp:nvSpPr>
        <dsp:cNvPr id="0" name=""/>
        <dsp:cNvSpPr/>
      </dsp:nvSpPr>
      <dsp:spPr>
        <a:xfrm>
          <a:off x="0" y="3976095"/>
          <a:ext cx="4435078" cy="78975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To chat with a trained counselor, text HOME to 741741 anywhere in the US</a:t>
          </a:r>
        </a:p>
      </dsp:txBody>
      <dsp:txXfrm>
        <a:off x="38552" y="4014647"/>
        <a:ext cx="4357974" cy="7126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0830FB-BF8F-49D9-BEDC-FE7444132136}">
      <dsp:nvSpPr>
        <dsp:cNvPr id="0" name=""/>
        <dsp:cNvSpPr/>
      </dsp:nvSpPr>
      <dsp:spPr>
        <a:xfrm>
          <a:off x="0" y="410503"/>
          <a:ext cx="4435078" cy="1374960"/>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The Psychiatric Triage Center is a 24/7 – 365 facility that provides Risk of Harm assessments to individuals on a </a:t>
          </a:r>
          <a:r>
            <a:rPr lang="en-US" sz="1400" u="sng" kern="1200" dirty="0"/>
            <a:t>walk-in basis.  </a:t>
          </a:r>
          <a:r>
            <a:rPr lang="en-US" sz="1400" u="none" kern="1200" dirty="0"/>
            <a:t>If possible, </a:t>
          </a:r>
          <a:r>
            <a:rPr lang="en-US" sz="1400" u="sng" kern="1200" dirty="0"/>
            <a:t>p</a:t>
          </a:r>
          <a:r>
            <a:rPr lang="en-US" sz="1400" u="none" kern="1200" dirty="0"/>
            <a:t>lease notify Psych Triage staff (940) 381-9965 if you are in route to the Crisis Center. </a:t>
          </a:r>
          <a:endParaRPr lang="en-US" sz="1400" kern="1200" dirty="0"/>
        </a:p>
      </dsp:txBody>
      <dsp:txXfrm>
        <a:off x="67120" y="477623"/>
        <a:ext cx="4300838" cy="1240720"/>
      </dsp:txXfrm>
    </dsp:sp>
    <dsp:sp modelId="{FFFAFBC8-F92F-4967-BC30-93297DA54E95}">
      <dsp:nvSpPr>
        <dsp:cNvPr id="0" name=""/>
        <dsp:cNvSpPr/>
      </dsp:nvSpPr>
      <dsp:spPr>
        <a:xfrm>
          <a:off x="0" y="1825783"/>
          <a:ext cx="4435078" cy="1374960"/>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The Psych Triage Center has one screening team at all times ready to serve individuals that walk-in or are brought in by a variety of community partners such as police departments, referrals from hospitals and health care providers, or by concerned family and friends. </a:t>
          </a:r>
        </a:p>
      </dsp:txBody>
      <dsp:txXfrm>
        <a:off x="67120" y="1892903"/>
        <a:ext cx="4300838" cy="1240720"/>
      </dsp:txXfrm>
    </dsp:sp>
    <dsp:sp modelId="{E96D2C44-8721-4A85-8DC1-CE5137DB6FC5}">
      <dsp:nvSpPr>
        <dsp:cNvPr id="0" name=""/>
        <dsp:cNvSpPr/>
      </dsp:nvSpPr>
      <dsp:spPr>
        <a:xfrm>
          <a:off x="0" y="3241064"/>
          <a:ext cx="4435078" cy="1374960"/>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kern="1200" dirty="0"/>
            <a:t>What to do with unaccompanied minors?  Center staff will contact the Department of Family and Protective Services (DFPS) if Center staff are unable to get a hold of the legally authorized representative (LAR). Until DFPS or LAR presents to the  Psychiatric Triage center,  Center staff will need police to remain at our Center location. </a:t>
          </a:r>
        </a:p>
      </dsp:txBody>
      <dsp:txXfrm>
        <a:off x="67120" y="3308184"/>
        <a:ext cx="4300838" cy="1240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173084-999D-4423-AD47-7E122E62C664}">
      <dsp:nvSpPr>
        <dsp:cNvPr id="0" name=""/>
        <dsp:cNvSpPr/>
      </dsp:nvSpPr>
      <dsp:spPr>
        <a:xfrm>
          <a:off x="0" y="212065"/>
          <a:ext cx="7203281" cy="1146782"/>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Mobile Crisis Outreach Teams (MCOTs) provide face-to-face and telehealth clinical assessments to individuals in crisis 24 hours a day, 7 days a week in Denton County.</a:t>
          </a:r>
        </a:p>
      </dsp:txBody>
      <dsp:txXfrm>
        <a:off x="55981" y="268046"/>
        <a:ext cx="7091319" cy="1034820"/>
      </dsp:txXfrm>
    </dsp:sp>
    <dsp:sp modelId="{59C8FB65-D5F6-40F5-AFC2-0F9E6879E0D5}">
      <dsp:nvSpPr>
        <dsp:cNvPr id="0" name=""/>
        <dsp:cNvSpPr/>
      </dsp:nvSpPr>
      <dsp:spPr>
        <a:xfrm>
          <a:off x="0" y="1407808"/>
          <a:ext cx="7203281" cy="1146782"/>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To requests a team, call the hotline to put in a consult and MCOT will contact collateral and individual in crisis to determine if an assessment is needed. MCOT either consists of 2 individuals. or one team member,  Teams can be Qualified Mental Health Professionals and/or a licensed professionals. </a:t>
          </a:r>
        </a:p>
      </dsp:txBody>
      <dsp:txXfrm>
        <a:off x="55981" y="1463789"/>
        <a:ext cx="7091319" cy="1034820"/>
      </dsp:txXfrm>
    </dsp:sp>
    <dsp:sp modelId="{DC5FBF69-C630-45A6-ADD2-0713C6B8C325}">
      <dsp:nvSpPr>
        <dsp:cNvPr id="0" name=""/>
        <dsp:cNvSpPr/>
      </dsp:nvSpPr>
      <dsp:spPr>
        <a:xfrm>
          <a:off x="0" y="2603551"/>
          <a:ext cx="7203281" cy="1146782"/>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 MCOT will respond anywhere in Denton County as long as the scene is secure and the individual is medically stable. If MCOT is called to an unsecure location, crisis staff will call for local PD presence for safety.</a:t>
          </a:r>
        </a:p>
      </dsp:txBody>
      <dsp:txXfrm>
        <a:off x="55981" y="2659532"/>
        <a:ext cx="7091319" cy="10348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342C98-68E8-4E3A-BCEB-5D7069F7B335}">
      <dsp:nvSpPr>
        <dsp:cNvPr id="0" name=""/>
        <dsp:cNvSpPr/>
      </dsp:nvSpPr>
      <dsp:spPr>
        <a:xfrm>
          <a:off x="0" y="442381"/>
          <a:ext cx="4435078" cy="1216215"/>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Situations must meet the Crisis definition.</a:t>
          </a:r>
          <a:endParaRPr lang="en-US" sz="1800" kern="1200" dirty="0"/>
        </a:p>
      </dsp:txBody>
      <dsp:txXfrm>
        <a:off x="59371" y="501752"/>
        <a:ext cx="4316336" cy="1097473"/>
      </dsp:txXfrm>
    </dsp:sp>
    <dsp:sp modelId="{CE9587E1-B74A-471A-A494-50E14F3DEC1F}">
      <dsp:nvSpPr>
        <dsp:cNvPr id="0" name=""/>
        <dsp:cNvSpPr/>
      </dsp:nvSpPr>
      <dsp:spPr>
        <a:xfrm>
          <a:off x="0" y="1710436"/>
          <a:ext cx="4435078" cy="1216215"/>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Drug/alcohol levels must be acceptable for an accurate assessment to be completed and appropriate mental health treatment to be coordinated. </a:t>
          </a:r>
          <a:endParaRPr lang="en-US" sz="1800" kern="1200" dirty="0"/>
        </a:p>
      </dsp:txBody>
      <dsp:txXfrm>
        <a:off x="59371" y="1769807"/>
        <a:ext cx="4316336" cy="1097473"/>
      </dsp:txXfrm>
    </dsp:sp>
    <dsp:sp modelId="{1975B6CA-C85C-4719-97B9-CD6B470FF746}">
      <dsp:nvSpPr>
        <dsp:cNvPr id="0" name=""/>
        <dsp:cNvSpPr/>
      </dsp:nvSpPr>
      <dsp:spPr>
        <a:xfrm>
          <a:off x="0" y="2978491"/>
          <a:ext cx="4435078" cy="1216215"/>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Individuals </a:t>
          </a:r>
          <a:r>
            <a:rPr lang="en-US" sz="1800" b="1" u="sng" kern="1200" dirty="0"/>
            <a:t>must</a:t>
          </a:r>
          <a:r>
            <a:rPr lang="en-US" sz="1800" b="1" kern="1200" dirty="0"/>
            <a:t> be medically stable for team to complete a risk of harm assessment.</a:t>
          </a:r>
          <a:endParaRPr lang="en-US" sz="1800" kern="1200" dirty="0"/>
        </a:p>
      </dsp:txBody>
      <dsp:txXfrm>
        <a:off x="59371" y="3037862"/>
        <a:ext cx="4316336" cy="109747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315AC-1182-4A96-8E58-7F30127E57DA}">
      <dsp:nvSpPr>
        <dsp:cNvPr id="0" name=""/>
        <dsp:cNvSpPr/>
      </dsp:nvSpPr>
      <dsp:spPr>
        <a:xfrm>
          <a:off x="0" y="259836"/>
          <a:ext cx="4435078" cy="1343671"/>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Police must meet MCOT on-site and stay for entire assessment if environment is an unsecure location or  individual is combative. Secure locations include jail, DCMHMR office and Hospitals (medical and psychiatric).</a:t>
          </a:r>
          <a:endParaRPr lang="en-US" sz="1500" kern="1200" dirty="0"/>
        </a:p>
      </dsp:txBody>
      <dsp:txXfrm>
        <a:off x="65593" y="325429"/>
        <a:ext cx="4303892" cy="1212485"/>
      </dsp:txXfrm>
    </dsp:sp>
    <dsp:sp modelId="{0329DB13-30EA-4408-845A-864F8E9B89C4}">
      <dsp:nvSpPr>
        <dsp:cNvPr id="0" name=""/>
        <dsp:cNvSpPr/>
      </dsp:nvSpPr>
      <dsp:spPr>
        <a:xfrm>
          <a:off x="0" y="1646708"/>
          <a:ext cx="4435078" cy="1343671"/>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MCOT can assess individuals aged 16 and up without a parent present ( family code 32.003 and 32.004).  However, if inpatient treatment is recommended, a parent will need to sign them in.  We still suggest asking to reach parents. </a:t>
          </a:r>
        </a:p>
      </dsp:txBody>
      <dsp:txXfrm>
        <a:off x="65593" y="1712301"/>
        <a:ext cx="4303892" cy="1212485"/>
      </dsp:txXfrm>
    </dsp:sp>
    <dsp:sp modelId="{EB067C08-417B-4BFD-9E6C-1CDBD9EB5EA2}">
      <dsp:nvSpPr>
        <dsp:cNvPr id="0" name=""/>
        <dsp:cNvSpPr/>
      </dsp:nvSpPr>
      <dsp:spPr>
        <a:xfrm>
          <a:off x="0" y="3033579"/>
          <a:ext cx="4435078" cy="1343671"/>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kern="1200" dirty="0"/>
            <a:t>If the individual has insurance, is over 18 and wants to sign themselves into a hospital on a voluntary basis, they can!</a:t>
          </a:r>
          <a:endParaRPr lang="en-US" sz="1500" kern="1200" dirty="0"/>
        </a:p>
      </dsp:txBody>
      <dsp:txXfrm>
        <a:off x="65593" y="3099172"/>
        <a:ext cx="4303892" cy="121248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6CF7F2-65CE-44B8-8725-CAB5278FB351}">
      <dsp:nvSpPr>
        <dsp:cNvPr id="0" name=""/>
        <dsp:cNvSpPr/>
      </dsp:nvSpPr>
      <dsp:spPr>
        <a:xfrm>
          <a:off x="0" y="33685"/>
          <a:ext cx="4435078" cy="1488678"/>
        </a:xfrm>
        <a:prstGeom prst="roundRect">
          <a:avLst/>
        </a:prstGeom>
        <a:gradFill rotWithShape="0">
          <a:gsLst>
            <a:gs pos="0">
              <a:schemeClr val="accent2">
                <a:hueOff val="0"/>
                <a:satOff val="0"/>
                <a:lumOff val="0"/>
                <a:alphaOff val="0"/>
                <a:tint val="98000"/>
                <a:satMod val="110000"/>
                <a:lumMod val="104000"/>
              </a:schemeClr>
            </a:gs>
            <a:gs pos="69000">
              <a:schemeClr val="accent2">
                <a:hueOff val="0"/>
                <a:satOff val="0"/>
                <a:lumOff val="0"/>
                <a:alphaOff val="0"/>
                <a:shade val="88000"/>
                <a:satMod val="130000"/>
                <a:lumMod val="92000"/>
              </a:schemeClr>
            </a:gs>
            <a:gs pos="100000">
              <a:schemeClr val="accent2">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MCOT will determine what is least restrictive for the individual based on information gathered form individual and any collateral.</a:t>
          </a:r>
        </a:p>
      </dsp:txBody>
      <dsp:txXfrm>
        <a:off x="72671" y="106356"/>
        <a:ext cx="4289736" cy="1343336"/>
      </dsp:txXfrm>
    </dsp:sp>
    <dsp:sp modelId="{15AA63DA-88A2-42C0-AE5A-87B7D13FA08E}">
      <dsp:nvSpPr>
        <dsp:cNvPr id="0" name=""/>
        <dsp:cNvSpPr/>
      </dsp:nvSpPr>
      <dsp:spPr>
        <a:xfrm>
          <a:off x="0" y="1574204"/>
          <a:ext cx="4435078" cy="1488678"/>
        </a:xfrm>
        <a:prstGeom prst="roundRect">
          <a:avLst/>
        </a:prstGeom>
        <a:gradFill rotWithShape="0">
          <a:gsLst>
            <a:gs pos="0">
              <a:schemeClr val="accent2">
                <a:hueOff val="-1696488"/>
                <a:satOff val="5592"/>
                <a:lumOff val="5981"/>
                <a:alphaOff val="0"/>
                <a:tint val="98000"/>
                <a:satMod val="110000"/>
                <a:lumMod val="104000"/>
              </a:schemeClr>
            </a:gs>
            <a:gs pos="69000">
              <a:schemeClr val="accent2">
                <a:hueOff val="-1696488"/>
                <a:satOff val="5592"/>
                <a:lumOff val="5981"/>
                <a:alphaOff val="0"/>
                <a:shade val="88000"/>
                <a:satMod val="130000"/>
                <a:lumMod val="92000"/>
              </a:schemeClr>
            </a:gs>
            <a:gs pos="100000">
              <a:schemeClr val="accent2">
                <a:hueOff val="-1696488"/>
                <a:satOff val="5592"/>
                <a:lumOff val="598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Due to the situation being a crisis we can speak to others that may have valuable information without consent from the  individual being assessed (parents, police, spouses, etc.).</a:t>
          </a:r>
        </a:p>
      </dsp:txBody>
      <dsp:txXfrm>
        <a:off x="72671" y="1646875"/>
        <a:ext cx="4289736" cy="1343336"/>
      </dsp:txXfrm>
    </dsp:sp>
    <dsp:sp modelId="{47681EAB-62A9-4F1D-A381-99D5D4649218}">
      <dsp:nvSpPr>
        <dsp:cNvPr id="0" name=""/>
        <dsp:cNvSpPr/>
      </dsp:nvSpPr>
      <dsp:spPr>
        <a:xfrm>
          <a:off x="0" y="3114723"/>
          <a:ext cx="4435078" cy="1488678"/>
        </a:xfrm>
        <a:prstGeom prst="roundRect">
          <a:avLst/>
        </a:prstGeom>
        <a:gradFill rotWithShape="0">
          <a:gsLst>
            <a:gs pos="0">
              <a:schemeClr val="accent2">
                <a:hueOff val="-3392975"/>
                <a:satOff val="11185"/>
                <a:lumOff val="11961"/>
                <a:alphaOff val="0"/>
                <a:tint val="98000"/>
                <a:satMod val="110000"/>
                <a:lumMod val="104000"/>
              </a:schemeClr>
            </a:gs>
            <a:gs pos="69000">
              <a:schemeClr val="accent2">
                <a:hueOff val="-3392975"/>
                <a:satOff val="11185"/>
                <a:lumOff val="11961"/>
                <a:alphaOff val="0"/>
                <a:shade val="88000"/>
                <a:satMod val="130000"/>
                <a:lumMod val="92000"/>
              </a:schemeClr>
            </a:gs>
            <a:gs pos="100000">
              <a:schemeClr val="accent2">
                <a:hueOff val="-3392975"/>
                <a:satOff val="11185"/>
                <a:lumOff val="11961"/>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Outcomes will involve a recommendation of Outpatient Treatment, Voluntary Inpatient Treatment or Involuntary Inpatient Treatment.</a:t>
          </a:r>
        </a:p>
      </dsp:txBody>
      <dsp:txXfrm>
        <a:off x="72671" y="3187394"/>
        <a:ext cx="4289736" cy="134333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898102" y="0"/>
            <a:ext cx="2982119" cy="464820"/>
          </a:xfrm>
          <a:prstGeom prst="rect">
            <a:avLst/>
          </a:prstGeom>
        </p:spPr>
        <p:txBody>
          <a:bodyPr vert="horz" lIns="93177" tIns="46589" rIns="93177" bIns="46589" rtlCol="0"/>
          <a:lstStyle>
            <a:lvl1pPr algn="r">
              <a:defRPr sz="1200"/>
            </a:lvl1pPr>
          </a:lstStyle>
          <a:p>
            <a:fld id="{977E9535-C221-407D-A4F7-50B703045F7D}" type="datetimeFigureOut">
              <a:rPr lang="en-US" smtClean="0"/>
              <a:t>7/31/2023</a:t>
            </a:fld>
            <a:endParaRPr lang="en-US" dirty="0"/>
          </a:p>
        </p:txBody>
      </p:sp>
      <p:sp>
        <p:nvSpPr>
          <p:cNvPr id="4" name="Footer Placeholder 3"/>
          <p:cNvSpPr>
            <a:spLocks noGrp="1"/>
          </p:cNvSpPr>
          <p:nvPr>
            <p:ph type="ftr" sz="quarter" idx="2"/>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3177" tIns="46589" rIns="93177" bIns="46589" rtlCol="0" anchor="b"/>
          <a:lstStyle>
            <a:lvl1pPr algn="r">
              <a:defRPr sz="1200"/>
            </a:lvl1pPr>
          </a:lstStyle>
          <a:p>
            <a:fld id="{648940FE-82E5-4C9F-87ED-1FD61EB3FD0B}" type="slidenum">
              <a:rPr lang="en-US" smtClean="0"/>
              <a:t>‹#›</a:t>
            </a:fld>
            <a:endParaRPr lang="en-US" dirty="0"/>
          </a:p>
        </p:txBody>
      </p:sp>
    </p:spTree>
    <p:extLst>
      <p:ext uri="{BB962C8B-B14F-4D97-AF65-F5344CB8AC3E}">
        <p14:creationId xmlns:p14="http://schemas.microsoft.com/office/powerpoint/2010/main" val="2384204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F5597056-8E27-45D9-AC9D-C89479FFB645}" type="datetimeFigureOut">
              <a:rPr lang="en-US" smtClean="0"/>
              <a:pPr/>
              <a:t>7/31/2023</a:t>
            </a:fld>
            <a:endParaRPr lang="en-US" dirty="0"/>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1A2801A9-8A1C-4300-8768-08BA58867E97}" type="slidenum">
              <a:rPr lang="en-US" smtClean="0"/>
              <a:pPr/>
              <a:t>‹#›</a:t>
            </a:fld>
            <a:endParaRPr lang="en-US" dirty="0"/>
          </a:p>
        </p:txBody>
      </p:sp>
    </p:spTree>
    <p:extLst>
      <p:ext uri="{BB962C8B-B14F-4D97-AF65-F5344CB8AC3E}">
        <p14:creationId xmlns:p14="http://schemas.microsoft.com/office/powerpoint/2010/main" val="23917893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a:t>
            </a:fld>
            <a:endParaRPr lang="en-US" dirty="0"/>
          </a:p>
        </p:txBody>
      </p:sp>
    </p:spTree>
    <p:extLst>
      <p:ext uri="{BB962C8B-B14F-4D97-AF65-F5344CB8AC3E}">
        <p14:creationId xmlns:p14="http://schemas.microsoft.com/office/powerpoint/2010/main" val="8738761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17</a:t>
            </a:fld>
            <a:endParaRPr lang="en-US" dirty="0"/>
          </a:p>
        </p:txBody>
      </p:sp>
    </p:spTree>
    <p:extLst>
      <p:ext uri="{BB962C8B-B14F-4D97-AF65-F5344CB8AC3E}">
        <p14:creationId xmlns:p14="http://schemas.microsoft.com/office/powerpoint/2010/main" val="1467921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18</a:t>
            </a:fld>
            <a:endParaRPr lang="en-US" dirty="0"/>
          </a:p>
        </p:txBody>
      </p:sp>
    </p:spTree>
    <p:extLst>
      <p:ext uri="{BB962C8B-B14F-4D97-AF65-F5344CB8AC3E}">
        <p14:creationId xmlns:p14="http://schemas.microsoft.com/office/powerpoint/2010/main" val="35522593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19</a:t>
            </a:fld>
            <a:endParaRPr lang="en-US" dirty="0"/>
          </a:p>
        </p:txBody>
      </p:sp>
    </p:spTree>
    <p:extLst>
      <p:ext uri="{BB962C8B-B14F-4D97-AF65-F5344CB8AC3E}">
        <p14:creationId xmlns:p14="http://schemas.microsoft.com/office/powerpoint/2010/main" val="3132563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2</a:t>
            </a:fld>
            <a:endParaRPr lang="en-US" dirty="0"/>
          </a:p>
        </p:txBody>
      </p:sp>
    </p:spTree>
    <p:extLst>
      <p:ext uri="{BB962C8B-B14F-4D97-AF65-F5344CB8AC3E}">
        <p14:creationId xmlns:p14="http://schemas.microsoft.com/office/powerpoint/2010/main" val="1991642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3</a:t>
            </a:fld>
            <a:endParaRPr lang="en-US" dirty="0"/>
          </a:p>
        </p:txBody>
      </p:sp>
    </p:spTree>
    <p:extLst>
      <p:ext uri="{BB962C8B-B14F-4D97-AF65-F5344CB8AC3E}">
        <p14:creationId xmlns:p14="http://schemas.microsoft.com/office/powerpoint/2010/main" val="845873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7</a:t>
            </a:fld>
            <a:endParaRPr lang="en-US" dirty="0"/>
          </a:p>
        </p:txBody>
      </p:sp>
    </p:spTree>
    <p:extLst>
      <p:ext uri="{BB962C8B-B14F-4D97-AF65-F5344CB8AC3E}">
        <p14:creationId xmlns:p14="http://schemas.microsoft.com/office/powerpoint/2010/main" val="1844605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9</a:t>
            </a:fld>
            <a:endParaRPr lang="en-US" dirty="0"/>
          </a:p>
        </p:txBody>
      </p:sp>
    </p:spTree>
    <p:extLst>
      <p:ext uri="{BB962C8B-B14F-4D97-AF65-F5344CB8AC3E}">
        <p14:creationId xmlns:p14="http://schemas.microsoft.com/office/powerpoint/2010/main" val="1100826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12</a:t>
            </a:fld>
            <a:endParaRPr lang="en-US" dirty="0"/>
          </a:p>
        </p:txBody>
      </p:sp>
    </p:spTree>
    <p:extLst>
      <p:ext uri="{BB962C8B-B14F-4D97-AF65-F5344CB8AC3E}">
        <p14:creationId xmlns:p14="http://schemas.microsoft.com/office/powerpoint/2010/main" val="1018517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14</a:t>
            </a:fld>
            <a:endParaRPr lang="en-US" dirty="0"/>
          </a:p>
        </p:txBody>
      </p:sp>
    </p:spTree>
    <p:extLst>
      <p:ext uri="{BB962C8B-B14F-4D97-AF65-F5344CB8AC3E}">
        <p14:creationId xmlns:p14="http://schemas.microsoft.com/office/powerpoint/2010/main" val="30264871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15</a:t>
            </a:fld>
            <a:endParaRPr lang="en-US" dirty="0"/>
          </a:p>
        </p:txBody>
      </p:sp>
    </p:spTree>
    <p:extLst>
      <p:ext uri="{BB962C8B-B14F-4D97-AF65-F5344CB8AC3E}">
        <p14:creationId xmlns:p14="http://schemas.microsoft.com/office/powerpoint/2010/main" val="961246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2801A9-8A1C-4300-8768-08BA58867E97}" type="slidenum">
              <a:rPr lang="en-US" smtClean="0"/>
              <a:pPr/>
              <a:t>16</a:t>
            </a:fld>
            <a:endParaRPr lang="en-US" dirty="0"/>
          </a:p>
        </p:txBody>
      </p:sp>
    </p:spTree>
    <p:extLst>
      <p:ext uri="{BB962C8B-B14F-4D97-AF65-F5344CB8AC3E}">
        <p14:creationId xmlns:p14="http://schemas.microsoft.com/office/powerpoint/2010/main" val="16991793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5" name="Footer Placeholder 4"/>
          <p:cNvSpPr>
            <a:spLocks noGrp="1"/>
          </p:cNvSpPr>
          <p:nvPr>
            <p:ph type="ftr" sz="quarter" idx="11"/>
          </p:nvPr>
        </p:nvSpPr>
        <p:spPr>
          <a:xfrm>
            <a:off x="2396319" y="329308"/>
            <a:ext cx="3086292" cy="309201"/>
          </a:xfrm>
        </p:spPr>
        <p:txBody>
          <a:bodyPr/>
          <a:lstStyle/>
          <a:p>
            <a:endParaRPr kumimoji="0" lang="en-US" dirty="0"/>
          </a:p>
        </p:txBody>
      </p:sp>
      <p:sp>
        <p:nvSpPr>
          <p:cNvPr id="6" name="Slide Number Placeholder 5"/>
          <p:cNvSpPr>
            <a:spLocks noGrp="1"/>
          </p:cNvSpPr>
          <p:nvPr>
            <p:ph type="sldNum" sz="quarter" idx="12"/>
          </p:nvPr>
        </p:nvSpPr>
        <p:spPr>
          <a:xfrm>
            <a:off x="1434703" y="798973"/>
            <a:ext cx="802005" cy="503578"/>
          </a:xfrm>
        </p:spPr>
        <p:txBody>
          <a:bodyPr/>
          <a:lstStyle/>
          <a:p>
            <a:fld id="{042AED99-7FB4-404E-8A97-64753DCE42EC}" type="slidenum">
              <a:rPr kumimoji="0" lang="en-US" smtClean="0"/>
              <a:pPr/>
              <a:t>‹#›</a:t>
            </a:fld>
            <a:endParaRPr kumimoji="0" lang="en-US" dirty="0"/>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69532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extLst>
      <p:ext uri="{BB962C8B-B14F-4D97-AF65-F5344CB8AC3E}">
        <p14:creationId xmlns:p14="http://schemas.microsoft.com/office/powerpoint/2010/main" val="2206262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6297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37282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042AED99-7FB4-404E-8A97-64753DCE42EC}" type="slidenum">
              <a:rPr kumimoji="0" lang="en-US" smtClean="0"/>
              <a:pPr/>
              <a:t>‹#›</a:t>
            </a:fld>
            <a:endParaRPr kumimoji="0" lang="en-US" dirty="0"/>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05712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5027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extLst>
      <p:ext uri="{BB962C8B-B14F-4D97-AF65-F5344CB8AC3E}">
        <p14:creationId xmlns:p14="http://schemas.microsoft.com/office/powerpoint/2010/main" val="2400853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extLst>
      <p:ext uri="{BB962C8B-B14F-4D97-AF65-F5344CB8AC3E}">
        <p14:creationId xmlns:p14="http://schemas.microsoft.com/office/powerpoint/2010/main" val="261648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042AED99-7FB4-404E-8A97-64753DCE42EC}" type="slidenum">
              <a:rPr kumimoji="0" lang="en-US" smtClean="0"/>
              <a:pPr/>
              <a:t>‹#›</a:t>
            </a:fld>
            <a:endParaRPr kumimoji="0" lang="en-US" dirty="0"/>
          </a:p>
        </p:txBody>
      </p:sp>
    </p:spTree>
    <p:extLst>
      <p:ext uri="{BB962C8B-B14F-4D97-AF65-F5344CB8AC3E}">
        <p14:creationId xmlns:p14="http://schemas.microsoft.com/office/powerpoint/2010/main" val="29736542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7C9B81F-C347-4BEF-BFDF-29C42F48304A}" type="datetimeFigureOut">
              <a:rPr lang="en-US" smtClean="0"/>
              <a:pPr/>
              <a:t>7/31/2023</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63407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47C9B81F-C347-4BEF-BFDF-29C42F48304A}" type="datetimeFigureOut">
              <a:rPr lang="en-US" smtClean="0"/>
              <a:pPr/>
              <a:t>7/31/2023</a:t>
            </a:fld>
            <a:endParaRPr lang="en-US" dirty="0"/>
          </a:p>
        </p:txBody>
      </p:sp>
      <p:sp>
        <p:nvSpPr>
          <p:cNvPr id="6" name="Footer Placeholder 5"/>
          <p:cNvSpPr>
            <a:spLocks noGrp="1"/>
          </p:cNvSpPr>
          <p:nvPr>
            <p:ph type="ftr" sz="quarter" idx="11"/>
          </p:nvPr>
        </p:nvSpPr>
        <p:spPr>
          <a:xfrm>
            <a:off x="1437530" y="318641"/>
            <a:ext cx="3251553" cy="320931"/>
          </a:xfrm>
        </p:spPr>
        <p:txBody>
          <a:bodyPr/>
          <a:lstStyle/>
          <a:p>
            <a:endParaRPr kumimoji="0" lang="en-US" dirty="0"/>
          </a:p>
        </p:txBody>
      </p:sp>
      <p:sp>
        <p:nvSpPr>
          <p:cNvPr id="7" name="Slide Number Placeholder 6"/>
          <p:cNvSpPr>
            <a:spLocks noGrp="1"/>
          </p:cNvSpPr>
          <p:nvPr>
            <p:ph type="sldNum" sz="quarter" idx="12"/>
          </p:nvPr>
        </p:nvSpPr>
        <p:spPr/>
        <p:txBody>
          <a:bodyPr/>
          <a:lstStyle/>
          <a:p>
            <a:fld id="{042AED99-7FB4-404E-8A97-64753DCE42EC}" type="slidenum">
              <a:rPr kumimoji="0" lang="en-US" smtClean="0"/>
              <a:pPr/>
              <a:t>‹#›</a:t>
            </a:fld>
            <a:endParaRPr kumimoji="0" lang="en-US" dirty="0"/>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07461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7C9B81F-C347-4BEF-BFDF-29C42F48304A}" type="datetimeFigureOut">
              <a:rPr lang="en-US" smtClean="0"/>
              <a:pPr/>
              <a:t>7/31/2023</a:t>
            </a:fld>
            <a:endParaRPr lang="en-US" dirty="0">
              <a:solidFill>
                <a:schemeClr val="tx2">
                  <a:shade val="90000"/>
                </a:schemeClr>
              </a:solidFill>
            </a:endParaRPr>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pPr algn="l" eaLnBrk="1" latinLnBrk="0" hangingPunct="1"/>
            <a:endParaRPr kumimoji="0" lang="en-US" dirty="0">
              <a:solidFill>
                <a:schemeClr val="tx2">
                  <a:shade val="90000"/>
                </a:schemeClr>
              </a:solidFill>
            </a:endParaRPr>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042AED99-7FB4-404E-8A97-64753DCE42EC}" type="slidenum">
              <a:rPr kumimoji="0" lang="en-US" smtClean="0"/>
              <a:pPr/>
              <a:t>‹#›</a:t>
            </a:fld>
            <a:endParaRPr kumimoji="0" lang="en-US" dirty="0">
              <a:solidFill>
                <a:schemeClr val="tx2">
                  <a:shade val="90000"/>
                </a:schemeClr>
              </a:solidFill>
            </a:endParaRPr>
          </a:p>
        </p:txBody>
      </p:sp>
    </p:spTree>
    <p:extLst>
      <p:ext uri="{BB962C8B-B14F-4D97-AF65-F5344CB8AC3E}">
        <p14:creationId xmlns:p14="http://schemas.microsoft.com/office/powerpoint/2010/main" val="305890167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g"/><Relationship Id="rId7" Type="http://schemas.openxmlformats.org/officeDocument/2006/relationships/diagramColors" Target="../diagrams/colors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6.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jpg"/><Relationship Id="rId7" Type="http://schemas.openxmlformats.org/officeDocument/2006/relationships/diagramColors" Target="../diagrams/colors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jpg"/><Relationship Id="rId7" Type="http://schemas.openxmlformats.org/officeDocument/2006/relationships/diagramColors" Target="../diagrams/colors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9.xml.rels><?xml version="1.0" encoding="UTF-8" standalone="yes"?>
<Relationships xmlns="http://schemas.openxmlformats.org/package/2006/relationships"><Relationship Id="rId3" Type="http://schemas.openxmlformats.org/officeDocument/2006/relationships/hyperlink" Target="mailto:ariannam@dentonmhmr.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jedfoundation.org/" TargetMode="External"/><Relationship Id="rId3" Type="http://schemas.openxmlformats.org/officeDocument/2006/relationships/hyperlink" Target="http://www.afsp.org/" TargetMode="External"/><Relationship Id="rId7" Type="http://schemas.openxmlformats.org/officeDocument/2006/relationships/hyperlink" Target="http://www.thetrevorproject.org/" TargetMode="External"/><Relationship Id="rId2" Type="http://schemas.openxmlformats.org/officeDocument/2006/relationships/hyperlink" Target="http://www.suicidology.org/" TargetMode="External"/><Relationship Id="rId1" Type="http://schemas.openxmlformats.org/officeDocument/2006/relationships/slideLayout" Target="../slideLayouts/slideLayout2.xml"/><Relationship Id="rId6" Type="http://schemas.openxmlformats.org/officeDocument/2006/relationships/hyperlink" Target="https://hhs.texas.gov/" TargetMode="External"/><Relationship Id="rId5" Type="http://schemas.openxmlformats.org/officeDocument/2006/relationships/hyperlink" Target="http://www.sprc.org/" TargetMode="External"/><Relationship Id="rId4" Type="http://schemas.openxmlformats.org/officeDocument/2006/relationships/hyperlink" Target="http://www.cdc.gov/" TargetMode="External"/><Relationship Id="rId9" Type="http://schemas.openxmlformats.org/officeDocument/2006/relationships/hyperlink" Target="http://www.texassuicideprevention.org/"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jedfoundation.org/" TargetMode="External"/><Relationship Id="rId3" Type="http://schemas.openxmlformats.org/officeDocument/2006/relationships/hyperlink" Target="http://www.afsp.org/" TargetMode="External"/><Relationship Id="rId7" Type="http://schemas.openxmlformats.org/officeDocument/2006/relationships/hyperlink" Target="http://www.thetrevorproject.org/" TargetMode="External"/><Relationship Id="rId2" Type="http://schemas.openxmlformats.org/officeDocument/2006/relationships/hyperlink" Target="http://www.suicidology.org/" TargetMode="External"/><Relationship Id="rId1" Type="http://schemas.openxmlformats.org/officeDocument/2006/relationships/slideLayout" Target="../slideLayouts/slideLayout2.xml"/><Relationship Id="rId6" Type="http://schemas.openxmlformats.org/officeDocument/2006/relationships/hyperlink" Target="https://hhs.texas.gov/" TargetMode="External"/><Relationship Id="rId5" Type="http://schemas.openxmlformats.org/officeDocument/2006/relationships/hyperlink" Target="http://www.sprc.org/" TargetMode="External"/><Relationship Id="rId4" Type="http://schemas.openxmlformats.org/officeDocument/2006/relationships/hyperlink" Target="http://www.cdc.gov/" TargetMode="External"/><Relationship Id="rId9" Type="http://schemas.openxmlformats.org/officeDocument/2006/relationships/hyperlink" Target="http://www.texassuicideprevention.or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FB376A39-154E-4672-B6EA-EA77F28CF1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67F330F7-B3EC-45B3-A3B9-8B43F6EE2C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ctrTitle"/>
          </p:nvPr>
        </p:nvSpPr>
        <p:spPr>
          <a:xfrm>
            <a:off x="3895093" y="964769"/>
            <a:ext cx="4867907" cy="2376915"/>
          </a:xfrm>
        </p:spPr>
        <p:txBody>
          <a:bodyPr>
            <a:normAutofit/>
          </a:bodyPr>
          <a:lstStyle/>
          <a:p>
            <a:r>
              <a:rPr lang="en-US" sz="4000" dirty="0">
                <a:latin typeface="+mn-lt"/>
              </a:rPr>
              <a:t>Denton County MHMR Center Crisis Overview</a:t>
            </a:r>
          </a:p>
        </p:txBody>
      </p:sp>
      <p:sp>
        <p:nvSpPr>
          <p:cNvPr id="3" name="Subtitle 2"/>
          <p:cNvSpPr>
            <a:spLocks noGrp="1"/>
          </p:cNvSpPr>
          <p:nvPr>
            <p:ph type="subTitle" idx="1"/>
          </p:nvPr>
        </p:nvSpPr>
        <p:spPr>
          <a:xfrm>
            <a:off x="3895092" y="3529157"/>
            <a:ext cx="5096507" cy="2490641"/>
          </a:xfrm>
        </p:spPr>
        <p:txBody>
          <a:bodyPr>
            <a:normAutofit/>
          </a:bodyPr>
          <a:lstStyle/>
          <a:p>
            <a:endParaRPr lang="en-US" b="1" dirty="0"/>
          </a:p>
          <a:p>
            <a:endParaRPr lang="en-US" dirty="0"/>
          </a:p>
        </p:txBody>
      </p:sp>
      <p:grpSp>
        <p:nvGrpSpPr>
          <p:cNvPr id="19" name="Group 18">
            <a:extLst>
              <a:ext uri="{FF2B5EF4-FFF2-40B4-BE49-F238E27FC236}">
                <a16:creationId xmlns:a16="http://schemas.microsoft.com/office/drawing/2014/main" id="{1B59C93E-408B-4A18-8823-245025D182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4179" y="482171"/>
            <a:ext cx="3055900" cy="5149101"/>
            <a:chOff x="632239" y="482171"/>
            <a:chExt cx="4074533" cy="5149101"/>
          </a:xfrm>
        </p:grpSpPr>
        <p:sp>
          <p:nvSpPr>
            <p:cNvPr id="20" name="Rectangle 19">
              <a:extLst>
                <a:ext uri="{FF2B5EF4-FFF2-40B4-BE49-F238E27FC236}">
                  <a16:creationId xmlns:a16="http://schemas.microsoft.com/office/drawing/2014/main" id="{BD194DF9-E912-48FF-90D3-E9D8E64545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239" y="482171"/>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299F5B9F-C71E-4714-9F21-74DCC4D343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45298" y="812507"/>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23" name="Rectangle 22">
            <a:extLst>
              <a:ext uri="{FF2B5EF4-FFF2-40B4-BE49-F238E27FC236}">
                <a16:creationId xmlns:a16="http://schemas.microsoft.com/office/drawing/2014/main" id="{B16E59B7-2693-428B-87AD-D8A76E7252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1540" y="977099"/>
            <a:ext cx="2337159" cy="4136205"/>
          </a:xfrm>
          <a:prstGeom prst="rect">
            <a:avLst/>
          </a:prstGeom>
          <a:solidFill>
            <a:schemeClr val="bg1"/>
          </a:solidFill>
          <a:ln w="63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 name="Picture 2"/>
          <p:cNvPicPr>
            <a:picLocks noChangeAspect="1" noChangeArrowheads="1"/>
          </p:cNvPicPr>
          <p:nvPr/>
        </p:nvPicPr>
        <p:blipFill>
          <a:blip r:embed="rId3"/>
          <a:stretch>
            <a:fillRect/>
          </a:stretch>
        </p:blipFill>
        <p:spPr>
          <a:xfrm>
            <a:off x="953417" y="1173929"/>
            <a:ext cx="2099327" cy="3751003"/>
          </a:xfrm>
          <a:prstGeom prst="rect">
            <a:avLst/>
          </a:prstGeom>
        </p:spPr>
      </p:pic>
      <p:cxnSp>
        <p:nvCxnSpPr>
          <p:cNvPr id="25" name="Straight Connector 24">
            <a:extLst>
              <a:ext uri="{FF2B5EF4-FFF2-40B4-BE49-F238E27FC236}">
                <a16:creationId xmlns:a16="http://schemas.microsoft.com/office/drawing/2014/main" id="{D89CA9A2-D0CB-48A6-B2ED-03C3EB3AD6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895094" y="3526496"/>
            <a:ext cx="415208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27" name="Picture 26">
            <a:extLst>
              <a:ext uri="{FF2B5EF4-FFF2-40B4-BE49-F238E27FC236}">
                <a16:creationId xmlns:a16="http://schemas.microsoft.com/office/drawing/2014/main" id="{8E11A2E1-5E39-4080-93B8-4811FE13D403}"/>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9" name="Straight Connector 28">
            <a:extLst>
              <a:ext uri="{FF2B5EF4-FFF2-40B4-BE49-F238E27FC236}">
                <a16:creationId xmlns:a16="http://schemas.microsoft.com/office/drawing/2014/main" id="{5A8467B7-9FAF-47EC-A36A-76A9020A51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0CF6B-0E48-40DE-D8C6-D7869E1B4CF0}"/>
              </a:ext>
            </a:extLst>
          </p:cNvPr>
          <p:cNvSpPr>
            <a:spLocks noGrp="1"/>
          </p:cNvSpPr>
          <p:nvPr>
            <p:ph type="title"/>
          </p:nvPr>
        </p:nvSpPr>
        <p:spPr/>
        <p:txBody>
          <a:bodyPr/>
          <a:lstStyle/>
          <a:p>
            <a:r>
              <a:rPr lang="en-US" dirty="0"/>
              <a:t>Chronic Risk factors</a:t>
            </a:r>
          </a:p>
        </p:txBody>
      </p:sp>
      <p:sp>
        <p:nvSpPr>
          <p:cNvPr id="3" name="Content Placeholder 2">
            <a:extLst>
              <a:ext uri="{FF2B5EF4-FFF2-40B4-BE49-F238E27FC236}">
                <a16:creationId xmlns:a16="http://schemas.microsoft.com/office/drawing/2014/main" id="{60986093-6863-68D7-B5CE-8AF8D1CD232F}"/>
              </a:ext>
            </a:extLst>
          </p:cNvPr>
          <p:cNvSpPr>
            <a:spLocks noGrp="1"/>
          </p:cNvSpPr>
          <p:nvPr>
            <p:ph idx="1"/>
          </p:nvPr>
        </p:nvSpPr>
        <p:spPr/>
        <p:txBody>
          <a:bodyPr>
            <a:normAutofit fontScale="85000" lnSpcReduction="10000"/>
          </a:bodyPr>
          <a:lstStyle/>
          <a:p>
            <a:r>
              <a:rPr lang="en-US" dirty="0"/>
              <a:t>Family history of violent behavior and/or substance abuse-can be genetic or environmental.</a:t>
            </a:r>
          </a:p>
          <a:p>
            <a:r>
              <a:rPr lang="en-US" dirty="0"/>
              <a:t>Early history of childhood abuse-physical or sexual and/or history of being bullied.</a:t>
            </a:r>
          </a:p>
          <a:p>
            <a:r>
              <a:rPr lang="en-US" dirty="0"/>
              <a:t>Low self esteem-feeling worthless, self hate.</a:t>
            </a:r>
          </a:p>
          <a:p>
            <a:r>
              <a:rPr lang="en-US" dirty="0"/>
              <a:t>Significant medical illness-attempting to gain control of situation.  This is especially seen in illnesses which may lead to dependency, chronic pain, inability to function or premature death. </a:t>
            </a:r>
          </a:p>
          <a:p>
            <a:r>
              <a:rPr lang="en-US" dirty="0"/>
              <a:t>History of poor coping skills-includes poor control and impulsivity and signals poor problem solving. </a:t>
            </a:r>
          </a:p>
          <a:p>
            <a:endParaRPr lang="en-US" dirty="0"/>
          </a:p>
        </p:txBody>
      </p:sp>
    </p:spTree>
    <p:extLst>
      <p:ext uri="{BB962C8B-B14F-4D97-AF65-F5344CB8AC3E}">
        <p14:creationId xmlns:p14="http://schemas.microsoft.com/office/powerpoint/2010/main" val="37653815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CE580D1-F917-4567-AFB4-99AA9B52AD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a:extLst>
              <a:ext uri="{FF2B5EF4-FFF2-40B4-BE49-F238E27FC236}">
                <a16:creationId xmlns:a16="http://schemas.microsoft.com/office/drawing/2014/main" id="{1F5620B8-A2D8-4568-B566-F0453A0D916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2" name="Straight Connector 11">
            <a:extLst>
              <a:ext uri="{FF2B5EF4-FFF2-40B4-BE49-F238E27FC236}">
                <a16:creationId xmlns:a16="http://schemas.microsoft.com/office/drawing/2014/main" id="{1C7D2BA4-4B7A-4596-8BCC-5CF71542389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977F1E1-2B6F-4BB6-899F-67D8764D83C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813335" y="3528542"/>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16" name="Rectangle 15">
            <a:extLst>
              <a:ext uri="{FF2B5EF4-FFF2-40B4-BE49-F238E27FC236}">
                <a16:creationId xmlns:a16="http://schemas.microsoft.com/office/drawing/2014/main" id="{4F6621CF-F493-40D5-98AE-24A9D3AD43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3" y="0"/>
            <a:ext cx="9146155" cy="4950268"/>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809172" y="643467"/>
            <a:ext cx="4481967" cy="4127545"/>
          </a:xfrm>
        </p:spPr>
        <p:txBody>
          <a:bodyPr vert="horz" lIns="91440" tIns="45720" rIns="91440" bIns="0" rtlCol="0" anchor="ctr">
            <a:normAutofit/>
          </a:bodyPr>
          <a:lstStyle/>
          <a:p>
            <a:pPr defTabSz="914400"/>
            <a:r>
              <a:rPr lang="en-US" sz="4200" dirty="0"/>
              <a:t>What Can DCMHMR Do For Someone in Crisis?</a:t>
            </a:r>
          </a:p>
        </p:txBody>
      </p:sp>
      <p:sp>
        <p:nvSpPr>
          <p:cNvPr id="18" name="Rectangle 17">
            <a:extLst>
              <a:ext uri="{FF2B5EF4-FFF2-40B4-BE49-F238E27FC236}">
                <a16:creationId xmlns:a16="http://schemas.microsoft.com/office/drawing/2014/main" id="{CADEE02A-D296-42EA-88F5-7803F69CEE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4950269"/>
            <a:ext cx="9143772" cy="1907732"/>
          </a:xfrm>
          <a:prstGeom prst="rect">
            <a:avLst/>
          </a:prstGeom>
          <a:solidFill>
            <a:schemeClr val="accent1"/>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dirty="0"/>
          </a:p>
        </p:txBody>
      </p:sp>
      <p:pic>
        <p:nvPicPr>
          <p:cNvPr id="4" name="Picture 3" descr="3D black question marks with one yellow question mark">
            <a:extLst>
              <a:ext uri="{FF2B5EF4-FFF2-40B4-BE49-F238E27FC236}">
                <a16:creationId xmlns:a16="http://schemas.microsoft.com/office/drawing/2014/main" id="{06BE78EB-0245-590C-0759-53EAD0B85BC0}"/>
              </a:ext>
            </a:extLst>
          </p:cNvPr>
          <p:cNvPicPr>
            <a:picLocks noChangeAspect="1"/>
          </p:cNvPicPr>
          <p:nvPr/>
        </p:nvPicPr>
        <p:blipFill rotWithShape="1">
          <a:blip r:embed="rId3"/>
          <a:srcRect l="52151" r="29283" b="1"/>
          <a:stretch/>
        </p:blipFill>
        <p:spPr>
          <a:xfrm>
            <a:off x="2384" y="-2"/>
            <a:ext cx="3488338" cy="6858002"/>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088684" y="2303047"/>
            <a:ext cx="2454070" cy="2674198"/>
          </a:xfrm>
        </p:spPr>
        <p:txBody>
          <a:bodyPr anchor="t">
            <a:normAutofit/>
          </a:bodyPr>
          <a:lstStyle/>
          <a:p>
            <a:r>
              <a:rPr lang="en-US" dirty="0">
                <a:latin typeface="+mn-lt"/>
              </a:rPr>
              <a:t>Who to Call </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6B2ECAB9-AED6-76A8-720D-EA02D431A395}"/>
              </a:ext>
            </a:extLst>
          </p:cNvPr>
          <p:cNvGraphicFramePr>
            <a:graphicFrameLocks noGrp="1"/>
          </p:cNvGraphicFramePr>
          <p:nvPr>
            <p:ph idx="1"/>
            <p:extLst>
              <p:ext uri="{D42A27DB-BD31-4B8C-83A1-F6EECF244321}">
                <p14:modId xmlns:p14="http://schemas.microsoft.com/office/powerpoint/2010/main" val="4095661447"/>
              </p:ext>
            </p:extLst>
          </p:nvPr>
        </p:nvGraphicFramePr>
        <p:xfrm>
          <a:off x="3856434" y="228603"/>
          <a:ext cx="4435078" cy="502652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4" name="Rectangle: Rounded Corners 3">
            <a:extLst>
              <a:ext uri="{FF2B5EF4-FFF2-40B4-BE49-F238E27FC236}">
                <a16:creationId xmlns:a16="http://schemas.microsoft.com/office/drawing/2014/main" id="{F05C660F-A011-9C03-48E4-9FE58DA62803}"/>
              </a:ext>
            </a:extLst>
          </p:cNvPr>
          <p:cNvSpPr/>
          <p:nvPr/>
        </p:nvSpPr>
        <p:spPr>
          <a:xfrm>
            <a:off x="3856206" y="4984364"/>
            <a:ext cx="4435078" cy="723334"/>
          </a:xfrm>
          <a:prstGeom prst="roundRect">
            <a:avLst/>
          </a:prstGeom>
        </p:spPr>
        <p:style>
          <a:lnRef idx="0">
            <a:schemeClr val="lt1">
              <a:hueOff val="0"/>
              <a:satOff val="0"/>
              <a:lumOff val="0"/>
              <a:alphaOff val="0"/>
            </a:schemeClr>
          </a:lnRef>
          <a:fillRef idx="3">
            <a:schemeClr val="accent2">
              <a:hueOff val="-3392975"/>
              <a:satOff val="11185"/>
              <a:lumOff val="11961"/>
              <a:alphaOff val="0"/>
            </a:schemeClr>
          </a:fillRef>
          <a:effectRef idx="2">
            <a:schemeClr val="accent2">
              <a:hueOff val="-3392975"/>
              <a:satOff val="11185"/>
              <a:lumOff val="11961"/>
              <a:alphaOff val="0"/>
            </a:schemeClr>
          </a:effectRef>
          <a:fontRef idx="minor">
            <a:schemeClr val="lt1"/>
          </a:fontRef>
        </p:style>
        <p:txBody>
          <a:bodyPr/>
          <a:lstStyle/>
          <a:p>
            <a:pPr algn="ctr"/>
            <a:r>
              <a:rPr lang="en-US" sz="2000" dirty="0"/>
              <a:t>National Suicide Prevention Lifeline</a:t>
            </a:r>
          </a:p>
          <a:p>
            <a:pPr algn="ctr"/>
            <a:r>
              <a:rPr lang="en-US" sz="2000" dirty="0"/>
              <a:t> 988</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088684" y="2303047"/>
            <a:ext cx="2454070" cy="2674198"/>
          </a:xfrm>
        </p:spPr>
        <p:txBody>
          <a:bodyPr anchor="t">
            <a:normAutofit/>
          </a:bodyPr>
          <a:lstStyle/>
          <a:p>
            <a:r>
              <a:rPr lang="en-US" sz="2800" dirty="0">
                <a:latin typeface="+mn-lt"/>
              </a:rPr>
              <a:t>Psychiatric triage</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6B2ECAB9-AED6-76A8-720D-EA02D431A395}"/>
              </a:ext>
            </a:extLst>
          </p:cNvPr>
          <p:cNvGraphicFramePr>
            <a:graphicFrameLocks noGrp="1"/>
          </p:cNvGraphicFramePr>
          <p:nvPr>
            <p:ph idx="1"/>
            <p:extLst>
              <p:ext uri="{D42A27DB-BD31-4B8C-83A1-F6EECF244321}">
                <p14:modId xmlns:p14="http://schemas.microsoft.com/office/powerpoint/2010/main" val="1629421408"/>
              </p:ext>
            </p:extLst>
          </p:nvPr>
        </p:nvGraphicFramePr>
        <p:xfrm>
          <a:off x="3856434" y="228603"/>
          <a:ext cx="4435078" cy="5026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3050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88684" y="804519"/>
            <a:ext cx="7202456" cy="1049235"/>
          </a:xfrm>
        </p:spPr>
        <p:txBody>
          <a:bodyPr>
            <a:normAutofit/>
          </a:bodyPr>
          <a:lstStyle/>
          <a:p>
            <a:r>
              <a:rPr lang="en-US" dirty="0">
                <a:latin typeface="+mn-lt"/>
              </a:rPr>
              <a:t>Mobile Crisis Outreach team (MCOT)</a:t>
            </a:r>
          </a:p>
        </p:txBody>
      </p:sp>
      <p:graphicFrame>
        <p:nvGraphicFramePr>
          <p:cNvPr id="5" name="Content Placeholder 2">
            <a:extLst>
              <a:ext uri="{FF2B5EF4-FFF2-40B4-BE49-F238E27FC236}">
                <a16:creationId xmlns:a16="http://schemas.microsoft.com/office/drawing/2014/main" id="{FFAD2887-B01A-AF81-0767-A1457B457682}"/>
              </a:ext>
            </a:extLst>
          </p:cNvPr>
          <p:cNvGraphicFramePr>
            <a:graphicFrameLocks noGrp="1"/>
          </p:cNvGraphicFramePr>
          <p:nvPr>
            <p:ph idx="1"/>
            <p:extLst>
              <p:ext uri="{D42A27DB-BD31-4B8C-83A1-F6EECF244321}">
                <p14:modId xmlns:p14="http://schemas.microsoft.com/office/powerpoint/2010/main" val="821143646"/>
              </p:ext>
            </p:extLst>
          </p:nvPr>
        </p:nvGraphicFramePr>
        <p:xfrm>
          <a:off x="1088231" y="1981200"/>
          <a:ext cx="7203281"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088684" y="2303047"/>
            <a:ext cx="2454070" cy="2674198"/>
          </a:xfrm>
        </p:spPr>
        <p:txBody>
          <a:bodyPr anchor="t">
            <a:normAutofit/>
          </a:bodyPr>
          <a:lstStyle/>
          <a:p>
            <a:r>
              <a:rPr lang="en-US" sz="2500" dirty="0">
                <a:latin typeface="+mn-lt"/>
              </a:rPr>
              <a:t>Before We Send MCOT or complete a Risk of Harm Assessment…</a:t>
            </a:r>
          </a:p>
        </p:txBody>
      </p:sp>
      <p:cxnSp>
        <p:nvCxnSpPr>
          <p:cNvPr id="20" name="Straight Connector 19">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2"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24" name="Picture 23">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6" name="Straight Connector 25">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2">
            <a:extLst>
              <a:ext uri="{FF2B5EF4-FFF2-40B4-BE49-F238E27FC236}">
                <a16:creationId xmlns:a16="http://schemas.microsoft.com/office/drawing/2014/main" id="{ECCD92FC-3AE8-F159-1AEF-45854048DBA5}"/>
              </a:ext>
            </a:extLst>
          </p:cNvPr>
          <p:cNvGraphicFramePr>
            <a:graphicFrameLocks noGrp="1"/>
          </p:cNvGraphicFramePr>
          <p:nvPr>
            <p:ph idx="1"/>
            <p:extLst>
              <p:ext uri="{D42A27DB-BD31-4B8C-83A1-F6EECF244321}">
                <p14:modId xmlns:p14="http://schemas.microsoft.com/office/powerpoint/2010/main" val="958407376"/>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088684" y="2303047"/>
            <a:ext cx="2454070" cy="2674198"/>
          </a:xfrm>
        </p:spPr>
        <p:txBody>
          <a:bodyPr anchor="t">
            <a:normAutofit fontScale="90000"/>
          </a:bodyPr>
          <a:lstStyle/>
          <a:p>
            <a:r>
              <a:rPr lang="en-US" sz="2500" dirty="0">
                <a:latin typeface="+mn-lt"/>
              </a:rPr>
              <a:t>Before   MCOT is sent an individuals home or requested to complete a Risk of Harm Assessment…</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4C1A3D5D-B76F-D95A-6501-7BABBB1B2347}"/>
              </a:ext>
            </a:extLst>
          </p:cNvPr>
          <p:cNvGraphicFramePr>
            <a:graphicFrameLocks noGrp="1"/>
          </p:cNvGraphicFramePr>
          <p:nvPr>
            <p:ph idx="1"/>
            <p:extLst>
              <p:ext uri="{D42A27DB-BD31-4B8C-83A1-F6EECF244321}">
                <p14:modId xmlns:p14="http://schemas.microsoft.com/office/powerpoint/2010/main" val="2672675750"/>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4000"/>
                <a:satMod val="80000"/>
                <a:lumMod val="106000"/>
              </a:schemeClr>
            </a:gs>
            <a:gs pos="100000">
              <a:schemeClr val="bg1">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4F891EB-ED45-44C3-95D6-FFB2EC07F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2EA385B8-7C85-4CE0-AE3A-00EB627B34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609153" y="804519"/>
            <a:ext cx="2431365" cy="4431360"/>
          </a:xfrm>
        </p:spPr>
        <p:txBody>
          <a:bodyPr anchor="ctr">
            <a:normAutofit/>
          </a:bodyPr>
          <a:lstStyle/>
          <a:p>
            <a:r>
              <a:rPr lang="en-US" dirty="0"/>
              <a:t>What are we assessing for?</a:t>
            </a:r>
          </a:p>
        </p:txBody>
      </p:sp>
      <p:cxnSp>
        <p:nvCxnSpPr>
          <p:cNvPr id="12" name="Straight Connector 11">
            <a:extLst>
              <a:ext uri="{FF2B5EF4-FFF2-40B4-BE49-F238E27FC236}">
                <a16:creationId xmlns:a16="http://schemas.microsoft.com/office/drawing/2014/main" id="{19AF263B-E208-40DF-A182-5193478DCF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258867" y="890353"/>
            <a:ext cx="0" cy="4572000"/>
          </a:xfrm>
          <a:prstGeom prst="line">
            <a:avLst/>
          </a:prstGeom>
          <a:ln w="317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478397" y="804520"/>
            <a:ext cx="4576919" cy="4431359"/>
          </a:xfrm>
        </p:spPr>
        <p:txBody>
          <a:bodyPr anchor="ctr">
            <a:normAutofit/>
          </a:bodyPr>
          <a:lstStyle/>
          <a:p>
            <a:pPr lvl="1">
              <a:lnSpc>
                <a:spcPct val="110000"/>
              </a:lnSpc>
            </a:pPr>
            <a:r>
              <a:rPr lang="en-US" sz="1400" dirty="0"/>
              <a:t>To determine if the individual is a risk of harm to themselves or others.</a:t>
            </a:r>
          </a:p>
          <a:p>
            <a:pPr lvl="1">
              <a:lnSpc>
                <a:spcPct val="110000"/>
              </a:lnSpc>
            </a:pPr>
            <a:r>
              <a:rPr lang="en-US" sz="1400" dirty="0"/>
              <a:t>Acute and Chronic risk factors of suicide.</a:t>
            </a:r>
          </a:p>
          <a:p>
            <a:pPr lvl="1">
              <a:lnSpc>
                <a:spcPct val="110000"/>
              </a:lnSpc>
            </a:pPr>
            <a:r>
              <a:rPr lang="en-US" sz="1400" dirty="0"/>
              <a:t>The individual’s mental status for impaired or disturbed thought patterns.</a:t>
            </a:r>
          </a:p>
          <a:p>
            <a:pPr lvl="1">
              <a:lnSpc>
                <a:spcPct val="110000"/>
              </a:lnSpc>
            </a:pPr>
            <a:r>
              <a:rPr lang="en-US" sz="1400" dirty="0"/>
              <a:t>The individual’s social environment for distress or support.</a:t>
            </a:r>
          </a:p>
          <a:p>
            <a:pPr lvl="1">
              <a:lnSpc>
                <a:spcPct val="110000"/>
              </a:lnSpc>
            </a:pPr>
            <a:r>
              <a:rPr lang="en-US" sz="1400" dirty="0"/>
              <a:t>Substance use issues.</a:t>
            </a:r>
          </a:p>
          <a:p>
            <a:pPr lvl="1">
              <a:lnSpc>
                <a:spcPct val="110000"/>
              </a:lnSpc>
            </a:pPr>
            <a:r>
              <a:rPr lang="en-US" sz="1400" dirty="0"/>
              <a:t>To determine what is the least restrictive environment in which an individual can safely and effectively receive treatment.</a:t>
            </a:r>
          </a:p>
          <a:p>
            <a:pPr lvl="1">
              <a:lnSpc>
                <a:spcPct val="110000"/>
              </a:lnSpc>
            </a:pPr>
            <a:r>
              <a:rPr lang="en-US" sz="1400" dirty="0"/>
              <a:t>To facilitate inpatient treatment for the individual if the clinician determines that to be the least restrictive environment.</a:t>
            </a:r>
          </a:p>
          <a:p>
            <a:pPr>
              <a:lnSpc>
                <a:spcPct val="110000"/>
              </a:lnSpc>
              <a:buNone/>
            </a:pPr>
            <a:r>
              <a:rPr lang="en-US" sz="1400" b="1" dirty="0"/>
              <a:t>Can this person be safe for the next 24 hours or not?</a:t>
            </a:r>
          </a:p>
        </p:txBody>
      </p:sp>
      <p:pic>
        <p:nvPicPr>
          <p:cNvPr id="14" name="Picture 13">
            <a:extLst>
              <a:ext uri="{FF2B5EF4-FFF2-40B4-BE49-F238E27FC236}">
                <a16:creationId xmlns:a16="http://schemas.microsoft.com/office/drawing/2014/main" id="{DCC0100C-A457-45B1-8A8B-8740F43EC15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spTree>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088684" y="2303047"/>
            <a:ext cx="2454070" cy="2674198"/>
          </a:xfrm>
        </p:spPr>
        <p:txBody>
          <a:bodyPr anchor="t">
            <a:normAutofit/>
          </a:bodyPr>
          <a:lstStyle/>
          <a:p>
            <a:r>
              <a:rPr lang="en-US" sz="2700" dirty="0"/>
              <a:t>What happens after the assessment?</a:t>
            </a:r>
          </a:p>
        </p:txBody>
      </p:sp>
      <p:cxnSp>
        <p:nvCxnSpPr>
          <p:cNvPr id="20" name="Straight Connector 19">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2"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24" name="Picture 23">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6" name="Straight Connector 25">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2">
            <a:extLst>
              <a:ext uri="{FF2B5EF4-FFF2-40B4-BE49-F238E27FC236}">
                <a16:creationId xmlns:a16="http://schemas.microsoft.com/office/drawing/2014/main" id="{8144BFAD-1935-9366-A90E-2C58BB71B785}"/>
              </a:ext>
            </a:extLst>
          </p:cNvPr>
          <p:cNvGraphicFramePr>
            <a:graphicFrameLocks noGrp="1"/>
          </p:cNvGraphicFramePr>
          <p:nvPr>
            <p:ph idx="1"/>
            <p:extLst>
              <p:ext uri="{D42A27DB-BD31-4B8C-83A1-F6EECF244321}">
                <p14:modId xmlns:p14="http://schemas.microsoft.com/office/powerpoint/2010/main" val="3473402955"/>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138228"/>
            <a:ext cx="3048000" cy="3858767"/>
          </a:xfrm>
        </p:spPr>
        <p:txBody>
          <a:bodyPr anchor="ctr">
            <a:normAutofit/>
          </a:bodyPr>
          <a:lstStyle/>
          <a:p>
            <a:r>
              <a:rPr lang="en-US" sz="3100" dirty="0">
                <a:latin typeface="+mn-lt"/>
              </a:rPr>
              <a:t>Contact Information</a:t>
            </a:r>
          </a:p>
        </p:txBody>
      </p:sp>
      <p:sp>
        <p:nvSpPr>
          <p:cNvPr id="3" name="Content Placeholder 2"/>
          <p:cNvSpPr>
            <a:spLocks noGrp="1"/>
          </p:cNvSpPr>
          <p:nvPr>
            <p:ph idx="1"/>
          </p:nvPr>
        </p:nvSpPr>
        <p:spPr>
          <a:xfrm>
            <a:off x="2895601" y="2237232"/>
            <a:ext cx="6248400" cy="3858768"/>
          </a:xfrm>
        </p:spPr>
        <p:txBody>
          <a:bodyPr anchor="ctr">
            <a:normAutofit fontScale="92500" lnSpcReduction="20000"/>
          </a:bodyPr>
          <a:lstStyle/>
          <a:p>
            <a:pPr marL="447675" indent="-382588" algn="ctr">
              <a:lnSpc>
                <a:spcPct val="110000"/>
              </a:lnSpc>
              <a:buNone/>
            </a:pPr>
            <a:r>
              <a:rPr lang="en-US" sz="1700" dirty="0">
                <a:solidFill>
                  <a:srgbClr val="000000"/>
                </a:solidFill>
                <a:latin typeface="Lucida Sans Unicode" pitchFamily="34" charset="0"/>
              </a:rPr>
              <a:t>	Arianna Moore</a:t>
            </a:r>
          </a:p>
          <a:p>
            <a:pPr marL="447675" indent="-382588" algn="ctr">
              <a:lnSpc>
                <a:spcPct val="110000"/>
              </a:lnSpc>
              <a:buNone/>
            </a:pPr>
            <a:r>
              <a:rPr lang="en-US" sz="1700" dirty="0">
                <a:solidFill>
                  <a:srgbClr val="000000"/>
                </a:solidFill>
                <a:latin typeface="Lucida Sans Unicode" pitchFamily="34" charset="0"/>
              </a:rPr>
              <a:t>Director of Crisis Services</a:t>
            </a:r>
          </a:p>
          <a:p>
            <a:pPr marL="447675" indent="-382588" algn="ctr">
              <a:lnSpc>
                <a:spcPct val="110000"/>
              </a:lnSpc>
              <a:buNone/>
            </a:pPr>
            <a:r>
              <a:rPr lang="en-US" sz="1700" dirty="0">
                <a:solidFill>
                  <a:srgbClr val="000000"/>
                </a:solidFill>
              </a:rPr>
              <a:t>	(940) 435-9572</a:t>
            </a:r>
          </a:p>
          <a:p>
            <a:pPr marL="447675" indent="-382588" algn="ctr">
              <a:lnSpc>
                <a:spcPct val="110000"/>
              </a:lnSpc>
              <a:buNone/>
            </a:pPr>
            <a:r>
              <a:rPr lang="en-US" sz="1700" dirty="0">
                <a:solidFill>
                  <a:srgbClr val="000000"/>
                </a:solidFill>
                <a:hlinkClick r:id="rId3"/>
              </a:rPr>
              <a:t>ariannam@dentonmhmr.org</a:t>
            </a:r>
            <a:endParaRPr lang="en-US" sz="1700" dirty="0">
              <a:solidFill>
                <a:srgbClr val="000000"/>
              </a:solidFill>
            </a:endParaRPr>
          </a:p>
          <a:p>
            <a:pPr marL="447675" indent="-382588" algn="ctr">
              <a:lnSpc>
                <a:spcPct val="110000"/>
              </a:lnSpc>
              <a:buNone/>
            </a:pPr>
            <a:r>
              <a:rPr lang="en-US" sz="1700" dirty="0">
                <a:solidFill>
                  <a:srgbClr val="000000"/>
                </a:solidFill>
              </a:rPr>
              <a:t>Dallas Hamilton</a:t>
            </a:r>
          </a:p>
          <a:p>
            <a:pPr marL="447675" indent="-382588" algn="ctr">
              <a:lnSpc>
                <a:spcPct val="110000"/>
              </a:lnSpc>
              <a:buNone/>
            </a:pPr>
            <a:r>
              <a:rPr lang="en-US" sz="1700" dirty="0">
                <a:solidFill>
                  <a:srgbClr val="000000"/>
                </a:solidFill>
              </a:rPr>
              <a:t>Sr. Director of Crisis Services</a:t>
            </a:r>
          </a:p>
          <a:p>
            <a:pPr marL="447675" indent="-382588" algn="ctr">
              <a:lnSpc>
                <a:spcPct val="110000"/>
              </a:lnSpc>
              <a:buNone/>
            </a:pPr>
            <a:r>
              <a:rPr lang="en-US" sz="1700" dirty="0">
                <a:solidFill>
                  <a:srgbClr val="000000"/>
                </a:solidFill>
              </a:rPr>
              <a:t>Dallasc@dentonmhmr.org</a:t>
            </a:r>
          </a:p>
          <a:p>
            <a:pPr marL="447675" indent="-382588" algn="ctr">
              <a:lnSpc>
                <a:spcPct val="110000"/>
              </a:lnSpc>
              <a:buNone/>
            </a:pPr>
            <a:r>
              <a:rPr lang="en-US" sz="1700" dirty="0">
                <a:solidFill>
                  <a:srgbClr val="000000"/>
                </a:solidFill>
              </a:rPr>
              <a:t>940-594-1019</a:t>
            </a:r>
          </a:p>
          <a:p>
            <a:pPr marL="447675" indent="-382588" algn="ctr">
              <a:lnSpc>
                <a:spcPct val="110000"/>
              </a:lnSpc>
              <a:buNone/>
            </a:pPr>
            <a:r>
              <a:rPr lang="en-US" sz="1700" dirty="0">
                <a:solidFill>
                  <a:srgbClr val="000000"/>
                </a:solidFill>
              </a:rPr>
              <a:t>2519 Scripture</a:t>
            </a:r>
          </a:p>
          <a:p>
            <a:pPr marL="447675" indent="-382588" algn="ctr">
              <a:lnSpc>
                <a:spcPct val="110000"/>
              </a:lnSpc>
              <a:buNone/>
            </a:pPr>
            <a:r>
              <a:rPr lang="en-US" sz="1700" dirty="0">
                <a:solidFill>
                  <a:srgbClr val="000000"/>
                </a:solidFill>
              </a:rPr>
              <a:t>Denton, TX 76201</a:t>
            </a:r>
          </a:p>
          <a:p>
            <a:pPr marL="447675" indent="-382588" algn="ctr">
              <a:lnSpc>
                <a:spcPct val="110000"/>
              </a:lnSpc>
              <a:buNone/>
            </a:pPr>
            <a:r>
              <a:rPr lang="en-US" sz="1700" dirty="0">
                <a:solidFill>
                  <a:srgbClr val="000000"/>
                </a:solidFill>
              </a:rPr>
              <a:t>Main – (940) 381-5000</a:t>
            </a:r>
          </a:p>
          <a:p>
            <a:pPr marL="447675" indent="-382588" algn="ctr">
              <a:lnSpc>
                <a:spcPct val="110000"/>
              </a:lnSpc>
              <a:buNone/>
            </a:pPr>
            <a:endParaRPr lang="en-US" sz="1700" dirty="0">
              <a:solidFill>
                <a:srgbClr val="000000"/>
              </a:solidFill>
            </a:endParaRPr>
          </a:p>
          <a:p>
            <a:pPr>
              <a:lnSpc>
                <a:spcPct val="110000"/>
              </a:lnSpc>
            </a:pPr>
            <a:endParaRPr lang="en-US" sz="1700" dirty="0">
              <a:solidFill>
                <a:srgbClr val="0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49B4E-FDE8-5D6C-ADC3-4233BFCCF3AB}"/>
              </a:ext>
            </a:extLst>
          </p:cNvPr>
          <p:cNvSpPr>
            <a:spLocks noGrp="1"/>
          </p:cNvSpPr>
          <p:nvPr>
            <p:ph type="title"/>
          </p:nvPr>
        </p:nvSpPr>
        <p:spPr/>
        <p:txBody>
          <a:bodyPr/>
          <a:lstStyle/>
          <a:p>
            <a:r>
              <a:rPr lang="en-US" dirty="0"/>
              <a:t>overview</a:t>
            </a:r>
          </a:p>
        </p:txBody>
      </p:sp>
      <p:sp>
        <p:nvSpPr>
          <p:cNvPr id="3" name="Content Placeholder 2">
            <a:extLst>
              <a:ext uri="{FF2B5EF4-FFF2-40B4-BE49-F238E27FC236}">
                <a16:creationId xmlns:a16="http://schemas.microsoft.com/office/drawing/2014/main" id="{4A89F65E-87DA-7D11-9CD4-E2D9CFBF61AE}"/>
              </a:ext>
            </a:extLst>
          </p:cNvPr>
          <p:cNvSpPr>
            <a:spLocks noGrp="1"/>
          </p:cNvSpPr>
          <p:nvPr>
            <p:ph idx="1"/>
          </p:nvPr>
        </p:nvSpPr>
        <p:spPr/>
        <p:txBody>
          <a:bodyPr/>
          <a:lstStyle/>
          <a:p>
            <a:r>
              <a:rPr lang="en-US" dirty="0"/>
              <a:t>Reminder of the services we provide</a:t>
            </a:r>
          </a:p>
          <a:p>
            <a:r>
              <a:rPr lang="en-US" dirty="0"/>
              <a:t>What’s is a Crisis and what are some of the warning signs that crisis staff are looking for ( acute/chronic risk factors).</a:t>
            </a:r>
          </a:p>
          <a:p>
            <a:r>
              <a:rPr lang="en-US" dirty="0"/>
              <a:t>What can you do if someone is in a crisis?</a:t>
            </a:r>
          </a:p>
          <a:p>
            <a:r>
              <a:rPr lang="en-US" dirty="0"/>
              <a:t>Mobile Crisis Outreach Team (MCOT)/Psych Triage team- what they do.</a:t>
            </a:r>
          </a:p>
          <a:p>
            <a:endParaRPr lang="en-US" dirty="0"/>
          </a:p>
        </p:txBody>
      </p:sp>
    </p:spTree>
    <p:extLst>
      <p:ext uri="{BB962C8B-B14F-4D97-AF65-F5344CB8AC3E}">
        <p14:creationId xmlns:p14="http://schemas.microsoft.com/office/powerpoint/2010/main" val="5995258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7"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3046595"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637262" y="1240076"/>
            <a:ext cx="2045860" cy="4584527"/>
          </a:xfrm>
        </p:spPr>
        <p:txBody>
          <a:bodyPr>
            <a:normAutofit/>
          </a:bodyPr>
          <a:lstStyle/>
          <a:p>
            <a:r>
              <a:rPr lang="en-US" sz="2700" dirty="0">
                <a:solidFill>
                  <a:srgbClr val="FFFFFF"/>
                </a:solidFill>
                <a:latin typeface="+mn-lt"/>
              </a:rPr>
              <a:t>Resources</a:t>
            </a:r>
          </a:p>
        </p:txBody>
      </p:sp>
      <p:sp>
        <p:nvSpPr>
          <p:cNvPr id="3" name="Content Placeholder 2"/>
          <p:cNvSpPr>
            <a:spLocks noGrp="1"/>
          </p:cNvSpPr>
          <p:nvPr>
            <p:ph idx="1"/>
          </p:nvPr>
        </p:nvSpPr>
        <p:spPr>
          <a:xfrm>
            <a:off x="3529195" y="1240077"/>
            <a:ext cx="4526120" cy="4916465"/>
          </a:xfrm>
        </p:spPr>
        <p:txBody>
          <a:bodyPr anchor="t">
            <a:normAutofit/>
          </a:bodyPr>
          <a:lstStyle/>
          <a:p>
            <a:pPr>
              <a:lnSpc>
                <a:spcPct val="110000"/>
              </a:lnSpc>
              <a:buFont typeface="Wingdings" pitchFamily="2" charset="2"/>
              <a:buChar char="v"/>
            </a:pPr>
            <a:r>
              <a:rPr lang="en-US" sz="1300" dirty="0"/>
              <a:t>American Association of Suicidology – </a:t>
            </a:r>
            <a:r>
              <a:rPr lang="en-US" sz="1300" dirty="0">
                <a:hlinkClick r:id="rId2"/>
              </a:rPr>
              <a:t>www.suicidology.org</a:t>
            </a:r>
            <a:endParaRPr lang="en-US" sz="1300" dirty="0"/>
          </a:p>
          <a:p>
            <a:pPr>
              <a:lnSpc>
                <a:spcPct val="110000"/>
              </a:lnSpc>
              <a:buFont typeface="Wingdings" pitchFamily="2" charset="2"/>
              <a:buChar char="v"/>
            </a:pPr>
            <a:r>
              <a:rPr lang="en-US" sz="1300" dirty="0"/>
              <a:t>American Foundation for Suicide Prevention – </a:t>
            </a:r>
            <a:r>
              <a:rPr lang="en-US" sz="1300" dirty="0">
                <a:hlinkClick r:id="rId3"/>
              </a:rPr>
              <a:t>www.afsp.org</a:t>
            </a:r>
            <a:endParaRPr lang="en-US" sz="1300" dirty="0"/>
          </a:p>
          <a:p>
            <a:pPr>
              <a:lnSpc>
                <a:spcPct val="110000"/>
              </a:lnSpc>
              <a:buFont typeface="Wingdings" pitchFamily="2" charset="2"/>
              <a:buChar char="v"/>
            </a:pPr>
            <a:r>
              <a:rPr lang="en-US" sz="1300" dirty="0"/>
              <a:t>Centers for Disease Control – </a:t>
            </a:r>
            <a:r>
              <a:rPr lang="en-US" sz="1300" dirty="0">
                <a:hlinkClick r:id="rId4"/>
              </a:rPr>
              <a:t>www.cdc.gov</a:t>
            </a:r>
            <a:endParaRPr lang="en-US" sz="1300" dirty="0"/>
          </a:p>
          <a:p>
            <a:pPr>
              <a:lnSpc>
                <a:spcPct val="110000"/>
              </a:lnSpc>
              <a:buFont typeface="Wingdings" pitchFamily="2" charset="2"/>
              <a:buChar char="v"/>
            </a:pPr>
            <a:r>
              <a:rPr lang="en-US" sz="1300" dirty="0"/>
              <a:t>Grant Halliburton Foundation – www.granthalliburton.org</a:t>
            </a:r>
          </a:p>
          <a:p>
            <a:pPr>
              <a:lnSpc>
                <a:spcPct val="110000"/>
              </a:lnSpc>
              <a:buFont typeface="Wingdings" pitchFamily="2" charset="2"/>
              <a:buChar char="v"/>
            </a:pPr>
            <a:r>
              <a:rPr lang="en-US" sz="1300" dirty="0"/>
              <a:t>National Institute for Mental Health – www.nimh.nih.gov</a:t>
            </a:r>
          </a:p>
          <a:p>
            <a:pPr>
              <a:lnSpc>
                <a:spcPct val="110000"/>
              </a:lnSpc>
              <a:buFont typeface="Wingdings" pitchFamily="2" charset="2"/>
              <a:buChar char="v"/>
            </a:pPr>
            <a:r>
              <a:rPr lang="en-US" sz="1300" dirty="0"/>
              <a:t>Substance Abuse and Mental Health Services Administration – www.samhsa.gov</a:t>
            </a:r>
          </a:p>
          <a:p>
            <a:pPr>
              <a:lnSpc>
                <a:spcPct val="110000"/>
              </a:lnSpc>
              <a:buFont typeface="Wingdings" pitchFamily="2" charset="2"/>
              <a:buChar char="v"/>
            </a:pPr>
            <a:r>
              <a:rPr lang="en-US" sz="1300" dirty="0"/>
              <a:t>Suicide Prevention Resource Center – </a:t>
            </a:r>
            <a:r>
              <a:rPr lang="en-US" sz="1300" dirty="0">
                <a:hlinkClick r:id="rId5"/>
              </a:rPr>
              <a:t>www.sprc.org</a:t>
            </a:r>
            <a:endParaRPr lang="en-US" sz="1300" dirty="0"/>
          </a:p>
          <a:p>
            <a:pPr>
              <a:lnSpc>
                <a:spcPct val="110000"/>
              </a:lnSpc>
              <a:buFont typeface="Wingdings" pitchFamily="2" charset="2"/>
              <a:buChar char="v"/>
            </a:pPr>
            <a:r>
              <a:rPr lang="en-US" sz="1300" dirty="0"/>
              <a:t>Texas Health and Human Services – </a:t>
            </a:r>
            <a:r>
              <a:rPr lang="en-US" sz="1300" dirty="0">
                <a:hlinkClick r:id="rId6"/>
              </a:rPr>
              <a:t>https://hhs.texas.gov</a:t>
            </a:r>
            <a:endParaRPr lang="en-US" sz="1300" dirty="0"/>
          </a:p>
          <a:p>
            <a:pPr>
              <a:lnSpc>
                <a:spcPct val="110000"/>
              </a:lnSpc>
              <a:buFont typeface="Wingdings" pitchFamily="2" charset="2"/>
              <a:buChar char="v"/>
            </a:pPr>
            <a:r>
              <a:rPr lang="en-US" sz="1300" dirty="0"/>
              <a:t>The Trevor Project – </a:t>
            </a:r>
            <a:r>
              <a:rPr lang="en-US" sz="1300" dirty="0">
                <a:hlinkClick r:id="rId7"/>
              </a:rPr>
              <a:t>www.thetrevorproject.org</a:t>
            </a:r>
            <a:endParaRPr lang="en-US" sz="1300" dirty="0"/>
          </a:p>
          <a:p>
            <a:pPr>
              <a:lnSpc>
                <a:spcPct val="110000"/>
              </a:lnSpc>
              <a:buFont typeface="Wingdings" pitchFamily="2" charset="2"/>
              <a:buChar char="v"/>
            </a:pPr>
            <a:r>
              <a:rPr lang="en-US" sz="1300" dirty="0"/>
              <a:t>The Jed Foundation – </a:t>
            </a:r>
            <a:r>
              <a:rPr lang="en-US" sz="1300" dirty="0">
                <a:hlinkClick r:id="rId8"/>
              </a:rPr>
              <a:t>www.jedfoundation.org</a:t>
            </a:r>
            <a:endParaRPr lang="en-US" sz="1300" dirty="0"/>
          </a:p>
          <a:p>
            <a:pPr>
              <a:lnSpc>
                <a:spcPct val="110000"/>
              </a:lnSpc>
              <a:buFont typeface="Wingdings" pitchFamily="2" charset="2"/>
              <a:buChar char="v"/>
            </a:pPr>
            <a:r>
              <a:rPr lang="en-US" sz="1300" dirty="0"/>
              <a:t>Texas Suicide Prevention – </a:t>
            </a:r>
            <a:r>
              <a:rPr lang="en-US" sz="1300" dirty="0">
                <a:hlinkClick r:id="rId9"/>
              </a:rPr>
              <a:t>www.texassuicideprevention.org</a:t>
            </a:r>
            <a:endParaRPr lang="en-US" sz="1300" dirty="0"/>
          </a:p>
          <a:p>
            <a:pPr>
              <a:lnSpc>
                <a:spcPct val="110000"/>
              </a:lnSpc>
              <a:buFont typeface="Wingdings" pitchFamily="2" charset="2"/>
              <a:buChar char="v"/>
            </a:pPr>
            <a:r>
              <a:rPr lang="en-US" sz="1300" dirty="0"/>
              <a:t>Denton Wellness Alliance for Total Children’s Health – watchdenton.org</a:t>
            </a:r>
          </a:p>
          <a:p>
            <a:pPr marL="0" indent="0">
              <a:lnSpc>
                <a:spcPct val="110000"/>
              </a:lnSpc>
              <a:buNone/>
            </a:pPr>
            <a:endParaRPr lang="en-US" sz="1300" dirty="0"/>
          </a:p>
        </p:txBody>
      </p:sp>
    </p:spTree>
    <p:extLst>
      <p:ext uri="{BB962C8B-B14F-4D97-AF65-F5344CB8AC3E}">
        <p14:creationId xmlns:p14="http://schemas.microsoft.com/office/powerpoint/2010/main" val="20949544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7262" y="1240076"/>
            <a:ext cx="2045860" cy="4584527"/>
          </a:xfrm>
        </p:spPr>
        <p:txBody>
          <a:bodyPr>
            <a:normAutofit/>
          </a:bodyPr>
          <a:lstStyle/>
          <a:p>
            <a:r>
              <a:rPr lang="en-US" sz="2700" dirty="0">
                <a:solidFill>
                  <a:srgbClr val="FFFFFF"/>
                </a:solidFill>
                <a:latin typeface="+mn-lt"/>
              </a:rPr>
              <a:t>Resources</a:t>
            </a:r>
          </a:p>
        </p:txBody>
      </p:sp>
      <p:sp>
        <p:nvSpPr>
          <p:cNvPr id="3" name="Content Placeholder 2"/>
          <p:cNvSpPr>
            <a:spLocks noGrp="1"/>
          </p:cNvSpPr>
          <p:nvPr>
            <p:ph idx="1"/>
          </p:nvPr>
        </p:nvSpPr>
        <p:spPr>
          <a:xfrm>
            <a:off x="3529195" y="1240077"/>
            <a:ext cx="4526120" cy="4916465"/>
          </a:xfrm>
        </p:spPr>
        <p:txBody>
          <a:bodyPr anchor="t">
            <a:normAutofit/>
          </a:bodyPr>
          <a:lstStyle/>
          <a:p>
            <a:pPr>
              <a:lnSpc>
                <a:spcPct val="110000"/>
              </a:lnSpc>
              <a:buFont typeface="Wingdings" pitchFamily="2" charset="2"/>
              <a:buChar char="v"/>
            </a:pPr>
            <a:r>
              <a:rPr lang="en-US" sz="1300" dirty="0"/>
              <a:t>American Association of Suicidology – </a:t>
            </a:r>
            <a:r>
              <a:rPr lang="en-US" sz="1300" dirty="0">
                <a:hlinkClick r:id="rId2"/>
              </a:rPr>
              <a:t>www.suicidology.org</a:t>
            </a:r>
            <a:endParaRPr lang="en-US" sz="1300" dirty="0"/>
          </a:p>
          <a:p>
            <a:pPr>
              <a:lnSpc>
                <a:spcPct val="110000"/>
              </a:lnSpc>
              <a:buFont typeface="Wingdings" pitchFamily="2" charset="2"/>
              <a:buChar char="v"/>
            </a:pPr>
            <a:r>
              <a:rPr lang="en-US" sz="1300" dirty="0"/>
              <a:t>American Foundation for Suicide Prevention – </a:t>
            </a:r>
            <a:r>
              <a:rPr lang="en-US" sz="1300" dirty="0">
                <a:hlinkClick r:id="rId3"/>
              </a:rPr>
              <a:t>www.afsp.org</a:t>
            </a:r>
            <a:endParaRPr lang="en-US" sz="1300" dirty="0"/>
          </a:p>
          <a:p>
            <a:pPr>
              <a:lnSpc>
                <a:spcPct val="110000"/>
              </a:lnSpc>
              <a:buFont typeface="Wingdings" pitchFamily="2" charset="2"/>
              <a:buChar char="v"/>
            </a:pPr>
            <a:r>
              <a:rPr lang="en-US" sz="1300" dirty="0"/>
              <a:t>Centers for Disease Control – </a:t>
            </a:r>
            <a:r>
              <a:rPr lang="en-US" sz="1300" dirty="0">
                <a:hlinkClick r:id="rId4"/>
              </a:rPr>
              <a:t>www.cdc.gov</a:t>
            </a:r>
            <a:endParaRPr lang="en-US" sz="1300" dirty="0"/>
          </a:p>
          <a:p>
            <a:pPr>
              <a:lnSpc>
                <a:spcPct val="110000"/>
              </a:lnSpc>
              <a:buFont typeface="Wingdings" pitchFamily="2" charset="2"/>
              <a:buChar char="v"/>
            </a:pPr>
            <a:r>
              <a:rPr lang="en-US" sz="1300" dirty="0"/>
              <a:t>Grant Halliburton Foundation – www.granthalliburton.org</a:t>
            </a:r>
          </a:p>
          <a:p>
            <a:pPr>
              <a:lnSpc>
                <a:spcPct val="110000"/>
              </a:lnSpc>
              <a:buFont typeface="Wingdings" pitchFamily="2" charset="2"/>
              <a:buChar char="v"/>
            </a:pPr>
            <a:r>
              <a:rPr lang="en-US" sz="1300" dirty="0"/>
              <a:t>National Institute for Mental Health – www.nimh.nih.gov</a:t>
            </a:r>
          </a:p>
          <a:p>
            <a:pPr>
              <a:lnSpc>
                <a:spcPct val="110000"/>
              </a:lnSpc>
              <a:buFont typeface="Wingdings" pitchFamily="2" charset="2"/>
              <a:buChar char="v"/>
            </a:pPr>
            <a:r>
              <a:rPr lang="en-US" sz="1300" dirty="0"/>
              <a:t>Substance Abuse and Mental Health Services Administration – www.samhsa.gov</a:t>
            </a:r>
          </a:p>
          <a:p>
            <a:pPr>
              <a:lnSpc>
                <a:spcPct val="110000"/>
              </a:lnSpc>
              <a:buFont typeface="Wingdings" pitchFamily="2" charset="2"/>
              <a:buChar char="v"/>
            </a:pPr>
            <a:r>
              <a:rPr lang="en-US" sz="1300" dirty="0"/>
              <a:t>Suicide Prevention Resource Center – </a:t>
            </a:r>
            <a:r>
              <a:rPr lang="en-US" sz="1300" dirty="0">
                <a:hlinkClick r:id="rId5"/>
              </a:rPr>
              <a:t>www.sprc.org</a:t>
            </a:r>
            <a:endParaRPr lang="en-US" sz="1300" dirty="0"/>
          </a:p>
          <a:p>
            <a:pPr>
              <a:lnSpc>
                <a:spcPct val="110000"/>
              </a:lnSpc>
              <a:buFont typeface="Wingdings" pitchFamily="2" charset="2"/>
              <a:buChar char="v"/>
            </a:pPr>
            <a:r>
              <a:rPr lang="en-US" sz="1300" dirty="0"/>
              <a:t>Texas Health and Human Services – </a:t>
            </a:r>
            <a:r>
              <a:rPr lang="en-US" sz="1300" dirty="0">
                <a:hlinkClick r:id="rId6"/>
              </a:rPr>
              <a:t>https://hhs.texas.gov</a:t>
            </a:r>
            <a:endParaRPr lang="en-US" sz="1300" dirty="0"/>
          </a:p>
          <a:p>
            <a:pPr>
              <a:lnSpc>
                <a:spcPct val="110000"/>
              </a:lnSpc>
              <a:buFont typeface="Wingdings" pitchFamily="2" charset="2"/>
              <a:buChar char="v"/>
            </a:pPr>
            <a:r>
              <a:rPr lang="en-US" sz="1300" dirty="0"/>
              <a:t>The Trevor Project – </a:t>
            </a:r>
            <a:r>
              <a:rPr lang="en-US" sz="1300" dirty="0">
                <a:hlinkClick r:id="rId7"/>
              </a:rPr>
              <a:t>www.thetrevorproject.org</a:t>
            </a:r>
            <a:endParaRPr lang="en-US" sz="1300" dirty="0"/>
          </a:p>
          <a:p>
            <a:pPr>
              <a:lnSpc>
                <a:spcPct val="110000"/>
              </a:lnSpc>
              <a:buFont typeface="Wingdings" pitchFamily="2" charset="2"/>
              <a:buChar char="v"/>
            </a:pPr>
            <a:r>
              <a:rPr lang="en-US" sz="1300" dirty="0"/>
              <a:t>The Jed Foundation – </a:t>
            </a:r>
            <a:r>
              <a:rPr lang="en-US" sz="1300" dirty="0">
                <a:hlinkClick r:id="rId8"/>
              </a:rPr>
              <a:t>www.jedfoundation.org</a:t>
            </a:r>
            <a:endParaRPr lang="en-US" sz="1300" dirty="0"/>
          </a:p>
          <a:p>
            <a:pPr>
              <a:lnSpc>
                <a:spcPct val="110000"/>
              </a:lnSpc>
              <a:buFont typeface="Wingdings" pitchFamily="2" charset="2"/>
              <a:buChar char="v"/>
            </a:pPr>
            <a:r>
              <a:rPr lang="en-US" sz="1300" dirty="0"/>
              <a:t>Texas Suicide Prevention – </a:t>
            </a:r>
            <a:r>
              <a:rPr lang="en-US" sz="1300" dirty="0">
                <a:hlinkClick r:id="rId9"/>
              </a:rPr>
              <a:t>www.texassuicideprevention.org</a:t>
            </a:r>
            <a:endParaRPr lang="en-US" sz="1300" dirty="0"/>
          </a:p>
          <a:p>
            <a:pPr>
              <a:lnSpc>
                <a:spcPct val="110000"/>
              </a:lnSpc>
              <a:buFont typeface="Wingdings" pitchFamily="2" charset="2"/>
              <a:buChar char="v"/>
            </a:pPr>
            <a:r>
              <a:rPr lang="en-US" sz="1300" dirty="0"/>
              <a:t>Denton Wellness Alliance for Total Children’s Health – watchdenton.org</a:t>
            </a:r>
          </a:p>
          <a:p>
            <a:pPr marL="0" indent="0">
              <a:lnSpc>
                <a:spcPct val="110000"/>
              </a:lnSpc>
              <a:buNone/>
            </a:pPr>
            <a:endParaRPr lang="en-US" sz="1300" dirty="0"/>
          </a:p>
        </p:txBody>
      </p:sp>
    </p:spTree>
    <p:extLst>
      <p:ext uri="{BB962C8B-B14F-4D97-AF65-F5344CB8AC3E}">
        <p14:creationId xmlns:p14="http://schemas.microsoft.com/office/powerpoint/2010/main" val="15953523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D21E8-152B-4E7E-5244-D5ED92CEF8E3}"/>
              </a:ext>
            </a:extLst>
          </p:cNvPr>
          <p:cNvSpPr>
            <a:spLocks noGrp="1"/>
          </p:cNvSpPr>
          <p:nvPr>
            <p:ph type="title"/>
          </p:nvPr>
        </p:nvSpPr>
        <p:spPr>
          <a:xfrm>
            <a:off x="1443491" y="804520"/>
            <a:ext cx="6571343" cy="4661826"/>
          </a:xfrm>
        </p:spPr>
        <p:txBody>
          <a:bodyPr>
            <a:normAutofit/>
          </a:bodyPr>
          <a:lstStyle/>
          <a:p>
            <a:pPr algn="ctr"/>
            <a:r>
              <a:rPr lang="en-US" sz="8000" dirty="0"/>
              <a:t>Questions?</a:t>
            </a:r>
          </a:p>
        </p:txBody>
      </p:sp>
      <p:sp>
        <p:nvSpPr>
          <p:cNvPr id="3" name="Content Placeholder 2">
            <a:extLst>
              <a:ext uri="{FF2B5EF4-FFF2-40B4-BE49-F238E27FC236}">
                <a16:creationId xmlns:a16="http://schemas.microsoft.com/office/drawing/2014/main" id="{69B6CC68-6B40-F4AF-A527-700DAD975D7F}"/>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502042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088684" y="2303047"/>
            <a:ext cx="2454070" cy="2674198"/>
          </a:xfrm>
        </p:spPr>
        <p:txBody>
          <a:bodyPr anchor="t">
            <a:normAutofit/>
          </a:bodyPr>
          <a:lstStyle/>
          <a:p>
            <a:r>
              <a:rPr lang="en-US" dirty="0">
                <a:latin typeface="+mn-lt"/>
              </a:rPr>
              <a:t>Mental Health Services</a:t>
            </a:r>
          </a:p>
        </p:txBody>
      </p:sp>
      <p:cxnSp>
        <p:nvCxnSpPr>
          <p:cNvPr id="20" name="Straight Connector 19">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2"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24" name="Picture 23">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26" name="Straight Connector 25">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2">
            <a:extLst>
              <a:ext uri="{FF2B5EF4-FFF2-40B4-BE49-F238E27FC236}">
                <a16:creationId xmlns:a16="http://schemas.microsoft.com/office/drawing/2014/main" id="{5BD76B19-5EC8-E346-D3E9-B9356B636E49}"/>
              </a:ext>
            </a:extLst>
          </p:cNvPr>
          <p:cNvGraphicFramePr>
            <a:graphicFrameLocks noGrp="1"/>
          </p:cNvGraphicFramePr>
          <p:nvPr>
            <p:ph idx="1"/>
            <p:extLst>
              <p:ext uri="{D42A27DB-BD31-4B8C-83A1-F6EECF244321}">
                <p14:modId xmlns:p14="http://schemas.microsoft.com/office/powerpoint/2010/main" val="559234812"/>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5513E21-21B0-48DB-8CF1-35E43B33A4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Question marks in a line and one question mark is lit">
            <a:extLst>
              <a:ext uri="{FF2B5EF4-FFF2-40B4-BE49-F238E27FC236}">
                <a16:creationId xmlns:a16="http://schemas.microsoft.com/office/drawing/2014/main" id="{23D34C80-43D7-C24D-06DE-55C667EFFB94}"/>
              </a:ext>
            </a:extLst>
          </p:cNvPr>
          <p:cNvPicPr>
            <a:picLocks noChangeAspect="1"/>
          </p:cNvPicPr>
          <p:nvPr/>
        </p:nvPicPr>
        <p:blipFill rotWithShape="1">
          <a:blip r:embed="rId2">
            <a:alphaModFix amt="50000"/>
          </a:blip>
          <a:srcRect r="11001" b="-1"/>
          <a:stretch/>
        </p:blipFill>
        <p:spPr>
          <a:xfrm>
            <a:off x="20" y="10"/>
            <a:ext cx="9143751" cy="6857990"/>
          </a:xfrm>
          <a:prstGeom prst="rect">
            <a:avLst/>
          </a:prstGeom>
        </p:spPr>
      </p:pic>
      <p:sp>
        <p:nvSpPr>
          <p:cNvPr id="4" name="Title 3"/>
          <p:cNvSpPr>
            <a:spLocks noGrp="1"/>
          </p:cNvSpPr>
          <p:nvPr>
            <p:ph type="ctrTitle"/>
          </p:nvPr>
        </p:nvSpPr>
        <p:spPr>
          <a:xfrm>
            <a:off x="3732477" y="992221"/>
            <a:ext cx="4685481" cy="4873558"/>
          </a:xfrm>
        </p:spPr>
        <p:txBody>
          <a:bodyPr anchor="ctr">
            <a:normAutofit/>
          </a:bodyPr>
          <a:lstStyle/>
          <a:p>
            <a:r>
              <a:rPr lang="en-US" sz="4200" dirty="0">
                <a:latin typeface="+mn-lt"/>
              </a:rPr>
              <a:t>What is a Crisis?</a:t>
            </a:r>
            <a:br>
              <a:rPr lang="en-US" sz="4200" dirty="0">
                <a:latin typeface="+mn-lt"/>
              </a:rPr>
            </a:br>
            <a:endParaRPr lang="en-US" sz="4200" dirty="0">
              <a:latin typeface="+mn-lt"/>
            </a:endParaRPr>
          </a:p>
        </p:txBody>
      </p:sp>
      <p:cxnSp>
        <p:nvCxnSpPr>
          <p:cNvPr id="12" name="Straight Connector 11">
            <a:extLst>
              <a:ext uri="{FF2B5EF4-FFF2-40B4-BE49-F238E27FC236}">
                <a16:creationId xmlns:a16="http://schemas.microsoft.com/office/drawing/2014/main" id="{580B8A35-DEA7-4D43-9DF8-90B4681D0F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2" y="1600200"/>
            <a:ext cx="0" cy="3657600"/>
          </a:xfrm>
          <a:prstGeom prst="line">
            <a:avLst/>
          </a:prstGeom>
          <a:ln w="31750">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65320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4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9144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dirty="0"/>
          </a:p>
        </p:txBody>
      </p:sp>
      <p:sp>
        <p:nvSpPr>
          <p:cNvPr id="2" name="Title 1"/>
          <p:cNvSpPr>
            <a:spLocks noGrp="1"/>
          </p:cNvSpPr>
          <p:nvPr>
            <p:ph type="title"/>
          </p:nvPr>
        </p:nvSpPr>
        <p:spPr>
          <a:xfrm>
            <a:off x="1088684" y="2303047"/>
            <a:ext cx="2454070" cy="2674198"/>
          </a:xfrm>
        </p:spPr>
        <p:txBody>
          <a:bodyPr anchor="t">
            <a:normAutofit/>
          </a:bodyPr>
          <a:lstStyle/>
          <a:p>
            <a:r>
              <a:rPr lang="en-US" dirty="0">
                <a:latin typeface="+mn-lt"/>
              </a:rPr>
              <a:t>Crisis Definition</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88684" y="2146542"/>
            <a:ext cx="2454070"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685" y="3122496"/>
            <a:ext cx="264761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9144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11B1ABE9-8A62-3F59-43FE-61C72BCE89A3}"/>
              </a:ext>
            </a:extLst>
          </p:cNvPr>
          <p:cNvGraphicFramePr>
            <a:graphicFrameLocks noGrp="1"/>
          </p:cNvGraphicFramePr>
          <p:nvPr>
            <p:ph idx="1"/>
            <p:extLst>
              <p:ext uri="{D42A27DB-BD31-4B8C-83A1-F6EECF244321}">
                <p14:modId xmlns:p14="http://schemas.microsoft.com/office/powerpoint/2010/main" val="1593554690"/>
              </p:ext>
            </p:extLst>
          </p:nvPr>
        </p:nvGraphicFramePr>
        <p:xfrm>
          <a:off x="3856434" y="803275"/>
          <a:ext cx="4435078" cy="4637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7703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E2E00-19DD-AC9B-A23A-1AB1EC220047}"/>
              </a:ext>
            </a:extLst>
          </p:cNvPr>
          <p:cNvSpPr>
            <a:spLocks noGrp="1"/>
          </p:cNvSpPr>
          <p:nvPr>
            <p:ph type="title"/>
          </p:nvPr>
        </p:nvSpPr>
        <p:spPr/>
        <p:txBody>
          <a:bodyPr/>
          <a:lstStyle/>
          <a:p>
            <a:r>
              <a:rPr lang="en-US" dirty="0"/>
              <a:t>Suicide: warning signs</a:t>
            </a:r>
          </a:p>
        </p:txBody>
      </p:sp>
      <p:sp>
        <p:nvSpPr>
          <p:cNvPr id="3" name="Content Placeholder 2">
            <a:extLst>
              <a:ext uri="{FF2B5EF4-FFF2-40B4-BE49-F238E27FC236}">
                <a16:creationId xmlns:a16="http://schemas.microsoft.com/office/drawing/2014/main" id="{01DFF7C9-87B5-D333-1992-717B325D18D6}"/>
              </a:ext>
            </a:extLst>
          </p:cNvPr>
          <p:cNvSpPr>
            <a:spLocks noGrp="1"/>
          </p:cNvSpPr>
          <p:nvPr>
            <p:ph idx="1"/>
          </p:nvPr>
        </p:nvSpPr>
        <p:spPr/>
        <p:txBody>
          <a:bodyPr>
            <a:normAutofit fontScale="62500" lnSpcReduction="20000"/>
          </a:bodyPr>
          <a:lstStyle/>
          <a:p>
            <a:pPr>
              <a:lnSpc>
                <a:spcPct val="80000"/>
              </a:lnSpc>
              <a:defRPr/>
            </a:pPr>
            <a:r>
              <a:rPr lang="en-US" sz="2000" dirty="0"/>
              <a:t>Disinterest in favorite extracurricular activities</a:t>
            </a:r>
          </a:p>
          <a:p>
            <a:pPr>
              <a:lnSpc>
                <a:spcPct val="80000"/>
              </a:lnSpc>
              <a:defRPr/>
            </a:pPr>
            <a:r>
              <a:rPr lang="en-US" sz="2000" dirty="0"/>
              <a:t>Problems at work and losing interest in a job</a:t>
            </a:r>
          </a:p>
          <a:p>
            <a:pPr>
              <a:lnSpc>
                <a:spcPct val="80000"/>
              </a:lnSpc>
              <a:defRPr/>
            </a:pPr>
            <a:r>
              <a:rPr lang="en-US" sz="2000" dirty="0"/>
              <a:t>Substance abuse</a:t>
            </a:r>
          </a:p>
          <a:p>
            <a:pPr>
              <a:lnSpc>
                <a:spcPct val="80000"/>
              </a:lnSpc>
              <a:defRPr/>
            </a:pPr>
            <a:r>
              <a:rPr lang="en-US" sz="2000" dirty="0"/>
              <a:t>Behavioral problems/risk taking behaviors</a:t>
            </a:r>
          </a:p>
          <a:p>
            <a:pPr>
              <a:lnSpc>
                <a:spcPct val="80000"/>
              </a:lnSpc>
              <a:defRPr/>
            </a:pPr>
            <a:r>
              <a:rPr lang="en-US" sz="2000" dirty="0"/>
              <a:t>Withdrawing from family and friends</a:t>
            </a:r>
          </a:p>
          <a:p>
            <a:pPr>
              <a:lnSpc>
                <a:spcPct val="80000"/>
              </a:lnSpc>
              <a:defRPr/>
            </a:pPr>
            <a:r>
              <a:rPr lang="en-US" sz="2000" dirty="0"/>
              <a:t>Sleep changes</a:t>
            </a:r>
          </a:p>
          <a:p>
            <a:pPr>
              <a:lnSpc>
                <a:spcPct val="80000"/>
              </a:lnSpc>
              <a:defRPr/>
            </a:pPr>
            <a:r>
              <a:rPr lang="en-US" sz="2000" dirty="0"/>
              <a:t>Changes in eating habits</a:t>
            </a:r>
          </a:p>
          <a:p>
            <a:pPr>
              <a:lnSpc>
                <a:spcPct val="80000"/>
              </a:lnSpc>
              <a:defRPr/>
            </a:pPr>
            <a:r>
              <a:rPr lang="en-US" sz="2000" dirty="0"/>
              <a:t>Begins to neglect hygiene and personal appearance</a:t>
            </a:r>
          </a:p>
          <a:p>
            <a:pPr>
              <a:lnSpc>
                <a:spcPct val="80000"/>
              </a:lnSpc>
              <a:defRPr/>
            </a:pPr>
            <a:r>
              <a:rPr lang="en-US" sz="2000" dirty="0"/>
              <a:t>Emotional distress causing physical complaints</a:t>
            </a:r>
          </a:p>
          <a:p>
            <a:pPr>
              <a:lnSpc>
                <a:spcPct val="80000"/>
              </a:lnSpc>
              <a:defRPr/>
            </a:pPr>
            <a:r>
              <a:rPr lang="en-US" sz="2000" dirty="0"/>
              <a:t>Hard time concentrating </a:t>
            </a:r>
          </a:p>
          <a:p>
            <a:pPr>
              <a:lnSpc>
                <a:spcPct val="80000"/>
              </a:lnSpc>
              <a:defRPr/>
            </a:pPr>
            <a:r>
              <a:rPr lang="en-US" sz="2000" dirty="0"/>
              <a:t>Declining grades in school</a:t>
            </a:r>
          </a:p>
          <a:p>
            <a:pPr>
              <a:lnSpc>
                <a:spcPct val="80000"/>
              </a:lnSpc>
              <a:defRPr/>
            </a:pPr>
            <a:r>
              <a:rPr lang="en-US" sz="2000" dirty="0"/>
              <a:t>Loss of interest in schoolwork</a:t>
            </a:r>
          </a:p>
          <a:p>
            <a:pPr>
              <a:lnSpc>
                <a:spcPct val="80000"/>
              </a:lnSpc>
              <a:defRPr/>
            </a:pPr>
            <a:r>
              <a:rPr lang="en-US" sz="2000" dirty="0"/>
              <a:t>Bullying</a:t>
            </a:r>
          </a:p>
          <a:p>
            <a:pPr marL="0" indent="0" algn="ctr">
              <a:buNone/>
            </a:pPr>
            <a:r>
              <a:rPr lang="en-US" sz="1200" dirty="0"/>
              <a:t>www.cdc.gov  www.teensuicide.us</a:t>
            </a:r>
          </a:p>
          <a:p>
            <a:endParaRPr lang="en-US" dirty="0"/>
          </a:p>
        </p:txBody>
      </p:sp>
    </p:spTree>
    <p:extLst>
      <p:ext uri="{BB962C8B-B14F-4D97-AF65-F5344CB8AC3E}">
        <p14:creationId xmlns:p14="http://schemas.microsoft.com/office/powerpoint/2010/main" val="4028502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7565D-80BB-04F0-1746-800E1963D090}"/>
              </a:ext>
            </a:extLst>
          </p:cNvPr>
          <p:cNvSpPr>
            <a:spLocks noGrp="1"/>
          </p:cNvSpPr>
          <p:nvPr>
            <p:ph type="title"/>
          </p:nvPr>
        </p:nvSpPr>
        <p:spPr/>
        <p:txBody>
          <a:bodyPr/>
          <a:lstStyle/>
          <a:p>
            <a:r>
              <a:rPr lang="en-US" dirty="0"/>
              <a:t>Suicidality/other risk to self</a:t>
            </a:r>
          </a:p>
        </p:txBody>
      </p:sp>
      <p:sp>
        <p:nvSpPr>
          <p:cNvPr id="3" name="Content Placeholder 2">
            <a:extLst>
              <a:ext uri="{FF2B5EF4-FFF2-40B4-BE49-F238E27FC236}">
                <a16:creationId xmlns:a16="http://schemas.microsoft.com/office/drawing/2014/main" id="{9CD2A4C1-075D-856D-E34E-339F62A842B0}"/>
              </a:ext>
            </a:extLst>
          </p:cNvPr>
          <p:cNvSpPr>
            <a:spLocks noGrp="1"/>
          </p:cNvSpPr>
          <p:nvPr>
            <p:ph idx="1"/>
          </p:nvPr>
        </p:nvSpPr>
        <p:spPr/>
        <p:txBody>
          <a:bodyPr>
            <a:normAutofit fontScale="47500" lnSpcReduction="20000"/>
          </a:bodyPr>
          <a:lstStyle/>
          <a:p>
            <a:pPr marL="552450" indent="-552450" eaLnBrk="1" hangingPunct="1">
              <a:lnSpc>
                <a:spcPct val="90000"/>
              </a:lnSpc>
              <a:buFont typeface="Wingdings 3" panose="05040102010807070707" pitchFamily="18" charset="2"/>
              <a:buNone/>
            </a:pPr>
            <a:r>
              <a:rPr lang="en-US" altLang="en-US" sz="2900" dirty="0"/>
              <a:t>The CASE Approach needs to be used when inquiring about passive thoughts of death (PTOD), suicidal ideations (SI), and suicidal behavior.</a:t>
            </a:r>
          </a:p>
          <a:p>
            <a:pPr marL="552450" indent="-552450" eaLnBrk="1" hangingPunct="1">
              <a:lnSpc>
                <a:spcPct val="90000"/>
              </a:lnSpc>
              <a:buFont typeface="Wingdings 3" panose="05040102010807070707" pitchFamily="18" charset="2"/>
              <a:buNone/>
            </a:pPr>
            <a:r>
              <a:rPr lang="en-US" altLang="en-US" sz="2900" dirty="0"/>
              <a:t>Suicide attempts should be explored to include the following information:</a:t>
            </a:r>
          </a:p>
          <a:p>
            <a:pPr marL="552450" indent="-552450" eaLnBrk="1" hangingPunct="1">
              <a:lnSpc>
                <a:spcPct val="90000"/>
              </a:lnSpc>
              <a:buClr>
                <a:srgbClr val="A53010"/>
              </a:buClr>
              <a:buFont typeface="Wingdings" panose="05000000000000000000" pitchFamily="2" charset="2"/>
              <a:buAutoNum type="arabicPeriod"/>
            </a:pPr>
            <a:r>
              <a:rPr lang="en-US" altLang="en-US" sz="2900" dirty="0"/>
              <a:t>How many attempts overall?</a:t>
            </a:r>
          </a:p>
          <a:p>
            <a:pPr marL="552450" indent="-552450" eaLnBrk="1" hangingPunct="1">
              <a:lnSpc>
                <a:spcPct val="90000"/>
              </a:lnSpc>
              <a:buClr>
                <a:srgbClr val="A53010"/>
              </a:buClr>
              <a:buFont typeface="Wingdings" panose="05000000000000000000" pitchFamily="2" charset="2"/>
              <a:buAutoNum type="arabicPeriod"/>
            </a:pPr>
            <a:r>
              <a:rPr lang="en-US" altLang="en-US" sz="2900" dirty="0"/>
              <a:t>What type of attempt occurred?</a:t>
            </a:r>
          </a:p>
          <a:p>
            <a:pPr marL="552450" indent="-552450" eaLnBrk="1" hangingPunct="1">
              <a:lnSpc>
                <a:spcPct val="90000"/>
              </a:lnSpc>
              <a:buClr>
                <a:srgbClr val="A53010"/>
              </a:buClr>
              <a:buFont typeface="Wingdings" panose="05000000000000000000" pitchFamily="2" charset="2"/>
              <a:buAutoNum type="arabicPeriod"/>
            </a:pPr>
            <a:r>
              <a:rPr lang="en-US" altLang="en-US" sz="2900" dirty="0"/>
              <a:t>How lethal was the attempt? i.e. how many/what kind of pills?</a:t>
            </a:r>
          </a:p>
          <a:p>
            <a:pPr marL="552450" indent="-552450" eaLnBrk="1" hangingPunct="1">
              <a:lnSpc>
                <a:spcPct val="90000"/>
              </a:lnSpc>
              <a:buClr>
                <a:srgbClr val="A53010"/>
              </a:buClr>
              <a:buFont typeface="Wingdings" panose="05000000000000000000" pitchFamily="2" charset="2"/>
              <a:buAutoNum type="arabicPeriod"/>
            </a:pPr>
            <a:r>
              <a:rPr lang="en-US" altLang="en-US" sz="2900" dirty="0"/>
              <a:t>When did the attempt occur?</a:t>
            </a:r>
          </a:p>
          <a:p>
            <a:pPr marL="552450" indent="-552450" eaLnBrk="1" hangingPunct="1">
              <a:lnSpc>
                <a:spcPct val="90000"/>
              </a:lnSpc>
              <a:buClr>
                <a:srgbClr val="A53010"/>
              </a:buClr>
              <a:buFont typeface="Wingdings" panose="05000000000000000000" pitchFamily="2" charset="2"/>
              <a:buAutoNum type="arabicPeriod"/>
            </a:pPr>
            <a:r>
              <a:rPr lang="en-US" altLang="en-US" sz="2900" dirty="0"/>
              <a:t>The reason the attempt occurred (triggering event)?</a:t>
            </a:r>
          </a:p>
          <a:p>
            <a:pPr marL="552450" indent="-552450" eaLnBrk="1" hangingPunct="1">
              <a:buClr>
                <a:srgbClr val="A53010"/>
              </a:buClr>
              <a:buFont typeface="Wingdings" panose="05000000000000000000" pitchFamily="2" charset="2"/>
              <a:buAutoNum type="arabicPeriod" startAt="6"/>
            </a:pPr>
            <a:r>
              <a:rPr lang="en-US" altLang="en-US" sz="2900" dirty="0"/>
              <a:t>Were drugs or alcohol involved?</a:t>
            </a:r>
          </a:p>
          <a:p>
            <a:pPr marL="552450" indent="-552450" eaLnBrk="1" hangingPunct="1">
              <a:buClr>
                <a:srgbClr val="A53010"/>
              </a:buClr>
              <a:buFont typeface="Wingdings" panose="05000000000000000000" pitchFamily="2" charset="2"/>
              <a:buAutoNum type="arabicPeriod" startAt="6"/>
            </a:pPr>
            <a:r>
              <a:rPr lang="en-US" altLang="en-US" sz="2900" dirty="0"/>
              <a:t>What was the outcome of the attempt? i.e. did the client seek help or medical treatment, or did someone find them?</a:t>
            </a:r>
          </a:p>
          <a:p>
            <a:pPr marL="552450" indent="-552450" eaLnBrk="1" hangingPunct="1">
              <a:buClr>
                <a:srgbClr val="A53010"/>
              </a:buClr>
              <a:buFont typeface="Wingdings" panose="05000000000000000000" pitchFamily="2" charset="2"/>
              <a:buAutoNum type="arabicPeriod" startAt="6"/>
            </a:pPr>
            <a:r>
              <a:rPr lang="en-US" altLang="en-US" sz="2900" dirty="0"/>
              <a:t>Was the attempt planned or impulsive?</a:t>
            </a:r>
          </a:p>
          <a:p>
            <a:endParaRPr lang="en-US" dirty="0"/>
          </a:p>
        </p:txBody>
      </p:sp>
    </p:spTree>
    <p:extLst>
      <p:ext uri="{BB962C8B-B14F-4D97-AF65-F5344CB8AC3E}">
        <p14:creationId xmlns:p14="http://schemas.microsoft.com/office/powerpoint/2010/main" val="21563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0019D-9B30-BB03-AFB8-C0470178B2EF}"/>
              </a:ext>
            </a:extLst>
          </p:cNvPr>
          <p:cNvSpPr>
            <a:spLocks noGrp="1"/>
          </p:cNvSpPr>
          <p:nvPr>
            <p:ph type="title"/>
          </p:nvPr>
        </p:nvSpPr>
        <p:spPr/>
        <p:txBody>
          <a:bodyPr/>
          <a:lstStyle/>
          <a:p>
            <a:r>
              <a:rPr lang="en-US" dirty="0"/>
              <a:t>Acute Risk Factors</a:t>
            </a:r>
          </a:p>
        </p:txBody>
      </p:sp>
      <p:sp>
        <p:nvSpPr>
          <p:cNvPr id="3" name="Content Placeholder 2">
            <a:extLst>
              <a:ext uri="{FF2B5EF4-FFF2-40B4-BE49-F238E27FC236}">
                <a16:creationId xmlns:a16="http://schemas.microsoft.com/office/drawing/2014/main" id="{C0B4956D-95B3-BAC1-874A-CA38C65D6D9A}"/>
              </a:ext>
            </a:extLst>
          </p:cNvPr>
          <p:cNvSpPr>
            <a:spLocks noGrp="1"/>
          </p:cNvSpPr>
          <p:nvPr>
            <p:ph idx="1"/>
          </p:nvPr>
        </p:nvSpPr>
        <p:spPr/>
        <p:txBody>
          <a:bodyPr>
            <a:normAutofit fontScale="55000" lnSpcReduction="20000"/>
          </a:bodyPr>
          <a:lstStyle/>
          <a:p>
            <a:pPr eaLnBrk="1" hangingPunct="1">
              <a:buFont typeface="Wingdings" panose="05000000000000000000" pitchFamily="2" charset="2"/>
              <a:buNone/>
            </a:pPr>
            <a:r>
              <a:rPr lang="en-US" altLang="en-US" sz="2400" b="1" dirty="0"/>
              <a:t>Acute risk factors for suicide</a:t>
            </a:r>
          </a:p>
          <a:p>
            <a:pPr eaLnBrk="1" hangingPunct="1">
              <a:buClr>
                <a:srgbClr val="A53010"/>
              </a:buClr>
              <a:buFont typeface="Wingdings 3" panose="05040102010807070707" pitchFamily="18" charset="2"/>
              <a:buNone/>
            </a:pPr>
            <a:r>
              <a:rPr lang="en-US" altLang="en-US" sz="2000" b="1" dirty="0"/>
              <a:t>I</a:t>
            </a:r>
            <a:r>
              <a:rPr lang="en-US" altLang="en-US" sz="2000" dirty="0"/>
              <a:t>-Ideation of suicide (threatened or communicated)</a:t>
            </a:r>
            <a:endParaRPr lang="en-US" altLang="en-US" sz="2000" b="1" dirty="0"/>
          </a:p>
          <a:p>
            <a:pPr eaLnBrk="1" hangingPunct="1">
              <a:buClr>
                <a:srgbClr val="A53010"/>
              </a:buClr>
              <a:buFont typeface="Wingdings 3" panose="05040102010807070707" pitchFamily="18" charset="2"/>
              <a:buNone/>
            </a:pPr>
            <a:r>
              <a:rPr lang="en-US" altLang="en-US" sz="2000" b="1" dirty="0"/>
              <a:t>S</a:t>
            </a:r>
            <a:r>
              <a:rPr lang="en-US" altLang="en-US" sz="2000" dirty="0"/>
              <a:t>-Substance use increased, excessive, or changed</a:t>
            </a:r>
            <a:endParaRPr lang="en-US" altLang="en-US" sz="2000" b="1" dirty="0"/>
          </a:p>
          <a:p>
            <a:pPr eaLnBrk="1" hangingPunct="1">
              <a:buClr>
                <a:srgbClr val="A53010"/>
              </a:buClr>
              <a:buFont typeface="Wingdings 3" panose="05040102010807070707" pitchFamily="18" charset="2"/>
              <a:buNone/>
            </a:pPr>
            <a:r>
              <a:rPr lang="en-US" altLang="en-US" sz="2000" b="1" dirty="0"/>
              <a:t>P</a:t>
            </a:r>
            <a:r>
              <a:rPr lang="en-US" altLang="en-US" sz="2000" dirty="0"/>
              <a:t>-Purposelessness-reports no reason to live</a:t>
            </a:r>
            <a:endParaRPr lang="en-US" altLang="en-US" sz="2000" b="1" dirty="0"/>
          </a:p>
          <a:p>
            <a:pPr eaLnBrk="1" hangingPunct="1">
              <a:buClr>
                <a:srgbClr val="A53010"/>
              </a:buClr>
              <a:buFont typeface="Wingdings 3" panose="05040102010807070707" pitchFamily="18" charset="2"/>
              <a:buNone/>
            </a:pPr>
            <a:r>
              <a:rPr lang="en-US" altLang="en-US" sz="2000" b="1" dirty="0"/>
              <a:t>A</a:t>
            </a:r>
            <a:r>
              <a:rPr lang="en-US" altLang="en-US" sz="2000" dirty="0"/>
              <a:t>-Anxiety/insomnia/agitation</a:t>
            </a:r>
            <a:endParaRPr lang="en-US" altLang="en-US" sz="2000" b="1" dirty="0"/>
          </a:p>
          <a:p>
            <a:pPr eaLnBrk="1" hangingPunct="1">
              <a:buClr>
                <a:srgbClr val="A53010"/>
              </a:buClr>
              <a:buFont typeface="Wingdings 3" panose="05040102010807070707" pitchFamily="18" charset="2"/>
              <a:buNone/>
            </a:pPr>
            <a:r>
              <a:rPr lang="en-US" altLang="en-US" sz="2000" b="1" dirty="0"/>
              <a:t>T</a:t>
            </a:r>
            <a:r>
              <a:rPr lang="en-US" altLang="en-US" sz="2000" dirty="0"/>
              <a:t>-Trapped-sees no way out and lacks coping skills</a:t>
            </a:r>
            <a:endParaRPr lang="en-US" altLang="en-US" sz="2000" b="1" dirty="0"/>
          </a:p>
          <a:p>
            <a:pPr eaLnBrk="1" hangingPunct="1">
              <a:buClr>
                <a:srgbClr val="A53010"/>
              </a:buClr>
              <a:buFont typeface="Wingdings 3" panose="05040102010807070707" pitchFamily="18" charset="2"/>
              <a:buNone/>
            </a:pPr>
            <a:r>
              <a:rPr lang="en-US" altLang="en-US" sz="2000" b="1" dirty="0"/>
              <a:t>H</a:t>
            </a:r>
            <a:r>
              <a:rPr lang="en-US" altLang="en-US" sz="2000" dirty="0"/>
              <a:t>-Hopelessness</a:t>
            </a:r>
            <a:endParaRPr lang="en-US" altLang="en-US" sz="2000" b="1" dirty="0"/>
          </a:p>
          <a:p>
            <a:pPr eaLnBrk="1" hangingPunct="1">
              <a:buClr>
                <a:srgbClr val="A53010"/>
              </a:buClr>
              <a:buFont typeface="Wingdings 3" panose="05040102010807070707" pitchFamily="18" charset="2"/>
              <a:buNone/>
            </a:pPr>
            <a:r>
              <a:rPr lang="en-US" altLang="en-US" sz="2000" b="1" dirty="0"/>
              <a:t>W</a:t>
            </a:r>
            <a:r>
              <a:rPr lang="en-US" altLang="en-US" sz="2000" dirty="0"/>
              <a:t>-Withdrawn</a:t>
            </a:r>
            <a:endParaRPr lang="en-US" altLang="en-US" sz="2000" b="1" dirty="0"/>
          </a:p>
          <a:p>
            <a:pPr eaLnBrk="1" hangingPunct="1">
              <a:buClr>
                <a:srgbClr val="A53010"/>
              </a:buClr>
              <a:buFont typeface="Wingdings 3" panose="05040102010807070707" pitchFamily="18" charset="2"/>
              <a:buNone/>
            </a:pPr>
            <a:r>
              <a:rPr lang="en-US" altLang="en-US" sz="2000" b="1" dirty="0"/>
              <a:t>A</a:t>
            </a:r>
            <a:r>
              <a:rPr lang="en-US" altLang="en-US" sz="2000" dirty="0"/>
              <a:t>-Angry/revenge seeking/uncontrollable rage</a:t>
            </a:r>
            <a:endParaRPr lang="en-US" altLang="en-US" sz="2000" b="1" dirty="0"/>
          </a:p>
          <a:p>
            <a:pPr eaLnBrk="1" hangingPunct="1">
              <a:buClr>
                <a:srgbClr val="A53010"/>
              </a:buClr>
              <a:buFont typeface="Wingdings 3" panose="05040102010807070707" pitchFamily="18" charset="2"/>
              <a:buNone/>
            </a:pPr>
            <a:r>
              <a:rPr lang="en-US" altLang="en-US" sz="2000" b="1" dirty="0"/>
              <a:t>R</a:t>
            </a:r>
            <a:r>
              <a:rPr lang="en-US" altLang="en-US" sz="2000" dirty="0"/>
              <a:t>-recklessness-risky behavior or impulsiveness</a:t>
            </a:r>
            <a:endParaRPr lang="en-US" altLang="en-US" sz="2000" b="1" dirty="0"/>
          </a:p>
          <a:p>
            <a:pPr eaLnBrk="1" hangingPunct="1">
              <a:buClr>
                <a:srgbClr val="A53010"/>
              </a:buClr>
              <a:buFont typeface="Wingdings 3" panose="05040102010807070707" pitchFamily="18" charset="2"/>
              <a:buNone/>
            </a:pPr>
            <a:r>
              <a:rPr lang="en-US" altLang="en-US" sz="2000" b="1" dirty="0"/>
              <a:t>M</a:t>
            </a:r>
            <a:r>
              <a:rPr lang="en-US" altLang="en-US" sz="2000" dirty="0"/>
              <a:t>-mood swings</a:t>
            </a:r>
            <a:endParaRPr lang="en-US" altLang="en-US" dirty="0"/>
          </a:p>
          <a:p>
            <a:endParaRPr lang="en-US" dirty="0"/>
          </a:p>
        </p:txBody>
      </p:sp>
    </p:spTree>
    <p:extLst>
      <p:ext uri="{BB962C8B-B14F-4D97-AF65-F5344CB8AC3E}">
        <p14:creationId xmlns:p14="http://schemas.microsoft.com/office/powerpoint/2010/main" val="3683148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12ECB-ABD6-5E4A-B6A7-D51295D914C6}"/>
              </a:ext>
            </a:extLst>
          </p:cNvPr>
          <p:cNvSpPr>
            <a:spLocks noGrp="1"/>
          </p:cNvSpPr>
          <p:nvPr>
            <p:ph type="title"/>
          </p:nvPr>
        </p:nvSpPr>
        <p:spPr/>
        <p:txBody>
          <a:bodyPr/>
          <a:lstStyle/>
          <a:p>
            <a:r>
              <a:rPr lang="en-US" dirty="0"/>
              <a:t>Chronic Risk Factors</a:t>
            </a:r>
          </a:p>
        </p:txBody>
      </p:sp>
      <p:sp>
        <p:nvSpPr>
          <p:cNvPr id="3" name="Content Placeholder 2">
            <a:extLst>
              <a:ext uri="{FF2B5EF4-FFF2-40B4-BE49-F238E27FC236}">
                <a16:creationId xmlns:a16="http://schemas.microsoft.com/office/drawing/2014/main" id="{C3BD358B-629B-82FF-FAF8-283C2A71FC99}"/>
              </a:ext>
            </a:extLst>
          </p:cNvPr>
          <p:cNvSpPr>
            <a:spLocks noGrp="1"/>
          </p:cNvSpPr>
          <p:nvPr>
            <p:ph idx="1"/>
          </p:nvPr>
        </p:nvSpPr>
        <p:spPr/>
        <p:txBody>
          <a:bodyPr>
            <a:normAutofit fontScale="85000" lnSpcReduction="10000"/>
          </a:bodyPr>
          <a:lstStyle/>
          <a:p>
            <a:r>
              <a:rPr lang="en-US" dirty="0"/>
              <a:t>History of past suicide attempts-The more attempts and the higher the lethality, the higher the risk.</a:t>
            </a:r>
          </a:p>
          <a:p>
            <a:r>
              <a:rPr lang="en-US" dirty="0"/>
              <a:t>History of previous psychiatric hospitalizations-This indicates higher significance of mental health disorders. </a:t>
            </a:r>
          </a:p>
          <a:p>
            <a:r>
              <a:rPr lang="en-US" dirty="0"/>
              <a:t>Current mental health disorder-studies show that 90% of those who die by suicide have a diagnosable mental illness.</a:t>
            </a:r>
          </a:p>
          <a:p>
            <a:r>
              <a:rPr lang="en-US" dirty="0"/>
              <a:t>Social isolation-being chronically isolated from loved ones or society.</a:t>
            </a:r>
          </a:p>
          <a:p>
            <a:r>
              <a:rPr lang="en-US" dirty="0"/>
              <a:t>Family history of suicidal behavior-This can be due to genetic or biochemical vulnerability, or environmental (growing up without a parent that died by suicide).</a:t>
            </a:r>
          </a:p>
          <a:p>
            <a:pPr marL="0" indent="0">
              <a:buNone/>
            </a:pPr>
            <a:endParaRPr lang="en-US" dirty="0"/>
          </a:p>
        </p:txBody>
      </p:sp>
    </p:spTree>
    <p:extLst>
      <p:ext uri="{BB962C8B-B14F-4D97-AF65-F5344CB8AC3E}">
        <p14:creationId xmlns:p14="http://schemas.microsoft.com/office/powerpoint/2010/main" val="3513191844"/>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Gallery</Template>
  <TotalTime>13043</TotalTime>
  <Words>1719</Words>
  <Application>Microsoft Office PowerPoint</Application>
  <PresentationFormat>On-screen Show (4:3)</PresentationFormat>
  <Paragraphs>166</Paragraphs>
  <Slides>22</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Gill Sans MT</vt:lpstr>
      <vt:lpstr>Lucida Sans Unicode</vt:lpstr>
      <vt:lpstr>Wingdings</vt:lpstr>
      <vt:lpstr>Wingdings 3</vt:lpstr>
      <vt:lpstr>Gallery</vt:lpstr>
      <vt:lpstr>Denton County MHMR Center Crisis Overview</vt:lpstr>
      <vt:lpstr>overview</vt:lpstr>
      <vt:lpstr>Mental Health Services</vt:lpstr>
      <vt:lpstr>What is a Crisis? </vt:lpstr>
      <vt:lpstr>Crisis Definition</vt:lpstr>
      <vt:lpstr>Suicide: warning signs</vt:lpstr>
      <vt:lpstr>Suicidality/other risk to self</vt:lpstr>
      <vt:lpstr>Acute Risk Factors</vt:lpstr>
      <vt:lpstr>Chronic Risk Factors</vt:lpstr>
      <vt:lpstr>Chronic Risk factors</vt:lpstr>
      <vt:lpstr>What Can DCMHMR Do For Someone in Crisis?</vt:lpstr>
      <vt:lpstr>Who to Call </vt:lpstr>
      <vt:lpstr>Psychiatric triage</vt:lpstr>
      <vt:lpstr>Mobile Crisis Outreach team (MCOT)</vt:lpstr>
      <vt:lpstr>Before We Send MCOT or complete a Risk of Harm Assessment…</vt:lpstr>
      <vt:lpstr>Before   MCOT is sent an individuals home or requested to complete a Risk of Harm Assessment…</vt:lpstr>
      <vt:lpstr>What are we assessing for?</vt:lpstr>
      <vt:lpstr>What happens after the assessment?</vt:lpstr>
      <vt:lpstr>Contact Information</vt:lpstr>
      <vt:lpstr>Resources</vt:lpstr>
      <vt:lpstr>Resources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Denton County MHMR Center</dc:title>
  <dc:creator>phyllisf</dc:creator>
  <cp:lastModifiedBy>Arianna Moore</cp:lastModifiedBy>
  <cp:revision>273</cp:revision>
  <cp:lastPrinted>2017-12-11T15:07:49Z</cp:lastPrinted>
  <dcterms:created xsi:type="dcterms:W3CDTF">2013-05-10T14:59:50Z</dcterms:created>
  <dcterms:modified xsi:type="dcterms:W3CDTF">2023-07-31T13:23:54Z</dcterms:modified>
</cp:coreProperties>
</file>