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31"/>
  </p:notesMasterIdLst>
  <p:sldIdLst>
    <p:sldId id="262" r:id="rId5"/>
    <p:sldId id="281" r:id="rId6"/>
    <p:sldId id="263" r:id="rId7"/>
    <p:sldId id="266" r:id="rId8"/>
    <p:sldId id="292" r:id="rId9"/>
    <p:sldId id="289" r:id="rId10"/>
    <p:sldId id="293" r:id="rId11"/>
    <p:sldId id="264" r:id="rId12"/>
    <p:sldId id="267" r:id="rId13"/>
    <p:sldId id="268" r:id="rId14"/>
    <p:sldId id="269" r:id="rId15"/>
    <p:sldId id="275" r:id="rId16"/>
    <p:sldId id="286" r:id="rId17"/>
    <p:sldId id="287" r:id="rId18"/>
    <p:sldId id="296" r:id="rId19"/>
    <p:sldId id="272" r:id="rId20"/>
    <p:sldId id="277" r:id="rId21"/>
    <p:sldId id="297" r:id="rId22"/>
    <p:sldId id="278" r:id="rId23"/>
    <p:sldId id="283" r:id="rId24"/>
    <p:sldId id="298" r:id="rId25"/>
    <p:sldId id="274" r:id="rId26"/>
    <p:sldId id="276" r:id="rId27"/>
    <p:sldId id="300" r:id="rId28"/>
    <p:sldId id="294" r:id="rId29"/>
    <p:sldId id="29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Intake</cx:pt>
          <cx:pt idx="1">Nsg exam</cx:pt>
          <cx:pt idx="2">Labs</cx:pt>
          <cx:pt idx="3">Monitoring</cx:pt>
          <cx:pt idx="4">Admins</cx:pt>
          <cx:pt idx="5">Emergency</cx:pt>
          <cx:pt idx="6">Psychiatry</cx:pt>
          <cx:pt idx="7">PC</cx:pt>
        </cx:lvl>
      </cx:strDim>
      <cx:numDim type="size">
        <cx:f>Sheet1!$B$2:$B$9</cx:f>
        <cx:lvl ptCount="8" formatCode="General">
          <cx:pt idx="0">11112</cx:pt>
          <cx:pt idx="1">5848</cx:pt>
          <cx:pt idx="2">1269</cx:pt>
          <cx:pt idx="3">22819</cx:pt>
          <cx:pt idx="4">4830</cx:pt>
          <cx:pt idx="5">420</cx:pt>
          <cx:pt idx="6">1332</cx:pt>
          <cx:pt idx="7">425</cx:pt>
        </cx:lvl>
      </cx:numDim>
    </cx:data>
  </cx:chartData>
  <cx:chart>
    <cx:title pos="t" align="ctr" overlay="0">
      <cx:tx>
        <cx:txData>
          <cx:v>Tasking</cx:v>
        </cx:txData>
      </cx:tx>
      <cx:txPr>
        <a:bodyPr rot="0" spcFirstLastPara="1" vertOverflow="ellipsis" vert="horz" wrap="square" lIns="38100" tIns="19050" rIns="38100" bIns="19050" anchor="ctr" anchorCtr="1" compatLnSpc="0"/>
        <a:lstStyle/>
        <a:p>
          <a:pPr algn="ctr" rtl="0">
            <a:defRPr sz="1862" b="0" i="0" u="none" strike="noStrike" kern="1200" spc="0" baseline="0">
              <a:solidFill>
                <a:prstClr val="black">
                  <a:lumMod val="65000"/>
                  <a:lumOff val="35000"/>
                </a:prstClr>
              </a:solidFill>
              <a:latin typeface="+mn-lt"/>
              <a:ea typeface="+mn-ea"/>
              <a:cs typeface="+mn-cs"/>
            </a:defRPr>
          </a:pPr>
          <a:r>
            <a:rPr kumimoji="0" lang="en-US" sz="1862" b="0" i="0" u="none" strike="noStrike" kern="1200" cap="none" spc="0" normalizeH="0" baseline="0" noProof="0">
              <a:ln>
                <a:noFill/>
              </a:ln>
              <a:solidFill>
                <a:prstClr val="black">
                  <a:lumMod val="65000"/>
                  <a:lumOff val="35000"/>
                </a:prstClr>
              </a:solidFill>
              <a:effectLst/>
              <a:uLnTx/>
              <a:uFillTx/>
              <a:latin typeface="Gill Sans MT" panose="020B0502020104020203"/>
            </a:rPr>
            <a:t>Tasking</a:t>
          </a:r>
        </a:p>
      </cx:txPr>
    </cx:title>
    <cx:plotArea>
      <cx:plotAreaRegion>
        <cx:series layoutId="sunburst" uniqueId="{166D46A0-A9B5-4092-A600-D82A06CE4227}">
          <cx:tx>
            <cx:txData>
              <cx:f>Sheet1!$B$1</cx:f>
              <cx:v>Tasking</cx:v>
            </cx:txData>
          </cx:tx>
          <cx:dataId val="0"/>
        </cx:series>
      </cx:plotAreaRegion>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B1B9D-5FD8-46B1-A173-F00497598741}" type="datetimeFigureOut">
              <a:rPr lang="en-US" smtClean="0"/>
              <a:t>9/27/2023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142BC-A7BD-4276-975D-6351998F7C85}" type="slidenum">
              <a:rPr lang="en-US" smtClean="0"/>
              <a:t>‹#›</a:t>
            </a:fld>
            <a:endParaRPr lang="en-US" dirty="0"/>
          </a:p>
        </p:txBody>
      </p:sp>
    </p:spTree>
    <p:extLst>
      <p:ext uri="{BB962C8B-B14F-4D97-AF65-F5344CB8AC3E}">
        <p14:creationId xmlns:p14="http://schemas.microsoft.com/office/powerpoint/2010/main" val="234448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3442AB9-C8CA-420F-B42A-18C2D699071B}" type="datetime1">
              <a:rPr lang="en-US" smtClean="0"/>
              <a:t>9/27/2023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DFFBC-BDEB-417F-BF84-663A45C20646}" type="datetime1">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8071AC1-DFE2-4CEB-A839-7F430962ACC4}" type="datetime1">
              <a:rPr lang="en-US" smtClean="0"/>
              <a:t>9/27/2023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F9C0F-A549-4116-ADE7-EA08C05540C8}" type="datetime1">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C9EEE4F-EA2D-4584-9DE7-EC300D9E7B04}" type="datetime1">
              <a:rPr lang="en-US" smtClean="0"/>
              <a:t>9/27/2023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EBE59C-38C6-435B-909F-6BC5D2F90092}" type="datetime1">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4B3F88-5DA5-47A3-A95A-FEF6AF43E84E}" type="datetime1">
              <a:rPr lang="en-US" smtClean="0"/>
              <a:t>9/27/2023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0BB3716-29F6-49DE-A213-3937CA580F20}" type="datetime1">
              <a:rPr lang="en-US" smtClean="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B02A8-9935-43BE-936D-943169608636}" type="datetime1">
              <a:rPr lang="en-US" smtClean="0"/>
              <a:t>9/27/2023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518B405-B3F7-4586-BE59-DF6DE834F5F3}" type="datetime1">
              <a:rPr lang="en-US" smtClean="0"/>
              <a:t>9/27/2023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376EAD-3739-455C-929C-D58B69B73424}" type="datetime1">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EDBAC8D9-C124-4B74-9CB9-474FDD0AD4C5}" type="datetime1">
              <a:rPr lang="en-US" smtClean="0"/>
              <a:t>9/27/2023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microsoft.com/office/2014/relationships/chartEx" Target="../charts/chartEx1.xml"/><Relationship Id="rId1" Type="http://schemas.openxmlformats.org/officeDocument/2006/relationships/slideLayout" Target="../slideLayouts/slideLayout6.xml"/><Relationship Id="rId5" Type="http://schemas.openxmlformats.org/officeDocument/2006/relationships/image" Target="../media/image210.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D2DBA70-3C88-4960-B0D4-84FCD42B19DB}"/>
              </a:ext>
            </a:extLst>
          </p:cNvPr>
          <p:cNvSpPr>
            <a:spLocks noGrp="1"/>
          </p:cNvSpPr>
          <p:nvPr>
            <p:ph type="ctrTitle"/>
          </p:nvPr>
        </p:nvSpPr>
        <p:spPr>
          <a:xfrm>
            <a:off x="8100060" y="951790"/>
            <a:ext cx="3645407" cy="2085869"/>
          </a:xfrm>
        </p:spPr>
        <p:txBody>
          <a:bodyPr>
            <a:normAutofit fontScale="90000"/>
          </a:bodyPr>
          <a:lstStyle/>
          <a:p>
            <a:pPr algn="ctr"/>
            <a:r>
              <a:rPr lang="en-US" dirty="0">
                <a:solidFill>
                  <a:srgbClr val="FFFFFF"/>
                </a:solidFill>
              </a:rPr>
              <a:t>Denton County Correctional Health</a:t>
            </a:r>
          </a:p>
        </p:txBody>
      </p:sp>
      <p:sp>
        <p:nvSpPr>
          <p:cNvPr id="3" name="Subtitle 2">
            <a:extLst>
              <a:ext uri="{FF2B5EF4-FFF2-40B4-BE49-F238E27FC236}">
                <a16:creationId xmlns:a16="http://schemas.microsoft.com/office/drawing/2014/main" id="{1B3254AA-54D7-42C3-86C1-E80F6DF9CA03}"/>
              </a:ext>
            </a:extLst>
          </p:cNvPr>
          <p:cNvSpPr>
            <a:spLocks noGrp="1"/>
          </p:cNvSpPr>
          <p:nvPr>
            <p:ph type="subTitle" idx="1"/>
          </p:nvPr>
        </p:nvSpPr>
        <p:spPr>
          <a:xfrm>
            <a:off x="8296275" y="3505095"/>
            <a:ext cx="3081576" cy="1733655"/>
          </a:xfrm>
        </p:spPr>
        <p:txBody>
          <a:bodyPr>
            <a:normAutofit/>
          </a:bodyPr>
          <a:lstStyle/>
          <a:p>
            <a:pPr algn="ctr"/>
            <a:r>
              <a:rPr lang="en-US" dirty="0">
                <a:solidFill>
                  <a:srgbClr val="EBEBEB"/>
                </a:solidFill>
              </a:rPr>
              <a:t>A division of</a:t>
            </a:r>
          </a:p>
          <a:p>
            <a:pPr algn="ctr"/>
            <a:endParaRPr lang="en-US" dirty="0">
              <a:solidFill>
                <a:srgbClr val="EBEBEB"/>
              </a:solidFill>
            </a:endParaRPr>
          </a:p>
        </p:txBody>
      </p:sp>
      <p:grpSp>
        <p:nvGrpSpPr>
          <p:cNvPr id="58" name="Group 57">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9" name="Rectangle 58">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p:cNvPicPr>
            <a:picLocks noChangeAspect="1"/>
          </p:cNvPicPr>
          <p:nvPr/>
        </p:nvPicPr>
        <p:blipFill>
          <a:blip r:embed="rId2"/>
          <a:stretch>
            <a:fillRect/>
          </a:stretch>
        </p:blipFill>
        <p:spPr>
          <a:xfrm>
            <a:off x="446534" y="723899"/>
            <a:ext cx="7482125" cy="5666666"/>
          </a:xfrm>
          <a:prstGeom prst="rect">
            <a:avLst/>
          </a:prstGeom>
        </p:spPr>
      </p:pic>
      <p:pic>
        <p:nvPicPr>
          <p:cNvPr id="1026" name="Picture 2" descr="Public Health Home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138" y="4289402"/>
            <a:ext cx="3143250"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341029"/>
      </p:ext>
    </p:extLst>
  </p:cSld>
  <p:clrMapOvr>
    <a:masterClrMapping/>
  </p:clrMapOvr>
  <mc:AlternateContent xmlns:mc="http://schemas.openxmlformats.org/markup-compatibility/2006" xmlns:p14="http://schemas.microsoft.com/office/powerpoint/2010/main">
    <mc:Choice Requires="p14">
      <p:transition spd="slow" p14:dur="2000" advTm="25346"/>
    </mc:Choice>
    <mc:Fallback xmlns="">
      <p:transition spd="slow" advTm="2534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235" y="582580"/>
            <a:ext cx="7465528" cy="1013800"/>
          </a:xfrm>
        </p:spPr>
        <p:txBody>
          <a:bodyPr>
            <a:normAutofit/>
          </a:bodyPr>
          <a:lstStyle/>
          <a:p>
            <a:r>
              <a:rPr lang="en-US" sz="4400" dirty="0"/>
              <a:t>Services and Evolutions</a:t>
            </a:r>
          </a:p>
        </p:txBody>
      </p:sp>
      <p:sp>
        <p:nvSpPr>
          <p:cNvPr id="3" name="Content Placeholder 2"/>
          <p:cNvSpPr>
            <a:spLocks noGrp="1"/>
          </p:cNvSpPr>
          <p:nvPr>
            <p:ph idx="1"/>
          </p:nvPr>
        </p:nvSpPr>
        <p:spPr>
          <a:xfrm>
            <a:off x="3995466" y="2141053"/>
            <a:ext cx="4617825" cy="3678303"/>
          </a:xfrm>
        </p:spPr>
        <p:txBody>
          <a:bodyPr>
            <a:noAutofit/>
          </a:bodyPr>
          <a:lstStyle/>
          <a:p>
            <a:pPr marL="0" indent="0">
              <a:buNone/>
            </a:pPr>
            <a:r>
              <a:rPr lang="en-US" sz="4000" u="sng" dirty="0"/>
              <a:t>Routine Sick-Call</a:t>
            </a:r>
          </a:p>
          <a:p>
            <a:r>
              <a:rPr lang="en-US" sz="3600" dirty="0"/>
              <a:t>Non-emergent </a:t>
            </a:r>
          </a:p>
          <a:p>
            <a:pPr lvl="2">
              <a:buFont typeface="Courier New" panose="02070309020205020404" pitchFamily="49" charset="0"/>
              <a:buChar char="o"/>
            </a:pPr>
            <a:r>
              <a:rPr lang="en-US" sz="3200" dirty="0"/>
              <a:t>per request </a:t>
            </a:r>
          </a:p>
          <a:p>
            <a:r>
              <a:rPr lang="en-US" sz="3600" dirty="0"/>
              <a:t>Treatment protocols </a:t>
            </a:r>
          </a:p>
          <a:p>
            <a:pPr lvl="2">
              <a:buFont typeface="Courier New" panose="02070309020205020404" pitchFamily="49" charset="0"/>
              <a:buChar char="o"/>
            </a:pPr>
            <a:r>
              <a:rPr lang="en-US" sz="2800" dirty="0"/>
              <a:t>100% Case manager QA</a:t>
            </a:r>
          </a:p>
        </p:txBody>
      </p:sp>
    </p:spTree>
    <p:extLst>
      <p:ext uri="{BB962C8B-B14F-4D97-AF65-F5344CB8AC3E}">
        <p14:creationId xmlns:p14="http://schemas.microsoft.com/office/powerpoint/2010/main" val="2499827837"/>
      </p:ext>
    </p:extLst>
  </p:cSld>
  <p:clrMapOvr>
    <a:masterClrMapping/>
  </p:clrMapOvr>
  <mc:AlternateContent xmlns:mc="http://schemas.openxmlformats.org/markup-compatibility/2006" xmlns:p14="http://schemas.microsoft.com/office/powerpoint/2010/main">
    <mc:Choice Requires="p14">
      <p:transition spd="slow" p14:dur="2000" advTm="487"/>
    </mc:Choice>
    <mc:Fallback xmlns="">
      <p:transition spd="slow" advTm="4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235" y="582580"/>
            <a:ext cx="7465528" cy="1013800"/>
          </a:xfrm>
        </p:spPr>
        <p:txBody>
          <a:bodyPr>
            <a:normAutofit/>
          </a:bodyPr>
          <a:lstStyle/>
          <a:p>
            <a:r>
              <a:rPr lang="en-US" sz="4400" dirty="0"/>
              <a:t>Services and Evolutions</a:t>
            </a:r>
          </a:p>
        </p:txBody>
      </p:sp>
      <p:sp>
        <p:nvSpPr>
          <p:cNvPr id="3" name="Content Placeholder 2"/>
          <p:cNvSpPr>
            <a:spLocks noGrp="1"/>
          </p:cNvSpPr>
          <p:nvPr>
            <p:ph idx="1"/>
          </p:nvPr>
        </p:nvSpPr>
        <p:spPr>
          <a:xfrm>
            <a:off x="993569" y="2465294"/>
            <a:ext cx="4241819" cy="3456258"/>
          </a:xfrm>
        </p:spPr>
        <p:txBody>
          <a:bodyPr>
            <a:noAutofit/>
          </a:bodyPr>
          <a:lstStyle/>
          <a:p>
            <a:pPr marL="0" indent="0">
              <a:buNone/>
            </a:pPr>
            <a:r>
              <a:rPr lang="en-US" sz="3600" u="sng" dirty="0"/>
              <a:t>Provider Clinics</a:t>
            </a:r>
          </a:p>
          <a:p>
            <a:r>
              <a:rPr lang="en-US" sz="3200" dirty="0"/>
              <a:t>Primary Care</a:t>
            </a:r>
          </a:p>
          <a:p>
            <a:r>
              <a:rPr lang="en-US" sz="3200" dirty="0"/>
              <a:t>Infectious Disease</a:t>
            </a:r>
          </a:p>
          <a:p>
            <a:r>
              <a:rPr lang="en-US" sz="3200" dirty="0"/>
              <a:t>Psychiatry/</a:t>
            </a:r>
            <a:r>
              <a:rPr lang="en-US" sz="3200" dirty="0" err="1"/>
              <a:t>Telepsych</a:t>
            </a:r>
            <a:r>
              <a:rPr lang="en-US" sz="3200" dirty="0"/>
              <a:t> </a:t>
            </a:r>
          </a:p>
          <a:p>
            <a:r>
              <a:rPr lang="en-US" sz="3200" dirty="0"/>
              <a:t>Women’s Health</a:t>
            </a:r>
          </a:p>
          <a:p>
            <a:r>
              <a:rPr lang="en-US" sz="3200" dirty="0"/>
              <a:t>Dental </a:t>
            </a:r>
          </a:p>
        </p:txBody>
      </p:sp>
      <p:pic>
        <p:nvPicPr>
          <p:cNvPr id="1026" name="Picture 2" descr="Doctors Express of Atlanta | Atlanta, GA 30318 | Medical office dec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166" y="2465294"/>
            <a:ext cx="4946468" cy="381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82719"/>
      </p:ext>
    </p:extLst>
  </p:cSld>
  <p:clrMapOvr>
    <a:masterClrMapping/>
  </p:clrMapOvr>
  <mc:AlternateContent xmlns:mc="http://schemas.openxmlformats.org/markup-compatibility/2006" xmlns:p14="http://schemas.microsoft.com/office/powerpoint/2010/main">
    <mc:Choice Requires="p14">
      <p:transition spd="slow" p14:dur="2000" advTm="32"/>
    </mc:Choice>
    <mc:Fallback xmlns="">
      <p:transition spd="slow" advTm="3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642" y="574913"/>
            <a:ext cx="7871755" cy="988332"/>
          </a:xfrm>
        </p:spPr>
        <p:txBody>
          <a:bodyPr>
            <a:normAutofit/>
          </a:bodyPr>
          <a:lstStyle/>
          <a:p>
            <a:r>
              <a:rPr lang="en-US" sz="4800" dirty="0"/>
              <a:t>Mental Health division</a:t>
            </a:r>
          </a:p>
        </p:txBody>
      </p:sp>
      <p:sp>
        <p:nvSpPr>
          <p:cNvPr id="3" name="TextBox 2"/>
          <p:cNvSpPr txBox="1"/>
          <p:nvPr/>
        </p:nvSpPr>
        <p:spPr>
          <a:xfrm>
            <a:off x="5819209" y="1895892"/>
            <a:ext cx="5728357" cy="4287328"/>
          </a:xfrm>
          <a:prstGeom prst="rect">
            <a:avLst/>
          </a:prstGeom>
          <a:noFill/>
        </p:spPr>
        <p:txBody>
          <a:bodyPr wrap="square" rtlCol="0">
            <a:spAutoFit/>
          </a:bodyPr>
          <a:lstStyle/>
          <a:p>
            <a:endParaRPr lang="en-US" dirty="0"/>
          </a:p>
          <a:p>
            <a:pPr>
              <a:spcBef>
                <a:spcPct val="20000"/>
              </a:spcBef>
              <a:spcAft>
                <a:spcPts val="600"/>
              </a:spcAft>
              <a:buClr>
                <a:schemeClr val="accent2"/>
              </a:buClr>
              <a:buSzPct val="92000"/>
            </a:pPr>
            <a:r>
              <a:rPr lang="en-US" sz="2400" dirty="0">
                <a:solidFill>
                  <a:schemeClr val="tx2"/>
                </a:solidFill>
              </a:rPr>
              <a:t>QMHP Duties</a:t>
            </a:r>
          </a:p>
          <a:p>
            <a:pPr marL="306000" indent="-3060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Risk assessments-routine and emergent</a:t>
            </a:r>
          </a:p>
          <a:p>
            <a:pPr marL="306000" indent="-3060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Follow-up assessments</a:t>
            </a:r>
          </a:p>
          <a:p>
            <a:pPr marL="306000" indent="-3060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Continuity of care reviews</a:t>
            </a:r>
          </a:p>
          <a:p>
            <a:pPr marL="306000" indent="-3060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Inmate administrative requests</a:t>
            </a:r>
          </a:p>
          <a:p>
            <a:pPr marL="306000" indent="-3060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Attend/assist psychiatry clinics</a:t>
            </a:r>
          </a:p>
          <a:p>
            <a:pPr marL="306000" indent="-3060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Discharge planning </a:t>
            </a:r>
          </a:p>
          <a:p>
            <a:endParaRPr lang="en-US" dirty="0"/>
          </a:p>
        </p:txBody>
      </p:sp>
      <p:sp>
        <p:nvSpPr>
          <p:cNvPr id="4" name="TextBox 3"/>
          <p:cNvSpPr txBox="1"/>
          <p:nvPr/>
        </p:nvSpPr>
        <p:spPr>
          <a:xfrm>
            <a:off x="782509" y="2436912"/>
            <a:ext cx="5036700" cy="2862322"/>
          </a:xfrm>
          <a:prstGeom prst="rect">
            <a:avLst/>
          </a:prstGeom>
          <a:noFill/>
        </p:spPr>
        <p:txBody>
          <a:bodyPr wrap="none" rtlCol="0">
            <a:spAutoFit/>
          </a:bodyPr>
          <a:lstStyle/>
          <a:p>
            <a:r>
              <a:rPr lang="en-US" sz="3600" dirty="0">
                <a:solidFill>
                  <a:schemeClr val="tx2"/>
                </a:solidFill>
              </a:rPr>
              <a:t>4 QMHPs</a:t>
            </a:r>
          </a:p>
          <a:p>
            <a:r>
              <a:rPr lang="en-US" sz="3600" dirty="0">
                <a:solidFill>
                  <a:schemeClr val="tx2"/>
                </a:solidFill>
              </a:rPr>
              <a:t>1 QMHP shift-leader</a:t>
            </a:r>
          </a:p>
          <a:p>
            <a:r>
              <a:rPr lang="en-US" sz="3600" dirty="0">
                <a:solidFill>
                  <a:schemeClr val="tx2"/>
                </a:solidFill>
              </a:rPr>
              <a:t>1 Clinical Coordinator </a:t>
            </a:r>
          </a:p>
          <a:p>
            <a:r>
              <a:rPr lang="en-US" sz="3600" dirty="0">
                <a:solidFill>
                  <a:schemeClr val="tx2"/>
                </a:solidFill>
              </a:rPr>
              <a:t>1 Psychiatrist</a:t>
            </a:r>
          </a:p>
          <a:p>
            <a:r>
              <a:rPr lang="en-US" sz="3600" dirty="0">
                <a:solidFill>
                  <a:schemeClr val="tx2"/>
                </a:solidFill>
              </a:rPr>
              <a:t>1 NP-Psych (Telehealth)</a:t>
            </a:r>
            <a:r>
              <a:rPr lang="en-US" sz="3600" dirty="0"/>
              <a:t>   </a:t>
            </a:r>
          </a:p>
        </p:txBody>
      </p:sp>
    </p:spTree>
    <p:extLst>
      <p:ext uri="{BB962C8B-B14F-4D97-AF65-F5344CB8AC3E}">
        <p14:creationId xmlns:p14="http://schemas.microsoft.com/office/powerpoint/2010/main" val="676176697"/>
      </p:ext>
    </p:extLst>
  </p:cSld>
  <p:clrMapOvr>
    <a:masterClrMapping/>
  </p:clrMapOvr>
  <mc:AlternateContent xmlns:mc="http://schemas.openxmlformats.org/markup-compatibility/2006" xmlns:p14="http://schemas.microsoft.com/office/powerpoint/2010/main">
    <mc:Choice Requires="p14">
      <p:transition spd="slow" p14:dur="2000" advTm="34"/>
    </mc:Choice>
    <mc:Fallback xmlns="">
      <p:transition spd="slow" advTm="3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6674" y="701040"/>
            <a:ext cx="6396406" cy="861060"/>
          </a:xfrm>
        </p:spPr>
        <p:txBody>
          <a:bodyPr>
            <a:normAutofit/>
          </a:bodyPr>
          <a:lstStyle/>
          <a:p>
            <a:r>
              <a:rPr lang="en-US" dirty="0"/>
              <a:t>Mental Health Services (cont.)</a:t>
            </a:r>
          </a:p>
        </p:txBody>
      </p:sp>
      <p:sp>
        <p:nvSpPr>
          <p:cNvPr id="5" name="TextBox 4"/>
          <p:cNvSpPr txBox="1"/>
          <p:nvPr/>
        </p:nvSpPr>
        <p:spPr>
          <a:xfrm>
            <a:off x="2948629" y="3145430"/>
            <a:ext cx="5634619" cy="846386"/>
          </a:xfrm>
          <a:prstGeom prst="rect">
            <a:avLst/>
          </a:prstGeom>
          <a:noFill/>
        </p:spPr>
        <p:txBody>
          <a:bodyPr wrap="none" rtlCol="0">
            <a:spAutoFit/>
          </a:bodyPr>
          <a:lstStyle/>
          <a:p>
            <a:pPr marL="306000" indent="-306000">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Current clinic wait time 4-5 weeks-</a:t>
            </a:r>
            <a:r>
              <a:rPr lang="en-US" sz="2000" dirty="0" err="1">
                <a:solidFill>
                  <a:schemeClr val="tx2"/>
                </a:solidFill>
              </a:rPr>
              <a:t>nonemergent</a:t>
            </a:r>
            <a:endParaRPr lang="en-US" sz="2000" dirty="0">
              <a:solidFill>
                <a:schemeClr val="tx2"/>
              </a:solidFill>
            </a:endParaRPr>
          </a:p>
          <a:p>
            <a:pPr marL="800100" lvl="1" indent="-3429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Emergent/urgent exams-priority; next clinic</a:t>
            </a:r>
          </a:p>
        </p:txBody>
      </p:sp>
      <p:sp>
        <p:nvSpPr>
          <p:cNvPr id="6" name="TextBox 5"/>
          <p:cNvSpPr txBox="1"/>
          <p:nvPr/>
        </p:nvSpPr>
        <p:spPr>
          <a:xfrm>
            <a:off x="2948629" y="4197556"/>
            <a:ext cx="5111067" cy="1738938"/>
          </a:xfrm>
          <a:prstGeom prst="rect">
            <a:avLst/>
          </a:prstGeom>
          <a:noFill/>
        </p:spPr>
        <p:txBody>
          <a:bodyPr wrap="square" rtlCol="0">
            <a:spAutoFit/>
          </a:bodyPr>
          <a:lstStyle/>
          <a:p>
            <a:pPr marL="306000" lvl="0" indent="-306000">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Routine follow-up exams </a:t>
            </a:r>
          </a:p>
          <a:p>
            <a:pPr marL="800100" lvl="1" indent="-3429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Scheduled intervals </a:t>
            </a:r>
          </a:p>
          <a:p>
            <a:pPr marL="800100" lvl="1" indent="-3429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medication management</a:t>
            </a:r>
          </a:p>
          <a:p>
            <a:pPr marL="800100" lvl="1" indent="-3429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behavioral/security concerns </a:t>
            </a:r>
          </a:p>
        </p:txBody>
      </p:sp>
      <p:sp>
        <p:nvSpPr>
          <p:cNvPr id="7" name="TextBox 6"/>
          <p:cNvSpPr txBox="1"/>
          <p:nvPr/>
        </p:nvSpPr>
        <p:spPr>
          <a:xfrm>
            <a:off x="4248519" y="2229395"/>
            <a:ext cx="3218041" cy="584775"/>
          </a:xfrm>
          <a:prstGeom prst="rect">
            <a:avLst/>
          </a:prstGeom>
          <a:noFill/>
        </p:spPr>
        <p:txBody>
          <a:bodyPr wrap="square" rtlCol="0">
            <a:spAutoFit/>
          </a:bodyPr>
          <a:lstStyle/>
          <a:p>
            <a:r>
              <a:rPr lang="en-US" sz="3200" u="sng" dirty="0">
                <a:solidFill>
                  <a:schemeClr val="tx2"/>
                </a:solidFill>
              </a:rPr>
              <a:t>Psychiatry Clinic</a:t>
            </a:r>
          </a:p>
        </p:txBody>
      </p:sp>
    </p:spTree>
    <p:extLst>
      <p:ext uri="{BB962C8B-B14F-4D97-AF65-F5344CB8AC3E}">
        <p14:creationId xmlns:p14="http://schemas.microsoft.com/office/powerpoint/2010/main" val="1607307479"/>
      </p:ext>
    </p:extLst>
  </p:cSld>
  <p:clrMapOvr>
    <a:masterClrMapping/>
  </p:clrMapOvr>
  <mc:AlternateContent xmlns:mc="http://schemas.openxmlformats.org/markup-compatibility/2006" xmlns:p14="http://schemas.microsoft.com/office/powerpoint/2010/main">
    <mc:Choice Requires="p14">
      <p:transition spd="slow" p14:dur="2000" advTm="29"/>
    </mc:Choice>
    <mc:Fallback xmlns="">
      <p:transition spd="slow" advTm="2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797" y="922020"/>
            <a:ext cx="5245786" cy="597850"/>
          </a:xfrm>
        </p:spPr>
        <p:txBody>
          <a:bodyPr>
            <a:normAutofit fontScale="90000"/>
          </a:bodyPr>
          <a:lstStyle/>
          <a:p>
            <a:r>
              <a:rPr lang="en-US" dirty="0"/>
              <a:t>Mental Health Services (cont.)</a:t>
            </a:r>
          </a:p>
        </p:txBody>
      </p:sp>
      <p:sp>
        <p:nvSpPr>
          <p:cNvPr id="3" name="TextBox 2"/>
          <p:cNvSpPr txBox="1"/>
          <p:nvPr/>
        </p:nvSpPr>
        <p:spPr>
          <a:xfrm>
            <a:off x="3004457" y="3041469"/>
            <a:ext cx="6020849" cy="3062377"/>
          </a:xfrm>
          <a:prstGeom prst="rect">
            <a:avLst/>
          </a:prstGeom>
          <a:noFill/>
        </p:spPr>
        <p:txBody>
          <a:bodyPr wrap="square" rtlCol="0">
            <a:spAutoFit/>
          </a:bodyPr>
          <a:lstStyle/>
          <a:p>
            <a:pPr marL="285750" lvl="0" indent="-285750">
              <a:spcBef>
                <a:spcPct val="20000"/>
              </a:spcBef>
              <a:spcAft>
                <a:spcPts val="600"/>
              </a:spcAft>
              <a:buClr>
                <a:schemeClr val="accent2"/>
              </a:buClr>
              <a:buSzPct val="92000"/>
              <a:buFont typeface="Wingdings" panose="05000000000000000000" pitchFamily="2" charset="2"/>
              <a:buChar char="§"/>
            </a:pPr>
            <a:r>
              <a:rPr lang="en-US" sz="2400" dirty="0">
                <a:solidFill>
                  <a:schemeClr val="tx2"/>
                </a:solidFill>
              </a:rPr>
              <a:t>46.B Forensic waitlist				23</a:t>
            </a:r>
          </a:p>
          <a:p>
            <a:pPr marL="285750" indent="-285750">
              <a:spcBef>
                <a:spcPct val="20000"/>
              </a:spcBef>
              <a:spcAft>
                <a:spcPts val="600"/>
              </a:spcAft>
              <a:buClr>
                <a:schemeClr val="accent2"/>
              </a:buClr>
              <a:buSzPct val="92000"/>
              <a:buFont typeface="Wingdings" panose="05000000000000000000" pitchFamily="2" charset="2"/>
              <a:buChar char="§"/>
            </a:pPr>
            <a:r>
              <a:rPr lang="en-US" sz="2400" dirty="0">
                <a:solidFill>
                  <a:schemeClr val="tx2"/>
                </a:solidFill>
              </a:rPr>
              <a:t>16.22 Total							71</a:t>
            </a:r>
          </a:p>
          <a:p>
            <a:pPr marL="285750" lvl="0" indent="-285750">
              <a:spcBef>
                <a:spcPct val="20000"/>
              </a:spcBef>
              <a:spcAft>
                <a:spcPts val="600"/>
              </a:spcAft>
              <a:buClr>
                <a:schemeClr val="accent2"/>
              </a:buClr>
              <a:buSzPct val="92000"/>
              <a:buFont typeface="Wingdings" panose="05000000000000000000" pitchFamily="2" charset="2"/>
              <a:buChar char="§"/>
            </a:pPr>
            <a:r>
              <a:rPr lang="en-US" sz="2400" dirty="0">
                <a:solidFill>
                  <a:schemeClr val="tx2"/>
                </a:solidFill>
              </a:rPr>
              <a:t>16.22 Involuntary in-patient		28</a:t>
            </a:r>
          </a:p>
          <a:p>
            <a:pPr marL="285750" indent="-285750">
              <a:spcBef>
                <a:spcPct val="20000"/>
              </a:spcBef>
              <a:spcAft>
                <a:spcPts val="600"/>
              </a:spcAft>
              <a:buClr>
                <a:schemeClr val="accent2"/>
              </a:buClr>
              <a:buSzPct val="92000"/>
              <a:buFont typeface="Wingdings" panose="05000000000000000000" pitchFamily="2" charset="2"/>
              <a:buChar char="§"/>
            </a:pPr>
            <a:r>
              <a:rPr lang="en-US" sz="2400" dirty="0">
                <a:solidFill>
                  <a:schemeClr val="tx2"/>
                </a:solidFill>
              </a:rPr>
              <a:t>16.22  Voluntary in-patient		    	16</a:t>
            </a:r>
          </a:p>
          <a:p>
            <a:pPr marL="285750" indent="-285750">
              <a:spcBef>
                <a:spcPct val="20000"/>
              </a:spcBef>
              <a:spcAft>
                <a:spcPts val="600"/>
              </a:spcAft>
              <a:buClr>
                <a:schemeClr val="accent2"/>
              </a:buClr>
              <a:buSzPct val="92000"/>
              <a:buFont typeface="Wingdings" panose="05000000000000000000" pitchFamily="2" charset="2"/>
              <a:buChar char="§"/>
            </a:pPr>
            <a:r>
              <a:rPr lang="en-US" sz="2400" dirty="0">
                <a:solidFill>
                  <a:schemeClr val="tx2"/>
                </a:solidFill>
              </a:rPr>
              <a:t>Returned from the State Hospital	 2</a:t>
            </a:r>
          </a:p>
          <a:p>
            <a:pPr marL="285750" indent="-285750">
              <a:spcBef>
                <a:spcPct val="20000"/>
              </a:spcBef>
              <a:spcAft>
                <a:spcPts val="600"/>
              </a:spcAft>
              <a:buClr>
                <a:schemeClr val="accent2"/>
              </a:buClr>
              <a:buSzPct val="92000"/>
              <a:buFont typeface="Wingdings" panose="05000000000000000000" pitchFamily="2" charset="2"/>
              <a:buChar char="§"/>
            </a:pPr>
            <a:r>
              <a:rPr lang="en-US" sz="2400" dirty="0">
                <a:solidFill>
                  <a:schemeClr val="tx2"/>
                </a:solidFill>
              </a:rPr>
              <a:t>Compelled Rx orders                    4</a:t>
            </a:r>
          </a:p>
        </p:txBody>
      </p:sp>
      <p:sp>
        <p:nvSpPr>
          <p:cNvPr id="5" name="TextBox 4"/>
          <p:cNvSpPr txBox="1"/>
          <p:nvPr/>
        </p:nvSpPr>
        <p:spPr>
          <a:xfrm>
            <a:off x="3908285" y="2104214"/>
            <a:ext cx="3589794" cy="646331"/>
          </a:xfrm>
          <a:prstGeom prst="rect">
            <a:avLst/>
          </a:prstGeom>
          <a:noFill/>
        </p:spPr>
        <p:txBody>
          <a:bodyPr wrap="square" rtlCol="0">
            <a:spAutoFit/>
          </a:bodyPr>
          <a:lstStyle/>
          <a:p>
            <a:r>
              <a:rPr lang="en-US" sz="3600" u="sng" dirty="0">
                <a:solidFill>
                  <a:schemeClr val="tx2"/>
                </a:solidFill>
              </a:rPr>
              <a:t>Forensic Tracking</a:t>
            </a:r>
          </a:p>
        </p:txBody>
      </p:sp>
    </p:spTree>
    <p:extLst>
      <p:ext uri="{BB962C8B-B14F-4D97-AF65-F5344CB8AC3E}">
        <p14:creationId xmlns:p14="http://schemas.microsoft.com/office/powerpoint/2010/main" val="464371117"/>
      </p:ext>
    </p:extLst>
  </p:cSld>
  <p:clrMapOvr>
    <a:masterClrMapping/>
  </p:clrMapOvr>
  <mc:AlternateContent xmlns:mc="http://schemas.openxmlformats.org/markup-compatibility/2006" xmlns:p14="http://schemas.microsoft.com/office/powerpoint/2010/main">
    <mc:Choice Requires="p14">
      <p:transition spd="slow" p14:dur="2000" advTm="45"/>
    </mc:Choice>
    <mc:Fallback xmlns="">
      <p:transition spd="slow" advTm="4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120" y="906780"/>
            <a:ext cx="3096946" cy="582610"/>
          </a:xfrm>
        </p:spPr>
        <p:txBody>
          <a:bodyPr/>
          <a:lstStyle/>
          <a:p>
            <a:r>
              <a:rPr lang="en-US" dirty="0"/>
              <a:t>Telepsychiatry</a:t>
            </a:r>
          </a:p>
        </p:txBody>
      </p:sp>
      <p:sp>
        <p:nvSpPr>
          <p:cNvPr id="3" name="TextBox 2"/>
          <p:cNvSpPr txBox="1"/>
          <p:nvPr/>
        </p:nvSpPr>
        <p:spPr>
          <a:xfrm>
            <a:off x="925850" y="3864114"/>
            <a:ext cx="5614287" cy="2308324"/>
          </a:xfrm>
          <a:prstGeom prst="rect">
            <a:avLst/>
          </a:prstGeom>
          <a:noFill/>
        </p:spPr>
        <p:txBody>
          <a:bodyPr wrap="square" rtlCol="0">
            <a:spAutoFit/>
          </a:bodyPr>
          <a:lstStyle/>
          <a:p>
            <a:pPr marL="342900" indent="-34290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Implemented March, 2023</a:t>
            </a:r>
          </a:p>
          <a:p>
            <a:pPr marL="800100" lvl="1" indent="-3429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300 clinic hours completed</a:t>
            </a:r>
          </a:p>
          <a:p>
            <a:pPr marL="800100" lvl="1" indent="-3429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400 patients evaluated to date</a:t>
            </a:r>
          </a:p>
          <a:p>
            <a:pPr marL="1257300" lvl="2" indent="-3429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clinic wait times reduced 70%</a:t>
            </a:r>
          </a:p>
          <a:p>
            <a:r>
              <a:rPr lang="en-US" sz="3200" dirty="0">
                <a:solidFill>
                  <a:schemeClr val="tx2"/>
                </a:solidFill>
              </a:rPr>
              <a:t>	 </a:t>
            </a:r>
          </a:p>
        </p:txBody>
      </p:sp>
      <p:pic>
        <p:nvPicPr>
          <p:cNvPr id="1026" name="Picture 2" descr="FasPsych TelePsych Part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50" y="2423795"/>
            <a:ext cx="3648075" cy="923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06194" y="2534515"/>
            <a:ext cx="4079965" cy="2718277"/>
          </a:xfrm>
          <a:prstGeom prst="rect">
            <a:avLst/>
          </a:prstGeom>
        </p:spPr>
      </p:pic>
      <p:sp>
        <p:nvSpPr>
          <p:cNvPr id="6" name="TextBox 5"/>
          <p:cNvSpPr txBox="1"/>
          <p:nvPr/>
        </p:nvSpPr>
        <p:spPr>
          <a:xfrm flipH="1">
            <a:off x="7106193" y="5451531"/>
            <a:ext cx="4345577" cy="846386"/>
          </a:xfrm>
          <a:prstGeom prst="rect">
            <a:avLst/>
          </a:prstGeom>
          <a:noFill/>
        </p:spPr>
        <p:txBody>
          <a:bodyPr wrap="square" rtlCol="0">
            <a:spAutoFit/>
          </a:bodyPr>
          <a:lstStyle/>
          <a:p>
            <a:pPr marL="342900" indent="-34290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Significant budgetary impact</a:t>
            </a:r>
          </a:p>
          <a:p>
            <a:pPr marL="342900" indent="-34290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cross-clinic usability of technology</a:t>
            </a:r>
          </a:p>
        </p:txBody>
      </p:sp>
    </p:spTree>
    <p:extLst>
      <p:ext uri="{BB962C8B-B14F-4D97-AF65-F5344CB8AC3E}">
        <p14:creationId xmlns:p14="http://schemas.microsoft.com/office/powerpoint/2010/main" val="2052641358"/>
      </p:ext>
    </p:extLst>
  </p:cSld>
  <p:clrMapOvr>
    <a:masterClrMapping/>
  </p:clrMapOvr>
  <mc:AlternateContent xmlns:mc="http://schemas.openxmlformats.org/markup-compatibility/2006" xmlns:p14="http://schemas.microsoft.com/office/powerpoint/2010/main">
    <mc:Choice Requires="p14">
      <p:transition spd="slow" p14:dur="2000" advTm="34"/>
    </mc:Choice>
    <mc:Fallback xmlns="">
      <p:transition spd="slow" advTm="3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27" y="588982"/>
            <a:ext cx="11029616" cy="988332"/>
          </a:xfrm>
        </p:spPr>
        <p:txBody>
          <a:bodyPr>
            <a:normAutofit/>
          </a:bodyPr>
          <a:lstStyle/>
          <a:p>
            <a:pPr algn="ctr"/>
            <a:r>
              <a:rPr lang="en-US" sz="4800" dirty="0"/>
              <a:t>Medications</a:t>
            </a:r>
          </a:p>
        </p:txBody>
      </p:sp>
      <p:sp>
        <p:nvSpPr>
          <p:cNvPr id="3" name="TextBox 2"/>
          <p:cNvSpPr txBox="1"/>
          <p:nvPr/>
        </p:nvSpPr>
        <p:spPr>
          <a:xfrm>
            <a:off x="440057" y="2231158"/>
            <a:ext cx="11172486" cy="4496616"/>
          </a:xfrm>
          <a:prstGeom prst="rect">
            <a:avLst/>
          </a:prstGeom>
          <a:noFill/>
        </p:spPr>
        <p:txBody>
          <a:bodyPr wrap="square" rtlCol="0">
            <a:spAutoFit/>
          </a:bodyPr>
          <a:lstStyle/>
          <a:p>
            <a:r>
              <a:rPr lang="en-US" sz="3200" dirty="0">
                <a:solidFill>
                  <a:schemeClr val="tx2"/>
                </a:solidFill>
              </a:rPr>
              <a:t>Average of 51% of the jail population on Rx</a:t>
            </a:r>
          </a:p>
          <a:p>
            <a:pPr marL="306000" indent="-306000">
              <a:spcBef>
                <a:spcPct val="20000"/>
              </a:spcBef>
              <a:spcAft>
                <a:spcPts val="600"/>
              </a:spcAft>
              <a:buClr>
                <a:schemeClr val="accent2"/>
              </a:buClr>
              <a:buSzPct val="92000"/>
              <a:buFont typeface="Wingdings 2" panose="05020102010507070707" pitchFamily="18" charset="2"/>
              <a:buChar char=""/>
            </a:pPr>
            <a:r>
              <a:rPr lang="en-US" sz="3200" dirty="0"/>
              <a:t>	</a:t>
            </a:r>
            <a:r>
              <a:rPr lang="en-US" sz="3200" dirty="0">
                <a:solidFill>
                  <a:schemeClr val="tx2"/>
                </a:solidFill>
              </a:rPr>
              <a:t>61% of which are psychotropic </a:t>
            </a:r>
          </a:p>
          <a:p>
            <a:endParaRPr lang="en-US" sz="3200" dirty="0"/>
          </a:p>
          <a:p>
            <a:r>
              <a:rPr lang="en-US" sz="3200" dirty="0">
                <a:solidFill>
                  <a:schemeClr val="tx2"/>
                </a:solidFill>
              </a:rPr>
              <a:t>2,600 Rx to 501 patients</a:t>
            </a:r>
          </a:p>
          <a:p>
            <a:pPr marL="306000" indent="-306000">
              <a:spcBef>
                <a:spcPct val="20000"/>
              </a:spcBef>
              <a:spcAft>
                <a:spcPts val="600"/>
              </a:spcAft>
              <a:buClr>
                <a:schemeClr val="accent2"/>
              </a:buClr>
              <a:buSzPct val="92000"/>
              <a:buFont typeface="Wingdings 2" panose="05020102010507070707" pitchFamily="18" charset="2"/>
              <a:buChar char=""/>
            </a:pPr>
            <a:r>
              <a:rPr lang="en-US" sz="3200" dirty="0"/>
              <a:t>	</a:t>
            </a:r>
            <a:r>
              <a:rPr lang="en-US" sz="3200" dirty="0">
                <a:solidFill>
                  <a:schemeClr val="tx2"/>
                </a:solidFill>
              </a:rPr>
              <a:t>1,100 </a:t>
            </a:r>
            <a:r>
              <a:rPr lang="en-US" sz="3200" dirty="0" err="1">
                <a:solidFill>
                  <a:schemeClr val="tx2"/>
                </a:solidFill>
              </a:rPr>
              <a:t>psychotropics</a:t>
            </a:r>
            <a:r>
              <a:rPr lang="en-US" sz="3200" dirty="0">
                <a:solidFill>
                  <a:schemeClr val="tx2"/>
                </a:solidFill>
              </a:rPr>
              <a:t> to 309 patients</a:t>
            </a:r>
          </a:p>
          <a:p>
            <a:pPr marL="1371600" lvl="8" indent="-457200">
              <a:spcBef>
                <a:spcPct val="20000"/>
              </a:spcBef>
              <a:spcAft>
                <a:spcPts val="600"/>
              </a:spcAft>
              <a:buClr>
                <a:schemeClr val="accent2"/>
              </a:buClr>
              <a:buSzPct val="92000"/>
              <a:buFont typeface="Courier New" panose="02070309020205020404" pitchFamily="49" charset="0"/>
              <a:buChar char="o"/>
            </a:pPr>
            <a:r>
              <a:rPr lang="en-US" sz="3200" dirty="0">
                <a:solidFill>
                  <a:schemeClr val="tx2"/>
                </a:solidFill>
              </a:rPr>
              <a:t>3.5 </a:t>
            </a:r>
            <a:r>
              <a:rPr lang="en-US" sz="3200" dirty="0" err="1">
                <a:solidFill>
                  <a:schemeClr val="tx2"/>
                </a:solidFill>
              </a:rPr>
              <a:t>rx</a:t>
            </a:r>
            <a:r>
              <a:rPr lang="en-US" sz="3200" dirty="0">
                <a:solidFill>
                  <a:schemeClr val="tx2"/>
                </a:solidFill>
              </a:rPr>
              <a:t>/mental health patient </a:t>
            </a:r>
          </a:p>
          <a:p>
            <a:endParaRPr lang="en-US" sz="3200" dirty="0"/>
          </a:p>
          <a:p>
            <a:pPr marL="457200" indent="-457200">
              <a:buFont typeface="Wingdings" panose="05000000000000000000" pitchFamily="2" charset="2"/>
              <a:buChar char="§"/>
            </a:pPr>
            <a:endParaRPr lang="en-US" sz="2800" dirty="0"/>
          </a:p>
        </p:txBody>
      </p:sp>
      <p:pic>
        <p:nvPicPr>
          <p:cNvPr id="2052"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528" y="3046498"/>
            <a:ext cx="3732595" cy="274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16770"/>
      </p:ext>
    </p:extLst>
  </p:cSld>
  <p:clrMapOvr>
    <a:masterClrMapping/>
  </p:clrMapOvr>
  <mc:AlternateContent xmlns:mc="http://schemas.openxmlformats.org/markup-compatibility/2006" xmlns:p14="http://schemas.microsoft.com/office/powerpoint/2010/main">
    <mc:Choice Requires="p14">
      <p:transition spd="slow" p14:dur="2000" advTm="26"/>
    </mc:Choice>
    <mc:Fallback xmlns="">
      <p:transition spd="slow" advTm="2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447" y="450452"/>
            <a:ext cx="6938954" cy="988332"/>
          </a:xfrm>
        </p:spPr>
        <p:txBody>
          <a:bodyPr>
            <a:noAutofit/>
          </a:bodyPr>
          <a:lstStyle/>
          <a:p>
            <a:r>
              <a:rPr lang="en-US" sz="3200" dirty="0"/>
              <a:t>Inside -the -wall services</a:t>
            </a:r>
          </a:p>
        </p:txBody>
      </p:sp>
      <p:sp>
        <p:nvSpPr>
          <p:cNvPr id="3" name="TextBox 2"/>
          <p:cNvSpPr txBox="1"/>
          <p:nvPr/>
        </p:nvSpPr>
        <p:spPr>
          <a:xfrm>
            <a:off x="-8177166" y="-2165587"/>
            <a:ext cx="1164378" cy="1754326"/>
          </a:xfrm>
          <a:prstGeom prst="rect">
            <a:avLst/>
          </a:prstGeom>
          <a:noFill/>
        </p:spPr>
        <p:txBody>
          <a:bodyPr wrap="square" rtlCol="0">
            <a:spAutoFit/>
          </a:bodyPr>
          <a:lstStyle/>
          <a:p>
            <a:r>
              <a:rPr lang="en-US" dirty="0"/>
              <a:t>Labs, x-rays, Imaging, In-house </a:t>
            </a:r>
            <a:r>
              <a:rPr lang="en-US" dirty="0" err="1"/>
              <a:t>sono</a:t>
            </a:r>
            <a:r>
              <a:rPr lang="en-US" dirty="0"/>
              <a:t>. Dialysis</a:t>
            </a:r>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242" y="2120510"/>
            <a:ext cx="2761804" cy="1843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55" y="4398464"/>
            <a:ext cx="2765275" cy="18435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55" y="2118766"/>
            <a:ext cx="2765275" cy="1845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7230" y="2118766"/>
            <a:ext cx="5548108" cy="3477875"/>
          </a:xfrm>
          <a:prstGeom prst="rect">
            <a:avLst/>
          </a:prstGeom>
          <a:noFill/>
        </p:spPr>
        <p:txBody>
          <a:bodyPr wrap="square" rtlCol="0">
            <a:spAutoFit/>
          </a:bodyPr>
          <a:lstStyle/>
          <a:p>
            <a:pPr algn="ctr"/>
            <a:r>
              <a:rPr lang="en-US" sz="4400" dirty="0">
                <a:solidFill>
                  <a:schemeClr val="tx2"/>
                </a:solidFill>
              </a:rPr>
              <a:t>Point of Care Tests</a:t>
            </a:r>
          </a:p>
          <a:p>
            <a:pPr algn="ctr"/>
            <a:r>
              <a:rPr lang="en-US" sz="4400" dirty="0">
                <a:solidFill>
                  <a:schemeClr val="tx2"/>
                </a:solidFill>
              </a:rPr>
              <a:t>Phlebotomy</a:t>
            </a:r>
          </a:p>
          <a:p>
            <a:pPr algn="ctr"/>
            <a:r>
              <a:rPr lang="en-US" sz="4400" dirty="0">
                <a:solidFill>
                  <a:schemeClr val="tx2"/>
                </a:solidFill>
              </a:rPr>
              <a:t>X-ray/ultrasound</a:t>
            </a:r>
          </a:p>
          <a:p>
            <a:pPr algn="ctr"/>
            <a:r>
              <a:rPr lang="en-US" sz="4400" dirty="0">
                <a:solidFill>
                  <a:schemeClr val="tx2"/>
                </a:solidFill>
              </a:rPr>
              <a:t>Dialysis</a:t>
            </a:r>
          </a:p>
          <a:p>
            <a:pPr algn="ctr"/>
            <a:r>
              <a:rPr lang="en-US" sz="4400" dirty="0">
                <a:solidFill>
                  <a:schemeClr val="tx2"/>
                </a:solidFill>
              </a:rPr>
              <a:t>Physical Therapy  </a:t>
            </a:r>
          </a:p>
        </p:txBody>
      </p:sp>
      <p:pic>
        <p:nvPicPr>
          <p:cNvPr id="2056" name="Picture 8"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242" y="4398464"/>
            <a:ext cx="2796858" cy="186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79204"/>
      </p:ext>
    </p:extLst>
  </p:cSld>
  <p:clrMapOvr>
    <a:masterClrMapping/>
  </p:clrMapOvr>
  <mc:AlternateContent xmlns:mc="http://schemas.openxmlformats.org/markup-compatibility/2006" xmlns:p14="http://schemas.microsoft.com/office/powerpoint/2010/main">
    <mc:Choice Requires="p14">
      <p:transition spd="slow" p14:dur="2000" advTm="86"/>
    </mc:Choice>
    <mc:Fallback xmlns="">
      <p:transition spd="slow" advTm="8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08" y="740227"/>
            <a:ext cx="4737462" cy="870857"/>
          </a:xfrm>
        </p:spPr>
        <p:txBody>
          <a:bodyPr>
            <a:normAutofit/>
          </a:bodyPr>
          <a:lstStyle/>
          <a:p>
            <a:r>
              <a:rPr lang="en-US" sz="4000" dirty="0"/>
              <a:t>In-House services</a:t>
            </a:r>
          </a:p>
        </p:txBody>
      </p:sp>
      <p:pic>
        <p:nvPicPr>
          <p:cNvPr id="2050" name="Picture 2" descr="Trident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03" y="2279989"/>
            <a:ext cx="3317965" cy="8028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ridentcare.com/wp-content/uploads/2019/01/shutterstock_195092552_fix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833" y="2193348"/>
            <a:ext cx="1752793" cy="11691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16285" y="2682745"/>
            <a:ext cx="1968137" cy="400110"/>
          </a:xfrm>
          <a:prstGeom prst="rect">
            <a:avLst/>
          </a:prstGeom>
          <a:noFill/>
        </p:spPr>
        <p:txBody>
          <a:bodyPr wrap="square" rtlCol="0">
            <a:spAutoFit/>
          </a:bodyPr>
          <a:lstStyle/>
          <a:p>
            <a:r>
              <a:rPr lang="en-US" sz="2000" dirty="0">
                <a:solidFill>
                  <a:schemeClr val="tx2"/>
                </a:solidFill>
              </a:rPr>
              <a:t>225 studies YTD</a:t>
            </a:r>
          </a:p>
        </p:txBody>
      </p:sp>
      <p:sp>
        <p:nvSpPr>
          <p:cNvPr id="4" name="AutoShape 8" descr="Labcorp"/>
          <p:cNvSpPr>
            <a:spLocks noChangeAspect="1" noChangeArrowheads="1"/>
          </p:cNvSpPr>
          <p:nvPr/>
        </p:nvSpPr>
        <p:spPr bwMode="auto">
          <a:xfrm>
            <a:off x="155575" y="-144463"/>
            <a:ext cx="2396036" cy="13027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90303" y="4008665"/>
            <a:ext cx="2952205" cy="783238"/>
          </a:xfrm>
          <a:prstGeom prst="rect">
            <a:avLst/>
          </a:prstGeom>
        </p:spPr>
      </p:pic>
      <p:pic>
        <p:nvPicPr>
          <p:cNvPr id="2058" name="Picture 10" descr="https://files.labcorp.com/labcorp-d8/2022-01/lab080817_p01-067-mobi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8833" y="3860034"/>
            <a:ext cx="1829753" cy="12198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flipH="1">
            <a:off x="5015048" y="4154516"/>
            <a:ext cx="2222864" cy="400110"/>
          </a:xfrm>
          <a:prstGeom prst="rect">
            <a:avLst/>
          </a:prstGeom>
          <a:noFill/>
        </p:spPr>
        <p:txBody>
          <a:bodyPr wrap="square" rtlCol="0">
            <a:spAutoFit/>
          </a:bodyPr>
          <a:lstStyle/>
          <a:p>
            <a:r>
              <a:rPr lang="en-US" sz="2000" dirty="0">
                <a:solidFill>
                  <a:schemeClr val="tx2"/>
                </a:solidFill>
              </a:rPr>
              <a:t>1500 studies YTD</a:t>
            </a:r>
          </a:p>
        </p:txBody>
      </p:sp>
      <p:pic>
        <p:nvPicPr>
          <p:cNvPr id="7" name="Picture 6"/>
          <p:cNvPicPr>
            <a:picLocks noChangeAspect="1"/>
          </p:cNvPicPr>
          <p:nvPr/>
        </p:nvPicPr>
        <p:blipFill>
          <a:blip r:embed="rId6"/>
          <a:stretch>
            <a:fillRect/>
          </a:stretch>
        </p:blipFill>
        <p:spPr>
          <a:xfrm>
            <a:off x="790303" y="5560007"/>
            <a:ext cx="3317965" cy="624083"/>
          </a:xfrm>
          <a:prstGeom prst="rect">
            <a:avLst/>
          </a:prstGeom>
        </p:spPr>
      </p:pic>
      <p:sp>
        <p:nvSpPr>
          <p:cNvPr id="8" name="TextBox 7"/>
          <p:cNvSpPr txBox="1"/>
          <p:nvPr/>
        </p:nvSpPr>
        <p:spPr>
          <a:xfrm>
            <a:off x="5116284" y="5671994"/>
            <a:ext cx="2599509" cy="400110"/>
          </a:xfrm>
          <a:prstGeom prst="rect">
            <a:avLst/>
          </a:prstGeom>
          <a:noFill/>
        </p:spPr>
        <p:txBody>
          <a:bodyPr wrap="square" rtlCol="0">
            <a:spAutoFit/>
          </a:bodyPr>
          <a:lstStyle/>
          <a:p>
            <a:r>
              <a:rPr lang="en-US" sz="2000" dirty="0">
                <a:solidFill>
                  <a:schemeClr val="tx2"/>
                </a:solidFill>
              </a:rPr>
              <a:t>4 patients treated YTD</a:t>
            </a:r>
          </a:p>
        </p:txBody>
      </p:sp>
      <p:pic>
        <p:nvPicPr>
          <p:cNvPr id="9" name="Picture 8"/>
          <p:cNvPicPr>
            <a:picLocks noChangeAspect="1"/>
          </p:cNvPicPr>
          <p:nvPr/>
        </p:nvPicPr>
        <p:blipFill>
          <a:blip r:embed="rId7"/>
          <a:stretch>
            <a:fillRect/>
          </a:stretch>
        </p:blipFill>
        <p:spPr>
          <a:xfrm>
            <a:off x="9178833" y="5560007"/>
            <a:ext cx="1835589" cy="866919"/>
          </a:xfrm>
          <a:prstGeom prst="rect">
            <a:avLst/>
          </a:prstGeom>
        </p:spPr>
      </p:pic>
    </p:spTree>
    <p:extLst>
      <p:ext uri="{BB962C8B-B14F-4D97-AF65-F5344CB8AC3E}">
        <p14:creationId xmlns:p14="http://schemas.microsoft.com/office/powerpoint/2010/main" val="4043664821"/>
      </p:ext>
    </p:extLst>
  </p:cSld>
  <p:clrMapOvr>
    <a:masterClrMapping/>
  </p:clrMapOvr>
  <mc:AlternateContent xmlns:mc="http://schemas.openxmlformats.org/markup-compatibility/2006" xmlns:p14="http://schemas.microsoft.com/office/powerpoint/2010/main">
    <mc:Choice Requires="p14">
      <p:transition spd="slow" p14:dur="2000" advTm="17"/>
    </mc:Choice>
    <mc:Fallback xmlns="">
      <p:transition spd="slow" advTm="1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829" y="645252"/>
            <a:ext cx="7624388" cy="988332"/>
          </a:xfrm>
        </p:spPr>
        <p:txBody>
          <a:bodyPr>
            <a:normAutofit/>
          </a:bodyPr>
          <a:lstStyle/>
          <a:p>
            <a:r>
              <a:rPr lang="en-US" sz="4000" dirty="0"/>
              <a:t>Outside –the- Wall services</a:t>
            </a:r>
          </a:p>
        </p:txBody>
      </p:sp>
      <p:sp>
        <p:nvSpPr>
          <p:cNvPr id="4" name="TextBox 3"/>
          <p:cNvSpPr txBox="1"/>
          <p:nvPr/>
        </p:nvSpPr>
        <p:spPr>
          <a:xfrm>
            <a:off x="517960" y="2700953"/>
            <a:ext cx="5416952" cy="3170099"/>
          </a:xfrm>
          <a:prstGeom prst="rect">
            <a:avLst/>
          </a:prstGeom>
          <a:noFill/>
        </p:spPr>
        <p:txBody>
          <a:bodyPr wrap="square" rtlCol="0">
            <a:spAutoFit/>
          </a:bodyPr>
          <a:lstStyle/>
          <a:p>
            <a:r>
              <a:rPr lang="en-US" sz="4000" dirty="0">
                <a:solidFill>
                  <a:schemeClr val="tx2"/>
                </a:solidFill>
              </a:rPr>
              <a:t>Hospital Admissions</a:t>
            </a:r>
          </a:p>
          <a:p>
            <a:r>
              <a:rPr lang="en-US" sz="4000" dirty="0">
                <a:solidFill>
                  <a:schemeClr val="tx2"/>
                </a:solidFill>
              </a:rPr>
              <a:t>Surgery</a:t>
            </a:r>
          </a:p>
          <a:p>
            <a:r>
              <a:rPr lang="en-US" sz="4000" dirty="0">
                <a:solidFill>
                  <a:schemeClr val="tx2"/>
                </a:solidFill>
              </a:rPr>
              <a:t>Specialist Consultations</a:t>
            </a:r>
          </a:p>
          <a:p>
            <a:r>
              <a:rPr lang="en-US" sz="4000" dirty="0">
                <a:solidFill>
                  <a:schemeClr val="tx2"/>
                </a:solidFill>
              </a:rPr>
              <a:t>Chemotherapy/Radiation</a:t>
            </a:r>
          </a:p>
          <a:p>
            <a:r>
              <a:rPr lang="en-US" sz="4000" dirty="0">
                <a:solidFill>
                  <a:schemeClr val="tx2"/>
                </a:solidFill>
              </a:rPr>
              <a:t>CT/MRI </a:t>
            </a: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613" y="2288230"/>
            <a:ext cx="5022648" cy="375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719474"/>
      </p:ext>
    </p:extLst>
  </p:cSld>
  <p:clrMapOvr>
    <a:masterClrMapping/>
  </p:clrMapOvr>
  <mc:AlternateContent xmlns:mc="http://schemas.openxmlformats.org/markup-compatibility/2006" xmlns:p14="http://schemas.microsoft.com/office/powerpoint/2010/main">
    <mc:Choice Requires="p14">
      <p:transition spd="slow" p14:dur="2000" advTm="8"/>
    </mc:Choice>
    <mc:Fallback xmlns="">
      <p:transition spd="slow" advTm="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060" y="800100"/>
            <a:ext cx="4051768" cy="473896"/>
          </a:xfrm>
        </p:spPr>
        <p:txBody>
          <a:bodyPr>
            <a:normAutofit fontScale="90000"/>
          </a:bodyPr>
          <a:lstStyle/>
          <a:p>
            <a:pPr algn="ctr"/>
            <a:r>
              <a:rPr lang="en-US" dirty="0"/>
              <a:t>Organization</a:t>
            </a:r>
          </a:p>
        </p:txBody>
      </p:sp>
      <p:sp>
        <p:nvSpPr>
          <p:cNvPr id="3" name="Content Placeholder 2"/>
          <p:cNvSpPr>
            <a:spLocks noGrp="1"/>
          </p:cNvSpPr>
          <p:nvPr>
            <p:ph idx="1"/>
          </p:nvPr>
        </p:nvSpPr>
        <p:spPr>
          <a:xfrm>
            <a:off x="589900" y="1847861"/>
            <a:ext cx="11029615" cy="4237133"/>
          </a:xfrm>
        </p:spPr>
        <p:txBody>
          <a:bodyPr/>
          <a:lstStyle/>
          <a:p>
            <a:pPr marL="0" indent="0" algn="ctr">
              <a:buNone/>
            </a:pPr>
            <a:r>
              <a:rPr lang="en-US" sz="2000" dirty="0"/>
              <a:t>Dr. Matt Richardson-Health Director</a:t>
            </a:r>
          </a:p>
          <a:p>
            <a:pPr marL="0" indent="0" algn="ctr">
              <a:buNone/>
            </a:pPr>
            <a:endParaRPr lang="en-US" dirty="0"/>
          </a:p>
          <a:p>
            <a:pPr marL="0" indent="0" algn="ctr">
              <a:buNone/>
            </a:pPr>
            <a:r>
              <a:rPr lang="en-US" sz="2000" dirty="0"/>
              <a:t>Juan Rodriguez-Assistant Health Director</a:t>
            </a:r>
          </a:p>
          <a:p>
            <a:pPr marL="0" indent="0" algn="ctr">
              <a:buNone/>
            </a:pPr>
            <a:endParaRPr lang="en-US" dirty="0"/>
          </a:p>
          <a:p>
            <a:pPr marL="0" indent="0" algn="ctr">
              <a:buNone/>
            </a:pPr>
            <a:r>
              <a:rPr lang="en-US" sz="2000" dirty="0"/>
              <a:t>Dr. Marty Buchanan-Health Authority/Medical Director</a:t>
            </a:r>
          </a:p>
          <a:p>
            <a:pPr marL="0" indent="0" algn="ctr">
              <a:buNone/>
            </a:pPr>
            <a:endParaRPr lang="en-US" dirty="0"/>
          </a:p>
          <a:p>
            <a:pPr marL="0" indent="0" algn="ctr">
              <a:buNone/>
            </a:pPr>
            <a:r>
              <a:rPr lang="en-US" dirty="0"/>
              <a:t>John Kissinger-Jail Health Administrator</a:t>
            </a:r>
          </a:p>
          <a:p>
            <a:pPr marL="0" indent="0" algn="ctr">
              <a:buNone/>
            </a:pPr>
            <a:endParaRPr lang="en-US" dirty="0"/>
          </a:p>
          <a:p>
            <a:pPr marL="0" indent="0" algn="ctr">
              <a:buNone/>
            </a:pPr>
            <a:r>
              <a:rPr lang="en-US" dirty="0"/>
              <a:t>Shannon Sprabary-Manager		Kris Queen-Manager		Renee Siegel-Manager-MH</a:t>
            </a:r>
          </a:p>
        </p:txBody>
      </p:sp>
    </p:spTree>
    <p:extLst>
      <p:ext uri="{BB962C8B-B14F-4D97-AF65-F5344CB8AC3E}">
        <p14:creationId xmlns:p14="http://schemas.microsoft.com/office/powerpoint/2010/main" val="2079239081"/>
      </p:ext>
    </p:extLst>
  </p:cSld>
  <p:clrMapOvr>
    <a:masterClrMapping/>
  </p:clrMapOvr>
  <mc:AlternateContent xmlns:mc="http://schemas.openxmlformats.org/markup-compatibility/2006" xmlns:p14="http://schemas.microsoft.com/office/powerpoint/2010/main">
    <mc:Choice Requires="p14">
      <p:transition spd="slow" p14:dur="2000" advTm="35277"/>
    </mc:Choice>
    <mc:Fallback xmlns="">
      <p:transition spd="slow" advTm="352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543" y="908790"/>
            <a:ext cx="3620248" cy="629686"/>
          </a:xfrm>
        </p:spPr>
        <p:txBody>
          <a:bodyPr/>
          <a:lstStyle/>
          <a:p>
            <a:r>
              <a:rPr lang="en-US" dirty="0"/>
              <a:t>Daily Tasking</a:t>
            </a:r>
          </a:p>
        </p:txBody>
      </p:sp>
      <p:sp>
        <p:nvSpPr>
          <p:cNvPr id="4" name="Text Box 1"/>
          <p:cNvSpPr txBox="1"/>
          <p:nvPr/>
        </p:nvSpPr>
        <p:spPr>
          <a:xfrm>
            <a:off x="4744820" y="2183428"/>
            <a:ext cx="3230363" cy="3221949"/>
          </a:xfrm>
          <a:prstGeom prst="rect">
            <a:avLst/>
          </a:prstGeom>
          <a:noFill/>
          <a:ln>
            <a:noFill/>
          </a:ln>
        </p:spPr>
        <p:txBody>
          <a:bodyPr rot="0" spcFirstLastPara="1" vert="horz" wrap="square" lIns="91440" tIns="45720" rIns="91440" bIns="45720" numCol="1" spcCol="0" rtlCol="0" fromWordArt="0" anchor="t" anchorCtr="0" forceAA="0" compatLnSpc="1">
            <a:prstTxWarp prst="textCircle">
              <a:avLst/>
            </a:prstTxWarp>
            <a:noAutofit/>
          </a:bodyPr>
          <a:lstStyle/>
          <a:p>
            <a:pPr marL="0" marR="0" algn="ctr">
              <a:lnSpc>
                <a:spcPct val="107000"/>
              </a:lnSpc>
              <a:spcBef>
                <a:spcPts val="0"/>
              </a:spcBef>
              <a:spcAft>
                <a:spcPts val="800"/>
              </a:spcAft>
            </a:pPr>
            <a:r>
              <a:rPr lang="en-US" sz="3600" dirty="0">
                <a:ln>
                  <a:noFill/>
                </a:ln>
                <a:solidFill>
                  <a:schemeClr val="tx2"/>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Shift change, </a:t>
            </a:r>
            <a:r>
              <a:rPr lang="en-US" sz="4000" dirty="0">
                <a:ln>
                  <a:noFill/>
                </a:ln>
                <a:solidFill>
                  <a:schemeClr val="tx2"/>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phlebotomy</a:t>
            </a:r>
            <a:r>
              <a:rPr lang="en-US" sz="3600" dirty="0">
                <a:ln>
                  <a:noFill/>
                </a:ln>
                <a:solidFill>
                  <a:schemeClr val="tx2"/>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medication pass, sick-call, diabetic clinic, scheduling, documentation, medication pass, diabetic clinic, housekeeping, shift change, medication pass, diabetic clinic, phlebotomy, shift change</a:t>
            </a:r>
            <a:r>
              <a:rPr lang="en-US"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5034696" y="2771268"/>
            <a:ext cx="2696333" cy="2246769"/>
          </a:xfrm>
          <a:prstGeom prst="rect">
            <a:avLst/>
          </a:prstGeom>
          <a:noFill/>
        </p:spPr>
        <p:txBody>
          <a:bodyPr wrap="square" rtlCol="0">
            <a:spAutoFit/>
          </a:bodyPr>
          <a:lstStyle/>
          <a:p>
            <a:pPr algn="ctr"/>
            <a:r>
              <a:rPr lang="en-US" sz="1400" dirty="0">
                <a:solidFill>
                  <a:schemeClr val="tx2"/>
                </a:solidFill>
              </a:rPr>
              <a:t>Emergency Responses-Provider Clinics-Outside Appointments-Tuberculosis Testing- Vaccine Clinics-X-ray Clinics-Wound Care-Training- Medical Billing-Supply Ordering-Medication Processing-Dental Clinic-Medical Intake Assessments-Transfer Paperwork Processing-Court Testimony-Chart Review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316" y="2183428"/>
            <a:ext cx="3249593" cy="21784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78" y="3502942"/>
            <a:ext cx="4284797" cy="3030191"/>
          </a:xfrm>
          <a:prstGeom prst="rect">
            <a:avLst/>
          </a:prstGeom>
        </p:spPr>
      </p:pic>
      <p:sp>
        <p:nvSpPr>
          <p:cNvPr id="9" name="Oval 8"/>
          <p:cNvSpPr/>
          <p:nvPr/>
        </p:nvSpPr>
        <p:spPr>
          <a:xfrm>
            <a:off x="7377112" y="3962400"/>
            <a:ext cx="242888" cy="1762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666959"/>
      </p:ext>
    </p:extLst>
  </p:cSld>
  <p:clrMapOvr>
    <a:masterClrMapping/>
  </p:clrMapOvr>
  <mc:AlternateContent xmlns:mc="http://schemas.openxmlformats.org/markup-compatibility/2006" xmlns:p14="http://schemas.microsoft.com/office/powerpoint/2010/main">
    <mc:Choice Requires="p14">
      <p:transition spd="slow" p14:dur="2000" advTm="120"/>
    </mc:Choice>
    <mc:Fallback xmlns="">
      <p:transition spd="slow" advTm="12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065" y="896983"/>
            <a:ext cx="7775626" cy="672961"/>
          </a:xfrm>
        </p:spPr>
        <p:txBody>
          <a:bodyPr/>
          <a:lstStyle/>
          <a:p>
            <a:r>
              <a:rPr lang="en-US" dirty="0"/>
              <a:t>Continuous quality improvement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79" y="2798611"/>
            <a:ext cx="4162695" cy="3122022"/>
          </a:xfrm>
          <a:prstGeom prst="rect">
            <a:avLst/>
          </a:prstGeom>
        </p:spPr>
      </p:pic>
      <p:sp>
        <p:nvSpPr>
          <p:cNvPr id="4" name="TextBox 3"/>
          <p:cNvSpPr txBox="1"/>
          <p:nvPr/>
        </p:nvSpPr>
        <p:spPr>
          <a:xfrm>
            <a:off x="5643154" y="2705323"/>
            <a:ext cx="5550626" cy="3308598"/>
          </a:xfrm>
          <a:prstGeom prst="rect">
            <a:avLst/>
          </a:prstGeom>
          <a:noFill/>
        </p:spPr>
        <p:txBody>
          <a:bodyPr wrap="square" rtlCol="0">
            <a:spAutoFit/>
          </a:bodyPr>
          <a:lstStyle/>
          <a:p>
            <a:pPr marL="285750" indent="-285750">
              <a:buClr>
                <a:schemeClr val="accent2"/>
              </a:buClr>
              <a:buSzPct val="92000"/>
              <a:buFont typeface="Wingdings" panose="05000000000000000000" pitchFamily="2" charset="2"/>
              <a:buChar char="§"/>
            </a:pPr>
            <a:r>
              <a:rPr lang="en-US" sz="2000" dirty="0">
                <a:solidFill>
                  <a:schemeClr val="tx2"/>
                </a:solidFill>
              </a:rPr>
              <a:t>Required by Health Services Plan</a:t>
            </a:r>
          </a:p>
          <a:p>
            <a:pPr marL="285750" indent="-285750">
              <a:buClr>
                <a:schemeClr val="accent2"/>
              </a:buClr>
              <a:buSzPct val="92000"/>
              <a:buFont typeface="Wingdings" panose="05000000000000000000" pitchFamily="2" charset="2"/>
              <a:buChar char="§"/>
            </a:pPr>
            <a:endParaRPr lang="en-US" sz="2000" dirty="0">
              <a:solidFill>
                <a:schemeClr val="tx2"/>
              </a:solidFill>
            </a:endParaRPr>
          </a:p>
          <a:p>
            <a:pPr marL="1371600" lvl="8" indent="-457200">
              <a:spcBef>
                <a:spcPct val="20000"/>
              </a:spcBef>
              <a:spcAft>
                <a:spcPts val="600"/>
              </a:spcAft>
              <a:buClr>
                <a:schemeClr val="accent2"/>
              </a:buClr>
              <a:buSzPct val="92000"/>
              <a:buFont typeface="Courier New" panose="02070309020205020404" pitchFamily="49" charset="0"/>
              <a:buChar char="o"/>
            </a:pPr>
            <a:r>
              <a:rPr lang="en-US" sz="2000" dirty="0"/>
              <a:t>       </a:t>
            </a:r>
            <a:r>
              <a:rPr lang="en-US" sz="2000" dirty="0">
                <a:solidFill>
                  <a:schemeClr val="tx2"/>
                </a:solidFill>
              </a:rPr>
              <a:t>Opioid </a:t>
            </a:r>
            <a:r>
              <a:rPr lang="en-US" sz="2000" dirty="0" err="1">
                <a:solidFill>
                  <a:schemeClr val="tx2"/>
                </a:solidFill>
              </a:rPr>
              <a:t>toxidrome</a:t>
            </a:r>
            <a:r>
              <a:rPr lang="en-US" sz="2000" dirty="0">
                <a:solidFill>
                  <a:schemeClr val="tx2"/>
                </a:solidFill>
              </a:rPr>
              <a:t> intervention</a:t>
            </a:r>
          </a:p>
          <a:p>
            <a:pPr marL="1371600" lvl="8" indent="-457200">
              <a:spcBef>
                <a:spcPct val="20000"/>
              </a:spcBef>
              <a:spcAft>
                <a:spcPts val="600"/>
              </a:spcAft>
              <a:buClr>
                <a:schemeClr val="accent2"/>
              </a:buClr>
              <a:buSzPct val="92000"/>
              <a:buFont typeface="Courier New" panose="02070309020205020404" pitchFamily="49" charset="0"/>
              <a:buChar char="o"/>
            </a:pPr>
            <a:r>
              <a:rPr lang="en-US" sz="2000" dirty="0"/>
              <a:t>	</a:t>
            </a:r>
            <a:r>
              <a:rPr lang="en-US" sz="2000" dirty="0">
                <a:solidFill>
                  <a:schemeClr val="tx2"/>
                </a:solidFill>
              </a:rPr>
              <a:t>ACLS</a:t>
            </a:r>
          </a:p>
          <a:p>
            <a:pPr marL="1371600" lvl="8" indent="-4572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	BLS</a:t>
            </a:r>
          </a:p>
          <a:p>
            <a:pPr marL="1371600" lvl="8" indent="-4572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	Wound closure</a:t>
            </a:r>
          </a:p>
          <a:p>
            <a:pPr marL="1371600" lvl="8" indent="-4572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	General wound management</a:t>
            </a:r>
          </a:p>
          <a:p>
            <a:pPr marL="1371600" lvl="8" indent="-457200">
              <a:spcBef>
                <a:spcPct val="20000"/>
              </a:spcBef>
              <a:spcAft>
                <a:spcPts val="600"/>
              </a:spcAft>
              <a:buClr>
                <a:schemeClr val="accent2"/>
              </a:buClr>
              <a:buSzPct val="92000"/>
              <a:buFont typeface="Courier New" panose="02070309020205020404" pitchFamily="49" charset="0"/>
              <a:buChar char="o"/>
            </a:pPr>
            <a:r>
              <a:rPr lang="en-US" sz="2000" dirty="0">
                <a:solidFill>
                  <a:schemeClr val="tx2"/>
                </a:solidFill>
              </a:rPr>
              <a:t>       NCCHC Conferences   </a:t>
            </a:r>
          </a:p>
        </p:txBody>
      </p:sp>
    </p:spTree>
    <p:extLst>
      <p:ext uri="{BB962C8B-B14F-4D97-AF65-F5344CB8AC3E}">
        <p14:creationId xmlns:p14="http://schemas.microsoft.com/office/powerpoint/2010/main" val="7821152"/>
      </p:ext>
    </p:extLst>
  </p:cSld>
  <p:clrMapOvr>
    <a:masterClrMapping/>
  </p:clrMapOvr>
  <mc:AlternateContent xmlns:mc="http://schemas.openxmlformats.org/markup-compatibility/2006" xmlns:p14="http://schemas.microsoft.com/office/powerpoint/2010/main">
    <mc:Choice Requires="p14">
      <p:transition spd="slow" p14:dur="2000" advTm="65"/>
    </mc:Choice>
    <mc:Fallback xmlns="">
      <p:transition spd="slow" advTm="6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Demographics</a:t>
            </a:r>
          </a:p>
        </p:txBody>
      </p:sp>
      <p:sp>
        <p:nvSpPr>
          <p:cNvPr id="3" name="TextBox 2"/>
          <p:cNvSpPr txBox="1"/>
          <p:nvPr/>
        </p:nvSpPr>
        <p:spPr>
          <a:xfrm>
            <a:off x="465853" y="2101138"/>
            <a:ext cx="5276165" cy="4031873"/>
          </a:xfrm>
          <a:prstGeom prst="rect">
            <a:avLst/>
          </a:prstGeom>
          <a:noFill/>
        </p:spPr>
        <p:txBody>
          <a:bodyPr wrap="square" rtlCol="0">
            <a:spAutoFit/>
          </a:bodyPr>
          <a:lstStyle/>
          <a:p>
            <a:pPr algn="ctr"/>
            <a:r>
              <a:rPr lang="en-US" sz="2000" dirty="0">
                <a:solidFill>
                  <a:schemeClr val="tx2"/>
                </a:solidFill>
              </a:rPr>
              <a:t>FY22/23  To Date:</a:t>
            </a:r>
          </a:p>
          <a:p>
            <a:pPr algn="ctr"/>
            <a:endParaRPr lang="en-US" sz="2000" dirty="0">
              <a:solidFill>
                <a:schemeClr val="tx2"/>
              </a:solidFill>
            </a:endParaRPr>
          </a:p>
          <a:p>
            <a:r>
              <a:rPr lang="en-US" sz="2000" dirty="0">
                <a:solidFill>
                  <a:schemeClr val="tx2"/>
                </a:solidFill>
              </a:rPr>
              <a:t>Medical Intake Assessments: 		12,000</a:t>
            </a:r>
          </a:p>
          <a:p>
            <a:r>
              <a:rPr lang="en-US" sz="2000" dirty="0">
                <a:solidFill>
                  <a:schemeClr val="tx2"/>
                </a:solidFill>
              </a:rPr>
              <a:t>Scheduled nursing exams:		  	  6,500</a:t>
            </a:r>
          </a:p>
          <a:p>
            <a:r>
              <a:rPr lang="en-US" sz="2000" dirty="0">
                <a:solidFill>
                  <a:schemeClr val="tx2"/>
                </a:solidFill>
              </a:rPr>
              <a:t>Scheduled lab tests:				  1,500</a:t>
            </a:r>
          </a:p>
          <a:p>
            <a:r>
              <a:rPr lang="en-US" sz="2000" dirty="0">
                <a:solidFill>
                  <a:schemeClr val="tx2"/>
                </a:solidFill>
              </a:rPr>
              <a:t>Patient monitoring encounters:	       25,000</a:t>
            </a:r>
          </a:p>
          <a:p>
            <a:r>
              <a:rPr lang="en-US" sz="2000" dirty="0">
                <a:solidFill>
                  <a:schemeClr val="tx2"/>
                </a:solidFill>
              </a:rPr>
              <a:t>Administrative actions  			   6000</a:t>
            </a:r>
          </a:p>
          <a:p>
            <a:r>
              <a:rPr lang="en-US" sz="2000" dirty="0">
                <a:solidFill>
                  <a:schemeClr val="tx2"/>
                </a:solidFill>
              </a:rPr>
              <a:t>Emergency Responses 			    350</a:t>
            </a:r>
          </a:p>
          <a:p>
            <a:r>
              <a:rPr lang="en-US" sz="2000" dirty="0">
                <a:solidFill>
                  <a:schemeClr val="tx2"/>
                </a:solidFill>
              </a:rPr>
              <a:t>Scheduled Psychiatry:			         1000</a:t>
            </a:r>
          </a:p>
          <a:p>
            <a:r>
              <a:rPr lang="en-US" sz="2000" dirty="0">
                <a:solidFill>
                  <a:schemeClr val="tx2"/>
                </a:solidFill>
              </a:rPr>
              <a:t>Emergent Psychiatry:                          450</a:t>
            </a:r>
          </a:p>
          <a:p>
            <a:r>
              <a:rPr lang="en-US" sz="2000" dirty="0">
                <a:solidFill>
                  <a:schemeClr val="tx2"/>
                </a:solidFill>
              </a:rPr>
              <a:t>Primary care exams:			           450</a:t>
            </a:r>
          </a:p>
          <a:p>
            <a:pPr algn="ctr"/>
            <a:endParaRPr lang="en-US" dirty="0">
              <a:solidFill>
                <a:schemeClr val="tx2"/>
              </a:solidFill>
            </a:endParaRPr>
          </a:p>
          <a:p>
            <a:endParaRPr lang="en-US" dirty="0"/>
          </a:p>
        </p:txBody>
      </p:sp>
      <mc:AlternateContent xmlns:mc="http://schemas.openxmlformats.org/markup-compatibility/2006" xmlns:cx1="http://schemas.microsoft.com/office/drawing/2015/9/8/chartex">
        <mc:Choice Requires="cx1">
          <p:graphicFrame>
            <p:nvGraphicFramePr>
              <p:cNvPr id="6" name="Chart 5"/>
              <p:cNvGraphicFramePr/>
              <p:nvPr>
                <p:extLst>
                  <p:ext uri="{D42A27DB-BD31-4B8C-83A1-F6EECF244321}">
                    <p14:modId xmlns:p14="http://schemas.microsoft.com/office/powerpoint/2010/main" val="4061720796"/>
                  </p:ext>
                </p:extLst>
              </p:nvPr>
            </p:nvGraphicFramePr>
            <p:xfrm>
              <a:off x="5442104" y="1956122"/>
              <a:ext cx="6163406" cy="417688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hart 5"/>
              <p:cNvPicPr>
                <a:picLocks noGrp="1" noRot="1" noChangeAspect="1" noMove="1" noResize="1" noEditPoints="1" noAdjustHandles="1" noChangeArrowheads="1" noChangeShapeType="1"/>
              </p:cNvPicPr>
              <p:nvPr/>
            </p:nvPicPr>
            <p:blipFill>
              <a:blip r:embed="rId5"/>
              <a:stretch>
                <a:fillRect/>
              </a:stretch>
            </p:blipFill>
            <p:spPr>
              <a:xfrm>
                <a:off x="5442104" y="1956122"/>
                <a:ext cx="6163406" cy="4176889"/>
              </a:xfrm>
              <a:prstGeom prst="rect">
                <a:avLst/>
              </a:prstGeom>
            </p:spPr>
          </p:pic>
        </mc:Fallback>
      </mc:AlternateContent>
    </p:spTree>
    <p:extLst>
      <p:ext uri="{BB962C8B-B14F-4D97-AF65-F5344CB8AC3E}">
        <p14:creationId xmlns:p14="http://schemas.microsoft.com/office/powerpoint/2010/main" val="4065802047"/>
      </p:ext>
    </p:extLst>
  </p:cSld>
  <p:clrMapOvr>
    <a:masterClrMapping/>
  </p:clrMapOvr>
  <mc:AlternateContent xmlns:mc="http://schemas.openxmlformats.org/markup-compatibility/2006" xmlns:p14="http://schemas.microsoft.com/office/powerpoint/2010/main">
    <mc:Choice Requires="p14">
      <p:transition spd="slow" p14:dur="2000" advTm="14"/>
    </mc:Choice>
    <mc:Fallback xmlns="">
      <p:transition spd="slow" advTm="1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61" y="729658"/>
            <a:ext cx="9471660" cy="988332"/>
          </a:xfrm>
        </p:spPr>
        <p:txBody>
          <a:bodyPr>
            <a:normAutofit/>
          </a:bodyPr>
          <a:lstStyle/>
          <a:p>
            <a:r>
              <a:rPr lang="en-US" sz="5400" dirty="0"/>
              <a:t>Forensic management </a:t>
            </a:r>
          </a:p>
        </p:txBody>
      </p:sp>
      <p:sp>
        <p:nvSpPr>
          <p:cNvPr id="3" name="TextBox 2"/>
          <p:cNvSpPr txBox="1"/>
          <p:nvPr/>
        </p:nvSpPr>
        <p:spPr>
          <a:xfrm>
            <a:off x="435429" y="1569945"/>
            <a:ext cx="6263737" cy="3594830"/>
          </a:xfrm>
          <a:prstGeom prst="rect">
            <a:avLst/>
          </a:prstGeom>
          <a:noFill/>
        </p:spPr>
        <p:txBody>
          <a:bodyPr wrap="square" rtlCol="0">
            <a:spAutoFit/>
          </a:bodyPr>
          <a:lstStyle/>
          <a:p>
            <a:pPr marL="285750" indent="-285750">
              <a:spcBef>
                <a:spcPct val="20000"/>
              </a:spcBef>
              <a:spcAft>
                <a:spcPts val="600"/>
              </a:spcAft>
              <a:buClr>
                <a:schemeClr val="accent2"/>
              </a:buClr>
              <a:buSzPct val="92000"/>
              <a:buFont typeface="Wingdings" panose="05000000000000000000" pitchFamily="2" charset="2"/>
              <a:buChar char="§"/>
            </a:pPr>
            <a:endParaRPr lang="en-US" sz="2400" dirty="0">
              <a:solidFill>
                <a:schemeClr val="tx2"/>
              </a:solidFill>
            </a:endParaRPr>
          </a:p>
          <a:p>
            <a:pPr marL="285750" indent="-285750">
              <a:spcBef>
                <a:spcPct val="20000"/>
              </a:spcBef>
              <a:spcAft>
                <a:spcPts val="600"/>
              </a:spcAft>
              <a:buClr>
                <a:schemeClr val="accent2"/>
              </a:buClr>
              <a:buSzPct val="92000"/>
              <a:buFont typeface="Wingdings" panose="05000000000000000000" pitchFamily="2" charset="2"/>
              <a:buChar char="§"/>
            </a:pPr>
            <a:r>
              <a:rPr lang="en-US" sz="2400" dirty="0">
                <a:solidFill>
                  <a:schemeClr val="tx2"/>
                </a:solidFill>
              </a:rPr>
              <a:t>OCR/JBCR</a:t>
            </a:r>
          </a:p>
          <a:p>
            <a:pPr marL="742950" lvl="1" indent="-28575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HHSC monitoring and oversight</a:t>
            </a:r>
          </a:p>
          <a:p>
            <a:pPr marL="742950" lvl="1" indent="-28575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Staffing, education, reporting and housing requirements</a:t>
            </a:r>
          </a:p>
          <a:p>
            <a:pPr marL="742950" lvl="1" indent="-285750">
              <a:spcBef>
                <a:spcPct val="20000"/>
              </a:spcBef>
              <a:spcAft>
                <a:spcPts val="600"/>
              </a:spcAft>
              <a:buClr>
                <a:schemeClr val="accent2"/>
              </a:buClr>
              <a:buSzPct val="92000"/>
              <a:buFont typeface="Wingdings" panose="05000000000000000000" pitchFamily="2" charset="2"/>
              <a:buChar char="§"/>
            </a:pPr>
            <a:endParaRPr lang="en-US" sz="2000" dirty="0">
              <a:solidFill>
                <a:schemeClr val="tx2"/>
              </a:solidFill>
            </a:endParaRPr>
          </a:p>
          <a:p>
            <a:pPr marL="0" lvl="1">
              <a:spcBef>
                <a:spcPct val="20000"/>
              </a:spcBef>
              <a:spcAft>
                <a:spcPts val="600"/>
              </a:spcAft>
              <a:buClr>
                <a:schemeClr val="accent2"/>
              </a:buClr>
              <a:buSzPct val="92000"/>
            </a:pPr>
            <a:endParaRPr lang="en-US" sz="2400" dirty="0">
              <a:solidFill>
                <a:schemeClr val="tx2"/>
              </a:solidFill>
            </a:endParaRPr>
          </a:p>
          <a:p>
            <a:pPr lvl="1">
              <a:spcBef>
                <a:spcPct val="20000"/>
              </a:spcBef>
              <a:spcAft>
                <a:spcPts val="600"/>
              </a:spcAft>
              <a:buClr>
                <a:schemeClr val="accent2"/>
              </a:buClr>
              <a:buSzPct val="92000"/>
            </a:pPr>
            <a:r>
              <a:rPr lang="en-US" sz="2000" dirty="0">
                <a:solidFill>
                  <a:schemeClr val="tx2"/>
                </a:solidFill>
              </a:rPr>
              <a:t>	</a:t>
            </a:r>
          </a:p>
        </p:txBody>
      </p:sp>
      <p:sp>
        <p:nvSpPr>
          <p:cNvPr id="4" name="TextBox 3"/>
          <p:cNvSpPr txBox="1"/>
          <p:nvPr/>
        </p:nvSpPr>
        <p:spPr>
          <a:xfrm>
            <a:off x="3886200" y="10656277"/>
            <a:ext cx="4095402" cy="1485900"/>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6848894" y="2248696"/>
            <a:ext cx="4515198" cy="3381099"/>
          </a:xfrm>
          <a:prstGeom prst="rect">
            <a:avLst/>
          </a:prstGeom>
        </p:spPr>
      </p:pic>
      <p:pic>
        <p:nvPicPr>
          <p:cNvPr id="6" name="Picture 5"/>
          <p:cNvPicPr>
            <a:picLocks noChangeAspect="1"/>
          </p:cNvPicPr>
          <p:nvPr/>
        </p:nvPicPr>
        <p:blipFill>
          <a:blip r:embed="rId3"/>
          <a:stretch>
            <a:fillRect/>
          </a:stretch>
        </p:blipFill>
        <p:spPr>
          <a:xfrm>
            <a:off x="1472124" y="3939246"/>
            <a:ext cx="4356921" cy="2449909"/>
          </a:xfrm>
          <a:prstGeom prst="rect">
            <a:avLst/>
          </a:prstGeom>
        </p:spPr>
      </p:pic>
      <p:pic>
        <p:nvPicPr>
          <p:cNvPr id="7" name="Picture 6"/>
          <p:cNvPicPr>
            <a:picLocks noChangeAspect="1"/>
          </p:cNvPicPr>
          <p:nvPr/>
        </p:nvPicPr>
        <p:blipFill>
          <a:blip r:embed="rId4"/>
          <a:stretch>
            <a:fillRect/>
          </a:stretch>
        </p:blipFill>
        <p:spPr>
          <a:xfrm>
            <a:off x="1680754" y="5707719"/>
            <a:ext cx="3538981" cy="350666"/>
          </a:xfrm>
          <a:prstGeom prst="rect">
            <a:avLst/>
          </a:prstGeom>
        </p:spPr>
      </p:pic>
      <p:pic>
        <p:nvPicPr>
          <p:cNvPr id="8" name="Picture 7"/>
          <p:cNvPicPr>
            <a:picLocks noChangeAspect="1"/>
          </p:cNvPicPr>
          <p:nvPr/>
        </p:nvPicPr>
        <p:blipFill>
          <a:blip r:embed="rId5"/>
          <a:stretch>
            <a:fillRect/>
          </a:stretch>
        </p:blipFill>
        <p:spPr>
          <a:xfrm>
            <a:off x="7000570" y="5985112"/>
            <a:ext cx="3554218" cy="304826"/>
          </a:xfrm>
          <a:prstGeom prst="rect">
            <a:avLst/>
          </a:prstGeom>
        </p:spPr>
      </p:pic>
    </p:spTree>
    <p:extLst>
      <p:ext uri="{BB962C8B-B14F-4D97-AF65-F5344CB8AC3E}">
        <p14:creationId xmlns:p14="http://schemas.microsoft.com/office/powerpoint/2010/main" val="1007802307"/>
      </p:ext>
    </p:extLst>
  </p:cSld>
  <p:clrMapOvr>
    <a:masterClrMapping/>
  </p:clrMapOvr>
  <mc:AlternateContent xmlns:mc="http://schemas.openxmlformats.org/markup-compatibility/2006" xmlns:p14="http://schemas.microsoft.com/office/powerpoint/2010/main">
    <mc:Choice Requires="p14">
      <p:transition spd="slow" p14:dur="2000" advTm="22"/>
    </mc:Choice>
    <mc:Fallback xmlns="">
      <p:transition spd="slow" advTm="2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883" y="844730"/>
            <a:ext cx="3621637" cy="620711"/>
          </a:xfrm>
        </p:spPr>
        <p:txBody>
          <a:bodyPr/>
          <a:lstStyle/>
          <a:p>
            <a:r>
              <a:rPr lang="en-US" dirty="0"/>
              <a:t>Forensic Waitlist</a:t>
            </a:r>
          </a:p>
        </p:txBody>
      </p:sp>
      <p:pic>
        <p:nvPicPr>
          <p:cNvPr id="3074" name="Picture 2" descr="Texas’ Has A ‘Moral Obligation’ To Dwindle It’s Growing Mental Healt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849" y="2414699"/>
            <a:ext cx="5233852" cy="34747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0701" y="2710790"/>
            <a:ext cx="5743159" cy="2739211"/>
          </a:xfrm>
          <a:prstGeom prst="rect">
            <a:avLst/>
          </a:prstGeom>
          <a:noFill/>
        </p:spPr>
        <p:txBody>
          <a:bodyPr wrap="square" rtlCol="0">
            <a:spAutoFit/>
          </a:bodyPr>
          <a:lstStyle/>
          <a:p>
            <a:pPr algn="ctr"/>
            <a:r>
              <a:rPr lang="en-US" sz="2400" dirty="0">
                <a:solidFill>
                  <a:schemeClr val="tx2"/>
                </a:solidFill>
              </a:rPr>
              <a:t>Bed availability factors according to HHS</a:t>
            </a:r>
          </a:p>
          <a:p>
            <a:pPr algn="ctr"/>
            <a:endParaRPr lang="en-US" dirty="0">
              <a:solidFill>
                <a:schemeClr val="tx2"/>
              </a:solidFill>
            </a:endParaRPr>
          </a:p>
          <a:p>
            <a:pPr marL="285750" indent="-285750">
              <a:buClr>
                <a:schemeClr val="accent2"/>
              </a:buClr>
              <a:buSzPct val="92000"/>
              <a:buFont typeface="Wingdings" panose="05000000000000000000" pitchFamily="2" charset="2"/>
              <a:buChar char="§"/>
            </a:pPr>
            <a:r>
              <a:rPr lang="en-US" dirty="0"/>
              <a:t>	</a:t>
            </a:r>
            <a:r>
              <a:rPr lang="en-US" sz="2000" dirty="0">
                <a:solidFill>
                  <a:schemeClr val="tx2"/>
                </a:solidFill>
              </a:rPr>
              <a:t>Staffing shortages</a:t>
            </a:r>
          </a:p>
          <a:p>
            <a:pPr lvl="1">
              <a:buClr>
                <a:schemeClr val="accent2"/>
              </a:buClr>
              <a:buSzPct val="92000"/>
            </a:pPr>
            <a:r>
              <a:rPr lang="en-US" dirty="0"/>
              <a:t>		</a:t>
            </a:r>
            <a:r>
              <a:rPr lang="en-US" sz="1600" dirty="0">
                <a:solidFill>
                  <a:schemeClr val="tx2"/>
                </a:solidFill>
              </a:rPr>
              <a:t>2500-&gt;1700 resulting in 315 bed vacancies </a:t>
            </a:r>
          </a:p>
          <a:p>
            <a:pPr marL="285750" indent="-285750">
              <a:buClr>
                <a:schemeClr val="accent2"/>
              </a:buClr>
              <a:buSzPct val="92000"/>
              <a:buFont typeface="Wingdings" panose="05000000000000000000" pitchFamily="2" charset="2"/>
              <a:buChar char="§"/>
            </a:pPr>
            <a:r>
              <a:rPr lang="en-US" dirty="0"/>
              <a:t>	</a:t>
            </a:r>
            <a:r>
              <a:rPr lang="en-US" sz="2000" dirty="0">
                <a:solidFill>
                  <a:schemeClr val="tx2"/>
                </a:solidFill>
              </a:rPr>
              <a:t>C19 backlog</a:t>
            </a:r>
          </a:p>
          <a:p>
            <a:pPr lvl="1">
              <a:buClr>
                <a:schemeClr val="accent2"/>
              </a:buClr>
              <a:buSzPct val="92000"/>
            </a:pPr>
            <a:r>
              <a:rPr lang="en-US" dirty="0"/>
              <a:t>		</a:t>
            </a:r>
            <a:r>
              <a:rPr lang="en-US" sz="1600" dirty="0">
                <a:solidFill>
                  <a:schemeClr val="tx2"/>
                </a:solidFill>
              </a:rPr>
              <a:t>&lt;900 - &gt; 2100</a:t>
            </a:r>
          </a:p>
          <a:p>
            <a:pPr marL="285750" indent="-285750">
              <a:buClr>
                <a:schemeClr val="accent2"/>
              </a:buClr>
              <a:buSzPct val="92000"/>
              <a:buFont typeface="Wingdings" panose="05000000000000000000" pitchFamily="2" charset="2"/>
              <a:buChar char="§"/>
            </a:pPr>
            <a:r>
              <a:rPr lang="en-US" dirty="0"/>
              <a:t>	</a:t>
            </a:r>
            <a:r>
              <a:rPr lang="en-US" sz="2000" dirty="0">
                <a:solidFill>
                  <a:schemeClr val="tx2"/>
                </a:solidFill>
              </a:rPr>
              <a:t>Reduced funding</a:t>
            </a:r>
          </a:p>
          <a:p>
            <a:pPr lvl="1">
              <a:buClr>
                <a:schemeClr val="accent2"/>
              </a:buClr>
              <a:buSzPct val="92000"/>
            </a:pPr>
            <a:r>
              <a:rPr lang="en-US" dirty="0"/>
              <a:t>		</a:t>
            </a:r>
            <a:r>
              <a:rPr lang="en-US" sz="1600" dirty="0">
                <a:solidFill>
                  <a:schemeClr val="tx2"/>
                </a:solidFill>
              </a:rPr>
              <a:t>65% forensic admissions</a:t>
            </a:r>
          </a:p>
          <a:p>
            <a:pPr lvl="1">
              <a:buClr>
                <a:schemeClr val="accent2"/>
              </a:buClr>
              <a:buSzPct val="92000"/>
            </a:pPr>
            <a:r>
              <a:rPr lang="en-US" sz="1600" dirty="0">
                <a:solidFill>
                  <a:schemeClr val="tx2"/>
                </a:solidFill>
              </a:rPr>
              <a:t>                           reduced revenue </a:t>
            </a:r>
          </a:p>
        </p:txBody>
      </p:sp>
    </p:spTree>
    <p:extLst>
      <p:ext uri="{BB962C8B-B14F-4D97-AF65-F5344CB8AC3E}">
        <p14:creationId xmlns:p14="http://schemas.microsoft.com/office/powerpoint/2010/main" val="4162630264"/>
      </p:ext>
    </p:extLst>
  </p:cSld>
  <p:clrMapOvr>
    <a:masterClrMapping/>
  </p:clrMapOvr>
  <mc:AlternateContent xmlns:mc="http://schemas.openxmlformats.org/markup-compatibility/2006" xmlns:p14="http://schemas.microsoft.com/office/powerpoint/2010/main">
    <mc:Choice Requires="p14">
      <p:transition spd="slow" p14:dur="2000" advTm="9"/>
    </mc:Choice>
    <mc:Fallback xmlns="">
      <p:transition spd="slow" advTm="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797" y="871946"/>
            <a:ext cx="6315327" cy="735010"/>
          </a:xfrm>
        </p:spPr>
        <p:txBody>
          <a:bodyPr>
            <a:normAutofit fontScale="90000"/>
          </a:bodyPr>
          <a:lstStyle/>
          <a:p>
            <a:r>
              <a:rPr lang="en-US" dirty="0"/>
              <a:t>Forensic Management alternatives</a:t>
            </a:r>
          </a:p>
        </p:txBody>
      </p:sp>
      <p:sp>
        <p:nvSpPr>
          <p:cNvPr id="3" name="Rectangle 2"/>
          <p:cNvSpPr/>
          <p:nvPr/>
        </p:nvSpPr>
        <p:spPr>
          <a:xfrm>
            <a:off x="735874" y="2248238"/>
            <a:ext cx="5673635" cy="3748719"/>
          </a:xfrm>
          <a:prstGeom prst="rect">
            <a:avLst/>
          </a:prstGeom>
        </p:spPr>
        <p:txBody>
          <a:bodyPr wrap="square">
            <a:spAutoFit/>
          </a:bodyPr>
          <a:lstStyle/>
          <a:p>
            <a:pPr marL="285750" lvl="0" indent="-28575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Sequential Intercept Model</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solidFill>
                  <a:schemeClr val="tx2"/>
                </a:solidFill>
              </a:rPr>
              <a:t>Two prior workshops</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solidFill>
                  <a:schemeClr val="tx2"/>
                </a:solidFill>
              </a:rPr>
              <a:t>Maps are tailored to systems</a:t>
            </a:r>
          </a:p>
          <a:p>
            <a:pPr marL="285750" lvl="0" indent="-28575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Intensive Outpatient Competency Restoration  *</a:t>
            </a:r>
          </a:p>
          <a:p>
            <a:pPr marL="742950" lvl="1" indent="-285750">
              <a:spcBef>
                <a:spcPct val="20000"/>
              </a:spcBef>
              <a:spcAft>
                <a:spcPts val="600"/>
              </a:spcAft>
              <a:buClr>
                <a:srgbClr val="C0504D"/>
              </a:buClr>
              <a:buSzPct val="92000"/>
              <a:buFont typeface="Wingdings" panose="05000000000000000000" pitchFamily="2" charset="2"/>
              <a:buChar char="§"/>
            </a:pPr>
            <a:r>
              <a:rPr lang="en-US" dirty="0">
                <a:solidFill>
                  <a:srgbClr val="1F497D"/>
                </a:solidFill>
              </a:rPr>
              <a:t>Involves community Services </a:t>
            </a:r>
          </a:p>
          <a:p>
            <a:pPr marL="742950" lvl="1" indent="-285750">
              <a:spcBef>
                <a:spcPct val="20000"/>
              </a:spcBef>
              <a:spcAft>
                <a:spcPts val="600"/>
              </a:spcAft>
              <a:buClr>
                <a:srgbClr val="C0504D"/>
              </a:buClr>
              <a:buSzPct val="92000"/>
              <a:buFont typeface="Wingdings" panose="05000000000000000000" pitchFamily="2" charset="2"/>
              <a:buChar char="§"/>
            </a:pPr>
            <a:r>
              <a:rPr lang="en-US" dirty="0">
                <a:solidFill>
                  <a:srgbClr val="1F497D"/>
                </a:solidFill>
              </a:rPr>
              <a:t>Select candidates </a:t>
            </a:r>
            <a:endParaRPr lang="en-US" dirty="0">
              <a:solidFill>
                <a:schemeClr val="tx2"/>
              </a:solidFill>
            </a:endParaRPr>
          </a:p>
          <a:p>
            <a:pPr marL="285750" indent="-28575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Court Ordered Medications  *</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solidFill>
                  <a:schemeClr val="tx2"/>
                </a:solidFill>
              </a:rPr>
              <a:t>H&amp;S 574</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solidFill>
                  <a:schemeClr val="tx2"/>
                </a:solidFill>
              </a:rPr>
              <a:t>Select candidates</a:t>
            </a:r>
          </a:p>
        </p:txBody>
      </p:sp>
      <p:sp>
        <p:nvSpPr>
          <p:cNvPr id="4" name="TextBox 3"/>
          <p:cNvSpPr txBox="1"/>
          <p:nvPr/>
        </p:nvSpPr>
        <p:spPr>
          <a:xfrm>
            <a:off x="6862354" y="2249665"/>
            <a:ext cx="4055178" cy="2893100"/>
          </a:xfrm>
          <a:prstGeom prst="rect">
            <a:avLst/>
          </a:prstGeom>
          <a:noFill/>
        </p:spPr>
        <p:txBody>
          <a:bodyPr wrap="square" rtlCol="0">
            <a:spAutoFit/>
          </a:bodyPr>
          <a:lstStyle/>
          <a:p>
            <a:pPr marL="285750" indent="-28575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Mental Health Managed Counsel</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t>	</a:t>
            </a:r>
            <a:r>
              <a:rPr lang="en-US" dirty="0">
                <a:solidFill>
                  <a:schemeClr val="tx2"/>
                </a:solidFill>
              </a:rPr>
              <a:t>Recognized by JCMH</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solidFill>
                  <a:schemeClr val="tx2"/>
                </a:solidFill>
              </a:rPr>
              <a:t>	Stakeholder commitment</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solidFill>
                  <a:schemeClr val="tx2"/>
                </a:solidFill>
              </a:rPr>
              <a:t>	Structured meetings</a:t>
            </a:r>
          </a:p>
          <a:p>
            <a:pPr marL="285750" indent="-285750">
              <a:spcBef>
                <a:spcPct val="20000"/>
              </a:spcBef>
              <a:spcAft>
                <a:spcPts val="600"/>
              </a:spcAft>
              <a:buClr>
                <a:schemeClr val="accent2"/>
              </a:buClr>
              <a:buSzPct val="92000"/>
              <a:buFont typeface="Wingdings" panose="05000000000000000000" pitchFamily="2" charset="2"/>
              <a:buChar char="§"/>
            </a:pPr>
            <a:r>
              <a:rPr lang="en-US" sz="2000" dirty="0">
                <a:solidFill>
                  <a:schemeClr val="tx2"/>
                </a:solidFill>
              </a:rPr>
              <a:t>Jail Diversion</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t>	</a:t>
            </a:r>
            <a:r>
              <a:rPr lang="en-US" dirty="0">
                <a:solidFill>
                  <a:schemeClr val="tx2"/>
                </a:solidFill>
              </a:rPr>
              <a:t>Specific patient qualifications</a:t>
            </a:r>
          </a:p>
          <a:p>
            <a:pPr marL="742950" lvl="1" indent="-285750">
              <a:spcBef>
                <a:spcPct val="20000"/>
              </a:spcBef>
              <a:spcAft>
                <a:spcPts val="600"/>
              </a:spcAft>
              <a:buClr>
                <a:schemeClr val="accent2"/>
              </a:buClr>
              <a:buSzPct val="92000"/>
              <a:buFont typeface="Wingdings" panose="05000000000000000000" pitchFamily="2" charset="2"/>
              <a:buChar char="§"/>
            </a:pPr>
            <a:r>
              <a:rPr lang="en-US" dirty="0">
                <a:solidFill>
                  <a:schemeClr val="tx2"/>
                </a:solidFill>
              </a:rPr>
              <a:t>	Dependent on local resources</a:t>
            </a:r>
          </a:p>
        </p:txBody>
      </p:sp>
    </p:spTree>
    <p:extLst>
      <p:ext uri="{BB962C8B-B14F-4D97-AF65-F5344CB8AC3E}">
        <p14:creationId xmlns:p14="http://schemas.microsoft.com/office/powerpoint/2010/main" val="1513668274"/>
      </p:ext>
    </p:extLst>
  </p:cSld>
  <p:clrMapOvr>
    <a:masterClrMapping/>
  </p:clrMapOvr>
  <mc:AlternateContent xmlns:mc="http://schemas.openxmlformats.org/markup-compatibility/2006" xmlns:p14="http://schemas.microsoft.com/office/powerpoint/2010/main">
    <mc:Choice Requires="p14">
      <p:transition spd="slow" p14:dur="2000" advTm="13"/>
    </mc:Choice>
    <mc:Fallback xmlns="">
      <p:transition spd="slow" advTm="1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6145" y="914399"/>
            <a:ext cx="4945341" cy="638127"/>
          </a:xfrm>
        </p:spPr>
        <p:txBody>
          <a:bodyPr>
            <a:normAutofit/>
          </a:bodyPr>
          <a:lstStyle/>
          <a:p>
            <a:r>
              <a:rPr lang="en-US" dirty="0"/>
              <a:t>Areas for improvement</a:t>
            </a:r>
          </a:p>
        </p:txBody>
      </p:sp>
      <p:sp>
        <p:nvSpPr>
          <p:cNvPr id="3" name="TextBox 2"/>
          <p:cNvSpPr txBox="1"/>
          <p:nvPr/>
        </p:nvSpPr>
        <p:spPr>
          <a:xfrm>
            <a:off x="1237180" y="2647403"/>
            <a:ext cx="4667794" cy="1923604"/>
          </a:xfrm>
          <a:prstGeom prst="rect">
            <a:avLst/>
          </a:prstGeom>
          <a:noFill/>
        </p:spPr>
        <p:txBody>
          <a:bodyPr wrap="square" rtlCol="0">
            <a:spAutoFit/>
          </a:bodyPr>
          <a:lstStyle/>
          <a:p>
            <a:pPr marL="285750" indent="-285750">
              <a:spcBef>
                <a:spcPct val="20000"/>
              </a:spcBef>
              <a:spcAft>
                <a:spcPts val="600"/>
              </a:spcAft>
              <a:buClr>
                <a:schemeClr val="accent2"/>
              </a:buClr>
              <a:buSzPct val="92000"/>
              <a:buFont typeface="Wingdings" panose="05000000000000000000" pitchFamily="2" charset="2"/>
              <a:buChar char="§"/>
            </a:pPr>
            <a:r>
              <a:rPr lang="en-US" sz="3200" dirty="0">
                <a:solidFill>
                  <a:schemeClr val="tx2"/>
                </a:solidFill>
              </a:rPr>
              <a:t>Communication</a:t>
            </a:r>
          </a:p>
          <a:p>
            <a:pPr marL="742950" lvl="1" indent="-285750">
              <a:spcBef>
                <a:spcPct val="20000"/>
              </a:spcBef>
              <a:spcAft>
                <a:spcPts val="600"/>
              </a:spcAft>
              <a:buClr>
                <a:srgbClr val="C0504D"/>
              </a:buClr>
              <a:buSzPct val="92000"/>
              <a:buFont typeface="Wingdings" panose="05000000000000000000" pitchFamily="2" charset="2"/>
              <a:buChar char="§"/>
            </a:pPr>
            <a:r>
              <a:rPr lang="en-US" dirty="0"/>
              <a:t>	</a:t>
            </a:r>
            <a:r>
              <a:rPr lang="en-US" sz="2000" dirty="0">
                <a:solidFill>
                  <a:srgbClr val="1F497D"/>
                </a:solidFill>
              </a:rPr>
              <a:t>Clearly define goals</a:t>
            </a:r>
          </a:p>
          <a:p>
            <a:pPr marL="742950" lvl="1" indent="-285750">
              <a:spcBef>
                <a:spcPct val="20000"/>
              </a:spcBef>
              <a:spcAft>
                <a:spcPts val="600"/>
              </a:spcAft>
              <a:buClr>
                <a:srgbClr val="C0504D"/>
              </a:buClr>
              <a:buSzPct val="92000"/>
              <a:buFont typeface="Wingdings" panose="05000000000000000000" pitchFamily="2" charset="2"/>
              <a:buChar char="§"/>
            </a:pPr>
            <a:r>
              <a:rPr lang="en-US" sz="2000" dirty="0"/>
              <a:t>	</a:t>
            </a:r>
            <a:r>
              <a:rPr lang="en-US" sz="2000" dirty="0">
                <a:solidFill>
                  <a:srgbClr val="1F497D"/>
                </a:solidFill>
              </a:rPr>
              <a:t>Exchange of information</a:t>
            </a:r>
          </a:p>
          <a:p>
            <a:pPr marL="742950" lvl="1" indent="-285750">
              <a:spcBef>
                <a:spcPct val="20000"/>
              </a:spcBef>
              <a:spcAft>
                <a:spcPts val="600"/>
              </a:spcAft>
              <a:buClr>
                <a:srgbClr val="C0504D"/>
              </a:buClr>
              <a:buSzPct val="92000"/>
              <a:buFont typeface="Wingdings" panose="05000000000000000000" pitchFamily="2" charset="2"/>
              <a:buChar char="§"/>
            </a:pPr>
            <a:r>
              <a:rPr lang="en-US" sz="2000" dirty="0">
                <a:solidFill>
                  <a:srgbClr val="1F497D"/>
                </a:solidFill>
              </a:rPr>
              <a:t> 	Provide details</a:t>
            </a:r>
            <a:endParaRPr lang="en-US" sz="2000" dirty="0"/>
          </a:p>
        </p:txBody>
      </p:sp>
      <p:sp>
        <p:nvSpPr>
          <p:cNvPr id="8" name="TextBox 7"/>
          <p:cNvSpPr txBox="1"/>
          <p:nvPr/>
        </p:nvSpPr>
        <p:spPr>
          <a:xfrm>
            <a:off x="6418218" y="2647403"/>
            <a:ext cx="4666705" cy="2369880"/>
          </a:xfrm>
          <a:prstGeom prst="rect">
            <a:avLst/>
          </a:prstGeom>
          <a:noFill/>
        </p:spPr>
        <p:txBody>
          <a:bodyPr wrap="square" rtlCol="0">
            <a:spAutoFit/>
          </a:bodyPr>
          <a:lstStyle/>
          <a:p>
            <a:pPr marL="285750" indent="-285750">
              <a:spcBef>
                <a:spcPct val="20000"/>
              </a:spcBef>
              <a:spcAft>
                <a:spcPts val="600"/>
              </a:spcAft>
              <a:buClr>
                <a:schemeClr val="accent2"/>
              </a:buClr>
              <a:buSzPct val="92000"/>
              <a:buFont typeface="Wingdings" panose="05000000000000000000" pitchFamily="2" charset="2"/>
              <a:buChar char="§"/>
            </a:pPr>
            <a:r>
              <a:rPr lang="en-US" sz="3200" dirty="0">
                <a:solidFill>
                  <a:schemeClr val="tx2"/>
                </a:solidFill>
              </a:rPr>
              <a:t>Collaboration</a:t>
            </a:r>
          </a:p>
          <a:p>
            <a:pPr marL="742950" lvl="1" indent="-285750">
              <a:spcBef>
                <a:spcPct val="20000"/>
              </a:spcBef>
              <a:spcAft>
                <a:spcPts val="600"/>
              </a:spcAft>
              <a:buClr>
                <a:srgbClr val="C0504D"/>
              </a:buClr>
              <a:buSzPct val="92000"/>
              <a:buFont typeface="Wingdings" panose="05000000000000000000" pitchFamily="2" charset="2"/>
              <a:buChar char="§"/>
            </a:pPr>
            <a:r>
              <a:rPr lang="en-US" dirty="0"/>
              <a:t>	</a:t>
            </a:r>
            <a:r>
              <a:rPr lang="en-US" sz="2000" dirty="0">
                <a:solidFill>
                  <a:srgbClr val="1F497D"/>
                </a:solidFill>
              </a:rPr>
              <a:t>Pledge time/resources</a:t>
            </a:r>
          </a:p>
          <a:p>
            <a:pPr marL="742950" lvl="1" indent="-285750">
              <a:spcBef>
                <a:spcPct val="20000"/>
              </a:spcBef>
              <a:spcAft>
                <a:spcPts val="600"/>
              </a:spcAft>
              <a:buClr>
                <a:srgbClr val="C0504D"/>
              </a:buClr>
              <a:buSzPct val="92000"/>
              <a:buFont typeface="Wingdings" panose="05000000000000000000" pitchFamily="2" charset="2"/>
              <a:buChar char="§"/>
            </a:pPr>
            <a:r>
              <a:rPr lang="en-US" sz="2000" dirty="0"/>
              <a:t>	</a:t>
            </a:r>
            <a:r>
              <a:rPr lang="en-US" sz="2000" dirty="0">
                <a:solidFill>
                  <a:srgbClr val="1F497D"/>
                </a:solidFill>
              </a:rPr>
              <a:t>Commit to programs</a:t>
            </a:r>
          </a:p>
          <a:p>
            <a:pPr marL="742950" lvl="1" indent="-285750">
              <a:spcBef>
                <a:spcPct val="20000"/>
              </a:spcBef>
              <a:spcAft>
                <a:spcPts val="600"/>
              </a:spcAft>
              <a:buClr>
                <a:srgbClr val="C0504D"/>
              </a:buClr>
              <a:buSzPct val="92000"/>
              <a:buFont typeface="Wingdings" panose="05000000000000000000" pitchFamily="2" charset="2"/>
              <a:buChar char="§"/>
            </a:pPr>
            <a:r>
              <a:rPr lang="en-US" sz="2000" dirty="0"/>
              <a:t>	</a:t>
            </a:r>
            <a:r>
              <a:rPr lang="en-US" sz="2000" dirty="0">
                <a:solidFill>
                  <a:srgbClr val="1F497D"/>
                </a:solidFill>
              </a:rPr>
              <a:t>Respect professional boundaries</a:t>
            </a:r>
          </a:p>
          <a:p>
            <a:pPr marL="742950" lvl="1" indent="-285750">
              <a:spcBef>
                <a:spcPct val="20000"/>
              </a:spcBef>
              <a:spcAft>
                <a:spcPts val="600"/>
              </a:spcAft>
              <a:buClr>
                <a:srgbClr val="C0504D"/>
              </a:buClr>
              <a:buSzPct val="92000"/>
              <a:buFont typeface="Wingdings" panose="05000000000000000000" pitchFamily="2" charset="2"/>
              <a:buChar char="§"/>
            </a:pPr>
            <a:r>
              <a:rPr lang="en-US" sz="2000" dirty="0"/>
              <a:t>	</a:t>
            </a:r>
            <a:r>
              <a:rPr lang="en-US" sz="2000" dirty="0">
                <a:solidFill>
                  <a:srgbClr val="1F497D"/>
                </a:solidFill>
              </a:rPr>
              <a:t>Be mindful of others obligations</a:t>
            </a:r>
          </a:p>
        </p:txBody>
      </p:sp>
    </p:spTree>
    <p:extLst>
      <p:ext uri="{BB962C8B-B14F-4D97-AF65-F5344CB8AC3E}">
        <p14:creationId xmlns:p14="http://schemas.microsoft.com/office/powerpoint/2010/main" val="2847061585"/>
      </p:ext>
    </p:extLst>
  </p:cSld>
  <p:clrMapOvr>
    <a:masterClrMapping/>
  </p:clrMapOvr>
  <mc:AlternateContent xmlns:mc="http://schemas.openxmlformats.org/markup-compatibility/2006" xmlns:p14="http://schemas.microsoft.com/office/powerpoint/2010/main">
    <mc:Choice Requires="p14">
      <p:transition spd="slow" p14:dur="2000" advTm="13"/>
    </mc:Choice>
    <mc:Fallback xmlns="">
      <p:transition spd="slow" advTm="1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Providing for the medical and mental health necessities of the inmate population in the county jail</a:t>
            </a:r>
          </a:p>
        </p:txBody>
      </p:sp>
      <p:pic>
        <p:nvPicPr>
          <p:cNvPr id="2050" name="Picture 2" descr="See the source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991" y="2179320"/>
            <a:ext cx="5258879" cy="3942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7698" y="2588928"/>
            <a:ext cx="5847961" cy="2246769"/>
          </a:xfrm>
          <a:prstGeom prst="rect">
            <a:avLst/>
          </a:prstGeom>
          <a:noFill/>
        </p:spPr>
        <p:txBody>
          <a:bodyPr wrap="square" rtlCol="0">
            <a:spAutoFit/>
          </a:bodyPr>
          <a:lstStyle/>
          <a:p>
            <a:pPr marL="1028700" lvl="1" indent="-571500">
              <a:buFont typeface="Wingdings" panose="05000000000000000000" pitchFamily="2" charset="2"/>
              <a:buChar char="§"/>
            </a:pPr>
            <a:r>
              <a:rPr lang="en-US" sz="2800" dirty="0">
                <a:solidFill>
                  <a:schemeClr val="tx2"/>
                </a:solidFill>
              </a:rPr>
              <a:t>Assimilate with jail operations </a:t>
            </a:r>
          </a:p>
          <a:p>
            <a:pPr marL="1028700" lvl="1" indent="-571500">
              <a:buFont typeface="Wingdings" panose="05000000000000000000" pitchFamily="2" charset="2"/>
              <a:buChar char="§"/>
            </a:pPr>
            <a:r>
              <a:rPr lang="en-US" sz="2800" dirty="0">
                <a:solidFill>
                  <a:schemeClr val="tx2"/>
                </a:solidFill>
              </a:rPr>
              <a:t>Certified Jailers</a:t>
            </a:r>
          </a:p>
          <a:p>
            <a:pPr marL="1028700" lvl="1" indent="-571500">
              <a:buFont typeface="Wingdings" panose="05000000000000000000" pitchFamily="2" charset="2"/>
              <a:buChar char="§"/>
            </a:pPr>
            <a:r>
              <a:rPr lang="en-US" sz="2800" dirty="0">
                <a:solidFill>
                  <a:schemeClr val="tx2"/>
                </a:solidFill>
              </a:rPr>
              <a:t>NCCHC certifications</a:t>
            </a:r>
          </a:p>
          <a:p>
            <a:pPr marL="1028700" lvl="1" indent="-571500">
              <a:buFont typeface="Wingdings" panose="05000000000000000000" pitchFamily="2" charset="2"/>
              <a:buChar char="§"/>
            </a:pPr>
            <a:endParaRPr lang="en-US" sz="2800" dirty="0">
              <a:solidFill>
                <a:schemeClr val="tx2"/>
              </a:solidFill>
            </a:endParaRPr>
          </a:p>
          <a:p>
            <a:pPr lvl="1"/>
            <a:r>
              <a:rPr lang="en-US" sz="2800" dirty="0">
                <a:solidFill>
                  <a:schemeClr val="tx2"/>
                </a:solidFill>
              </a:rPr>
              <a:t> </a:t>
            </a:r>
            <a:r>
              <a:rPr lang="en-US" sz="2000" dirty="0"/>
              <a:t> </a:t>
            </a:r>
          </a:p>
        </p:txBody>
      </p:sp>
    </p:spTree>
    <p:extLst>
      <p:ext uri="{BB962C8B-B14F-4D97-AF65-F5344CB8AC3E}">
        <p14:creationId xmlns:p14="http://schemas.microsoft.com/office/powerpoint/2010/main" val="287646052"/>
      </p:ext>
    </p:extLst>
  </p:cSld>
  <p:clrMapOvr>
    <a:masterClrMapping/>
  </p:clrMapOvr>
  <mc:AlternateContent xmlns:mc="http://schemas.openxmlformats.org/markup-compatibility/2006" xmlns:p14="http://schemas.microsoft.com/office/powerpoint/2010/main">
    <mc:Choice Requires="p14">
      <p:transition spd="slow" p14:dur="2000" advTm="81662"/>
    </mc:Choice>
    <mc:Fallback xmlns="">
      <p:transition spd="slow" advTm="8166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869796"/>
            <a:ext cx="11029616" cy="1013800"/>
          </a:xfrm>
        </p:spPr>
        <p:txBody>
          <a:bodyPr>
            <a:normAutofit fontScale="90000"/>
          </a:bodyPr>
          <a:lstStyle/>
          <a:p>
            <a:pPr algn="ctr"/>
            <a:r>
              <a:rPr lang="en-US" sz="3200" dirty="0"/>
              <a:t>Estelle v. Gamble, 429 U.S. 97 (1976)</a:t>
            </a:r>
            <a:br>
              <a:rPr lang="en-US" sz="3200" dirty="0"/>
            </a:br>
            <a:endParaRPr lang="en-US" sz="3200" dirty="0"/>
          </a:p>
        </p:txBody>
      </p:sp>
      <p:sp>
        <p:nvSpPr>
          <p:cNvPr id="8" name="TextBox 7"/>
          <p:cNvSpPr txBox="1"/>
          <p:nvPr/>
        </p:nvSpPr>
        <p:spPr>
          <a:xfrm>
            <a:off x="764638" y="2069559"/>
            <a:ext cx="10662724" cy="4462760"/>
          </a:xfrm>
          <a:prstGeom prst="rect">
            <a:avLst/>
          </a:prstGeom>
          <a:noFill/>
        </p:spPr>
        <p:txBody>
          <a:bodyPr wrap="square" rtlCol="0">
            <a:spAutoFit/>
          </a:bodyPr>
          <a:lstStyle/>
          <a:p>
            <a:r>
              <a:rPr lang="en-US" sz="2800" dirty="0">
                <a:solidFill>
                  <a:schemeClr val="tx2"/>
                </a:solidFill>
              </a:rPr>
              <a:t>Origin of prisoner’s rights to adequate healthcare.</a:t>
            </a:r>
          </a:p>
          <a:p>
            <a:endParaRPr lang="en-US" sz="2400" dirty="0">
              <a:solidFill>
                <a:schemeClr val="tx2"/>
              </a:solidFill>
            </a:endParaRPr>
          </a:p>
          <a:p>
            <a:pPr marL="306000" indent="-306000">
              <a:buClr>
                <a:schemeClr val="accent2"/>
              </a:buClr>
              <a:buSzPct val="92000"/>
              <a:buFont typeface="Wingdings" panose="05000000000000000000" pitchFamily="2" charset="2"/>
              <a:buChar char="§"/>
            </a:pPr>
            <a:r>
              <a:rPr lang="en-US" sz="2400" dirty="0">
                <a:solidFill>
                  <a:schemeClr val="tx2"/>
                </a:solidFill>
              </a:rPr>
              <a:t>The Supreme Court held that deliberate indifference to the serious medical needs of incarcerated people violates the Eighth Amendment’s prohibition against cruel and unusual punishment, constituting the unnecessary and wanton infliction of pain.</a:t>
            </a:r>
          </a:p>
          <a:p>
            <a:pPr marL="306000" indent="-306000">
              <a:buClr>
                <a:schemeClr val="accent2"/>
              </a:buClr>
              <a:buSzPct val="92000"/>
              <a:buFont typeface="Wingdings" panose="05000000000000000000" pitchFamily="2" charset="2"/>
              <a:buChar char="§"/>
            </a:pPr>
            <a:endParaRPr lang="en-US" sz="2400" dirty="0">
              <a:solidFill>
                <a:schemeClr val="tx2"/>
              </a:solidFill>
            </a:endParaRPr>
          </a:p>
          <a:p>
            <a:pPr marL="306000" indent="-306000">
              <a:buClr>
                <a:schemeClr val="accent2"/>
              </a:buClr>
              <a:buSzPct val="92000"/>
              <a:buFont typeface="Wingdings" panose="05000000000000000000" pitchFamily="2" charset="2"/>
              <a:buChar char="§"/>
            </a:pPr>
            <a:r>
              <a:rPr lang="en-US" sz="2400" dirty="0">
                <a:solidFill>
                  <a:schemeClr val="tx2"/>
                </a:solidFill>
              </a:rPr>
              <a:t>In an 8-1 decision written by Justice Thurgood Marshall, the court acknowledged that the Eighth and Fourteenth Amendments required the Texas government to provide medical care for prisoners</a:t>
            </a:r>
            <a:endParaRPr lang="en-US" sz="2400" dirty="0"/>
          </a:p>
          <a:p>
            <a:pPr>
              <a:buClr>
                <a:schemeClr val="accent2"/>
              </a:buClr>
              <a:buSzPct val="92000"/>
            </a:pPr>
            <a:endParaRPr lang="en-US" sz="2000" dirty="0">
              <a:solidFill>
                <a:schemeClr val="tx2"/>
              </a:solidFill>
            </a:endParaRPr>
          </a:p>
          <a:p>
            <a:pPr marL="306000" indent="-306000">
              <a:buClr>
                <a:schemeClr val="accent2"/>
              </a:buClr>
              <a:buSzPct val="92000"/>
              <a:buFont typeface="Wingdings" panose="05000000000000000000" pitchFamily="2" charset="2"/>
              <a:buChar char="§"/>
            </a:pPr>
            <a:endParaRPr lang="en-US" sz="2000" dirty="0">
              <a:solidFill>
                <a:schemeClr val="tx2"/>
              </a:solidFill>
            </a:endParaRPr>
          </a:p>
        </p:txBody>
      </p:sp>
    </p:spTree>
    <p:extLst>
      <p:ext uri="{BB962C8B-B14F-4D97-AF65-F5344CB8AC3E}">
        <p14:creationId xmlns:p14="http://schemas.microsoft.com/office/powerpoint/2010/main" val="307622560"/>
      </p:ext>
    </p:extLst>
  </p:cSld>
  <p:clrMapOvr>
    <a:masterClrMapping/>
  </p:clrMapOvr>
  <mc:AlternateContent xmlns:mc="http://schemas.openxmlformats.org/markup-compatibility/2006" xmlns:p14="http://schemas.microsoft.com/office/powerpoint/2010/main">
    <mc:Choice Requires="p14">
      <p:transition spd="slow" p14:dur="2000" advTm="47142"/>
    </mc:Choice>
    <mc:Fallback xmlns="">
      <p:transition spd="slow" advTm="471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075" y="883920"/>
            <a:ext cx="7739848" cy="489136"/>
          </a:xfrm>
        </p:spPr>
        <p:txBody>
          <a:bodyPr>
            <a:normAutofit fontScale="90000"/>
          </a:bodyPr>
          <a:lstStyle/>
          <a:p>
            <a:r>
              <a:rPr lang="en-US" dirty="0"/>
              <a:t>The Texas commission on jail standards </a:t>
            </a:r>
          </a:p>
        </p:txBody>
      </p:sp>
      <p:sp>
        <p:nvSpPr>
          <p:cNvPr id="3" name="Content Placeholder 2"/>
          <p:cNvSpPr>
            <a:spLocks noGrp="1"/>
          </p:cNvSpPr>
          <p:nvPr>
            <p:ph idx="1"/>
          </p:nvPr>
        </p:nvSpPr>
        <p:spPr>
          <a:xfrm>
            <a:off x="581191" y="2134776"/>
            <a:ext cx="11029615" cy="3678303"/>
          </a:xfrm>
        </p:spPr>
        <p:txBody>
          <a:bodyPr anchor="t"/>
          <a:lstStyle/>
          <a:p>
            <a:pPr marL="0" indent="0">
              <a:spcBef>
                <a:spcPts val="0"/>
              </a:spcBef>
              <a:spcAft>
                <a:spcPts val="0"/>
              </a:spcAft>
              <a:buNone/>
            </a:pPr>
            <a:r>
              <a:rPr lang="en-US" sz="2800" dirty="0"/>
              <a:t>The Texas Commission on Jail Standards is the regulatory agency for all county jails and privately operated municipal jails in the state. </a:t>
            </a:r>
          </a:p>
          <a:p>
            <a:pPr marL="0" indent="0">
              <a:spcBef>
                <a:spcPts val="0"/>
              </a:spcBef>
              <a:spcAft>
                <a:spcPts val="0"/>
              </a:spcAft>
              <a:buNone/>
            </a:pPr>
            <a:endParaRPr lang="en-US" sz="2800" dirty="0"/>
          </a:p>
          <a:p>
            <a:pPr marL="0" indent="0">
              <a:spcBef>
                <a:spcPts val="0"/>
              </a:spcBef>
              <a:spcAft>
                <a:spcPts val="0"/>
              </a:spcAft>
              <a:buNone/>
            </a:pPr>
            <a:endParaRPr lang="en-US" dirty="0"/>
          </a:p>
          <a:p>
            <a:pPr>
              <a:spcBef>
                <a:spcPts val="0"/>
              </a:spcBef>
              <a:spcAft>
                <a:spcPts val="0"/>
              </a:spcAft>
              <a:buFont typeface="Wingdings" panose="05000000000000000000" pitchFamily="2" charset="2"/>
              <a:buChar char="§"/>
            </a:pPr>
            <a:r>
              <a:rPr lang="en-US" sz="2400" dirty="0"/>
              <a:t>Assist local governments in providing safe, secure and suitable local jail facilities</a:t>
            </a:r>
          </a:p>
          <a:p>
            <a:pPr>
              <a:spcBef>
                <a:spcPts val="0"/>
              </a:spcBef>
              <a:spcAft>
                <a:spcPts val="0"/>
              </a:spcAft>
              <a:buFont typeface="Wingdings" panose="05000000000000000000" pitchFamily="2" charset="2"/>
              <a:buChar char="§"/>
            </a:pPr>
            <a:r>
              <a:rPr lang="en-US" sz="2400" dirty="0"/>
              <a:t>Jail standards directly reflect the </a:t>
            </a:r>
            <a:r>
              <a:rPr lang="en-US" sz="2400" u="sng" dirty="0"/>
              <a:t>Texas Administrative Code Title 37 </a:t>
            </a:r>
            <a:r>
              <a:rPr lang="en-US" sz="2400" dirty="0"/>
              <a:t>(public safety and corrections) Part 9</a:t>
            </a:r>
          </a:p>
          <a:p>
            <a:pPr>
              <a:spcBef>
                <a:spcPts val="0"/>
              </a:spcBef>
              <a:spcAft>
                <a:spcPts val="0"/>
              </a:spcAft>
              <a:buFont typeface="Wingdings" panose="05000000000000000000" pitchFamily="2" charset="2"/>
              <a:buChar char="§"/>
            </a:pPr>
            <a:r>
              <a:rPr lang="en-US" sz="2400" u="sng" dirty="0"/>
              <a:t>Chapter 273</a:t>
            </a:r>
            <a:r>
              <a:rPr lang="en-US" sz="2400" dirty="0"/>
              <a:t> addresses </a:t>
            </a:r>
            <a:r>
              <a:rPr lang="en-US" sz="2400" u="sng" dirty="0"/>
              <a:t>Health Services</a:t>
            </a:r>
          </a:p>
        </p:txBody>
      </p:sp>
    </p:spTree>
    <p:extLst>
      <p:ext uri="{BB962C8B-B14F-4D97-AF65-F5344CB8AC3E}">
        <p14:creationId xmlns:p14="http://schemas.microsoft.com/office/powerpoint/2010/main" val="1514814508"/>
      </p:ext>
    </p:extLst>
  </p:cSld>
  <p:clrMapOvr>
    <a:masterClrMapping/>
  </p:clrMapOvr>
  <mc:AlternateContent xmlns:mc="http://schemas.openxmlformats.org/markup-compatibility/2006" xmlns:p14="http://schemas.microsoft.com/office/powerpoint/2010/main">
    <mc:Choice Requires="p14">
      <p:transition spd="slow" p14:dur="2000" advTm="31887"/>
    </mc:Choice>
    <mc:Fallback xmlns="">
      <p:transition spd="slow" advTm="318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32" y="975360"/>
            <a:ext cx="11029616" cy="489136"/>
          </a:xfrm>
        </p:spPr>
        <p:txBody>
          <a:bodyPr>
            <a:noAutofit/>
          </a:bodyPr>
          <a:lstStyle/>
          <a:p>
            <a:r>
              <a:rPr lang="en-US" dirty="0"/>
              <a:t>          37 Tex. Admin. Code § 273.1 - Health Services</a:t>
            </a:r>
          </a:p>
        </p:txBody>
      </p:sp>
      <p:sp>
        <p:nvSpPr>
          <p:cNvPr id="3" name="Content Placeholder 2"/>
          <p:cNvSpPr>
            <a:spLocks noGrp="1"/>
          </p:cNvSpPr>
          <p:nvPr>
            <p:ph idx="1"/>
          </p:nvPr>
        </p:nvSpPr>
        <p:spPr>
          <a:xfrm>
            <a:off x="1091733" y="2134776"/>
            <a:ext cx="9553407" cy="4647024"/>
          </a:xfrm>
        </p:spPr>
        <p:txBody>
          <a:bodyPr anchor="t">
            <a:normAutofit/>
          </a:bodyPr>
          <a:lstStyle/>
          <a:p>
            <a:pPr marL="0" indent="0">
              <a:buNone/>
            </a:pPr>
            <a:r>
              <a:rPr lang="en-US" sz="2800" dirty="0"/>
              <a:t>The owner/operator of each facility shall provide medical, mental, and dental services in accordance with the approved health services plan. These services may include, but shall not be limited to, the services of a licensed physician, professional and allied health personnel, hospital, or similar services.</a:t>
            </a:r>
          </a:p>
          <a:p>
            <a:pPr marL="0" indent="0">
              <a:buNone/>
            </a:pPr>
            <a:endParaRPr lang="en-US" sz="2800" dirty="0"/>
          </a:p>
          <a:p>
            <a:pPr marL="0" indent="0">
              <a:buNone/>
            </a:pPr>
            <a:endParaRPr lang="en-US" sz="2800" dirty="0"/>
          </a:p>
          <a:p>
            <a:pPr>
              <a:buFont typeface="Wingdings" panose="05000000000000000000" pitchFamily="2" charset="2"/>
              <a:buChar char="§"/>
            </a:pPr>
            <a:r>
              <a:rPr lang="en-US" sz="2400" dirty="0"/>
              <a:t>	RULE §273.2 specifies 15 requirements of this plan</a:t>
            </a:r>
          </a:p>
        </p:txBody>
      </p:sp>
    </p:spTree>
    <p:extLst>
      <p:ext uri="{BB962C8B-B14F-4D97-AF65-F5344CB8AC3E}">
        <p14:creationId xmlns:p14="http://schemas.microsoft.com/office/powerpoint/2010/main" val="3860381100"/>
      </p:ext>
    </p:extLst>
  </p:cSld>
  <p:clrMapOvr>
    <a:masterClrMapping/>
  </p:clrMapOvr>
  <mc:AlternateContent xmlns:mc="http://schemas.openxmlformats.org/markup-compatibility/2006" xmlns:p14="http://schemas.microsoft.com/office/powerpoint/2010/main">
    <mc:Choice Requires="p14">
      <p:transition spd="slow" p14:dur="2000" advTm="46059"/>
    </mc:Choice>
    <mc:Fallback xmlns="">
      <p:transition spd="slow" advTm="4605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132" y="922020"/>
            <a:ext cx="9370528" cy="595816"/>
          </a:xfrm>
        </p:spPr>
        <p:txBody>
          <a:bodyPr/>
          <a:lstStyle/>
          <a:p>
            <a:r>
              <a:rPr lang="en-US" dirty="0"/>
              <a:t>37 Tex. Admin. Code § 273.3 - Health Instructions</a:t>
            </a:r>
          </a:p>
        </p:txBody>
      </p:sp>
      <p:sp>
        <p:nvSpPr>
          <p:cNvPr id="3" name="Content Placeholder 2"/>
          <p:cNvSpPr>
            <a:spLocks noGrp="1"/>
          </p:cNvSpPr>
          <p:nvPr>
            <p:ph idx="1"/>
          </p:nvPr>
        </p:nvSpPr>
        <p:spPr>
          <a:xfrm>
            <a:off x="1061252" y="2698656"/>
            <a:ext cx="9888688" cy="1957163"/>
          </a:xfrm>
        </p:spPr>
        <p:txBody>
          <a:bodyPr>
            <a:normAutofit/>
          </a:bodyPr>
          <a:lstStyle/>
          <a:p>
            <a:pPr marL="0" indent="0">
              <a:buNone/>
            </a:pPr>
            <a:r>
              <a:rPr lang="en-US" sz="2800" dirty="0"/>
              <a:t>All medical instructions of designated physicians shall be followed</a:t>
            </a:r>
          </a:p>
          <a:p>
            <a:pPr>
              <a:buFont typeface="Wingdings" panose="05000000000000000000" pitchFamily="2" charset="2"/>
              <a:buChar char="§"/>
            </a:pPr>
            <a:r>
              <a:rPr lang="en-US" sz="2400" dirty="0"/>
              <a:t>Dr. Buchanan is the Denton County Health Authority and the Medical Director of Denton County Correctional Health </a:t>
            </a:r>
          </a:p>
        </p:txBody>
      </p:sp>
    </p:spTree>
    <p:extLst>
      <p:ext uri="{BB962C8B-B14F-4D97-AF65-F5344CB8AC3E}">
        <p14:creationId xmlns:p14="http://schemas.microsoft.com/office/powerpoint/2010/main" val="3953135971"/>
      </p:ext>
    </p:extLst>
  </p:cSld>
  <p:clrMapOvr>
    <a:masterClrMapping/>
  </p:clrMapOvr>
  <mc:AlternateContent xmlns:mc="http://schemas.openxmlformats.org/markup-compatibility/2006" xmlns:p14="http://schemas.microsoft.com/office/powerpoint/2010/main">
    <mc:Choice Requires="p14">
      <p:transition spd="slow" p14:dur="2000" advTm="70345"/>
    </mc:Choice>
    <mc:Fallback xmlns="">
      <p:transition spd="slow" advTm="7034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672" y="467531"/>
            <a:ext cx="10451949" cy="1013800"/>
          </a:xfrm>
        </p:spPr>
        <p:txBody>
          <a:bodyPr>
            <a:normAutofit/>
          </a:bodyPr>
          <a:lstStyle/>
          <a:p>
            <a:pPr algn="ctr">
              <a:spcBef>
                <a:spcPts val="0"/>
              </a:spcBef>
            </a:pPr>
            <a:r>
              <a:rPr lang="en-US" sz="3600" dirty="0"/>
              <a:t>Credentialing</a:t>
            </a:r>
          </a:p>
        </p:txBody>
      </p:sp>
      <p:pic>
        <p:nvPicPr>
          <p:cNvPr id="3074" name="Picture 2" descr="https://www.gannett-cdn.com/-mm-/ff104992539e150d823b64b31f7772deaf2e999c/c=0-381-5122-3275/local/-/media/2016/02/17/Indianapolis/Indianapolis/635912649354819322-300Penn.jpg?width=3200&amp;height=1680&amp;fit=cro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1685" y="2109289"/>
            <a:ext cx="2201188" cy="11556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medelita.com/media/wysiwyg/Inspirational_Nursing_Quote_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70" y="3507029"/>
            <a:ext cx="1852909" cy="15815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2959615" y="4107558"/>
            <a:ext cx="1937670" cy="15346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618" y="539496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04086" y="2589635"/>
            <a:ext cx="3500974" cy="3416320"/>
          </a:xfrm>
          <a:prstGeom prst="rect">
            <a:avLst/>
          </a:prstGeom>
          <a:noFill/>
        </p:spPr>
        <p:txBody>
          <a:bodyPr wrap="square" rtlCol="0">
            <a:spAutoFit/>
          </a:bodyPr>
          <a:lstStyle/>
          <a:p>
            <a:r>
              <a:rPr lang="en-US" sz="2800" dirty="0">
                <a:solidFill>
                  <a:schemeClr val="tx2"/>
                </a:solidFill>
              </a:rPr>
              <a:t>Multidisciplinary </a:t>
            </a:r>
          </a:p>
          <a:p>
            <a:endParaRPr lang="en-US" sz="2800" dirty="0">
              <a:solidFill>
                <a:schemeClr val="tx2"/>
              </a:solidFill>
            </a:endParaRPr>
          </a:p>
          <a:p>
            <a:pPr marL="457200" indent="-457200">
              <a:buFont typeface="Wingdings" panose="05000000000000000000" pitchFamily="2" charset="2"/>
              <a:buChar char="§"/>
            </a:pPr>
            <a:r>
              <a:rPr lang="en-US" sz="2000" dirty="0">
                <a:solidFill>
                  <a:schemeClr val="tx2"/>
                </a:solidFill>
              </a:rPr>
              <a:t>Administrative Support</a:t>
            </a:r>
          </a:p>
          <a:p>
            <a:pPr marL="457200" indent="-457200">
              <a:buFont typeface="Wingdings" panose="05000000000000000000" pitchFamily="2" charset="2"/>
              <a:buChar char="§"/>
            </a:pPr>
            <a:r>
              <a:rPr lang="en-US" sz="2000" dirty="0">
                <a:solidFill>
                  <a:schemeClr val="tx2"/>
                </a:solidFill>
              </a:rPr>
              <a:t>Medical assistants</a:t>
            </a:r>
          </a:p>
          <a:p>
            <a:pPr marL="457200" indent="-457200">
              <a:buFont typeface="Wingdings" panose="05000000000000000000" pitchFamily="2" charset="2"/>
              <a:buChar char="§"/>
            </a:pPr>
            <a:r>
              <a:rPr lang="en-US" sz="2000" dirty="0">
                <a:solidFill>
                  <a:schemeClr val="tx2"/>
                </a:solidFill>
              </a:rPr>
              <a:t>EMTs</a:t>
            </a:r>
          </a:p>
          <a:p>
            <a:pPr marL="457200" indent="-457200">
              <a:buFont typeface="Wingdings" panose="05000000000000000000" pitchFamily="2" charset="2"/>
              <a:buChar char="§"/>
            </a:pPr>
            <a:r>
              <a:rPr lang="en-US" sz="2000" dirty="0">
                <a:solidFill>
                  <a:schemeClr val="tx2"/>
                </a:solidFill>
              </a:rPr>
              <a:t>Pharmacy technicians</a:t>
            </a:r>
          </a:p>
          <a:p>
            <a:pPr marL="457200" indent="-457200">
              <a:buFont typeface="Wingdings" panose="05000000000000000000" pitchFamily="2" charset="2"/>
              <a:buChar char="§"/>
            </a:pPr>
            <a:r>
              <a:rPr lang="en-US" sz="2000" dirty="0">
                <a:solidFill>
                  <a:schemeClr val="tx2"/>
                </a:solidFill>
              </a:rPr>
              <a:t>LVNs</a:t>
            </a:r>
          </a:p>
          <a:p>
            <a:pPr marL="457200" indent="-457200">
              <a:buFont typeface="Wingdings" panose="05000000000000000000" pitchFamily="2" charset="2"/>
              <a:buChar char="§"/>
            </a:pPr>
            <a:r>
              <a:rPr lang="en-US" sz="2000" dirty="0">
                <a:solidFill>
                  <a:schemeClr val="tx2"/>
                </a:solidFill>
              </a:rPr>
              <a:t>Paramedics</a:t>
            </a:r>
          </a:p>
          <a:p>
            <a:pPr marL="457200" indent="-457200">
              <a:buFont typeface="Wingdings" panose="05000000000000000000" pitchFamily="2" charset="2"/>
              <a:buChar char="§"/>
            </a:pPr>
            <a:r>
              <a:rPr lang="en-US" sz="2000" dirty="0">
                <a:solidFill>
                  <a:schemeClr val="tx2"/>
                </a:solidFill>
              </a:rPr>
              <a:t>RNs</a:t>
            </a:r>
          </a:p>
          <a:p>
            <a:pPr marL="457200" indent="-457200">
              <a:buFont typeface="Wingdings" panose="05000000000000000000" pitchFamily="2" charset="2"/>
              <a:buChar char="§"/>
            </a:pPr>
            <a:r>
              <a:rPr lang="en-US" sz="2000" dirty="0">
                <a:solidFill>
                  <a:schemeClr val="tx2"/>
                </a:solidFill>
              </a:rPr>
              <a:t>QMHPs  </a:t>
            </a:r>
            <a:r>
              <a:rPr lang="en-US" sz="2000" dirty="0"/>
              <a:t>  </a:t>
            </a:r>
          </a:p>
        </p:txBody>
      </p:sp>
    </p:spTree>
    <p:extLst>
      <p:ext uri="{BB962C8B-B14F-4D97-AF65-F5344CB8AC3E}">
        <p14:creationId xmlns:p14="http://schemas.microsoft.com/office/powerpoint/2010/main" val="739084546"/>
      </p:ext>
    </p:extLst>
  </p:cSld>
  <p:clrMapOvr>
    <a:masterClrMapping/>
  </p:clrMapOvr>
  <mc:AlternateContent xmlns:mc="http://schemas.openxmlformats.org/markup-compatibility/2006" xmlns:p14="http://schemas.microsoft.com/office/powerpoint/2010/main">
    <mc:Choice Requires="p14">
      <p:transition spd="slow" p14:dur="2000" advTm="44414"/>
    </mc:Choice>
    <mc:Fallback xmlns="">
      <p:transition spd="slow" advTm="4441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59358"/>
          </a:xfrm>
        </p:spPr>
        <p:txBody>
          <a:bodyPr>
            <a:normAutofit/>
          </a:bodyPr>
          <a:lstStyle/>
          <a:p>
            <a:pPr algn="ctr"/>
            <a:r>
              <a:rPr lang="en-US" sz="4000" dirty="0"/>
              <a:t>Services and evolutions</a:t>
            </a:r>
          </a:p>
        </p:txBody>
      </p:sp>
      <p:sp>
        <p:nvSpPr>
          <p:cNvPr id="3" name="Content Placeholder 2"/>
          <p:cNvSpPr>
            <a:spLocks noGrp="1"/>
          </p:cNvSpPr>
          <p:nvPr>
            <p:ph idx="1"/>
          </p:nvPr>
        </p:nvSpPr>
        <p:spPr>
          <a:xfrm>
            <a:off x="822856" y="3086751"/>
            <a:ext cx="4861664" cy="2341291"/>
          </a:xfrm>
        </p:spPr>
        <p:txBody>
          <a:bodyPr>
            <a:normAutofit/>
          </a:bodyPr>
          <a:lstStyle/>
          <a:p>
            <a:pPr marL="0" indent="0">
              <a:buNone/>
            </a:pPr>
            <a:r>
              <a:rPr lang="en-US" sz="3400" u="sng" dirty="0"/>
              <a:t>Intake Assessments</a:t>
            </a:r>
            <a:r>
              <a:rPr lang="en-US" sz="3000" dirty="0"/>
              <a:t> </a:t>
            </a:r>
          </a:p>
          <a:p>
            <a:r>
              <a:rPr lang="en-US" sz="3000" dirty="0"/>
              <a:t>Medical history and triage</a:t>
            </a:r>
          </a:p>
          <a:p>
            <a:r>
              <a:rPr lang="en-US" sz="3000" dirty="0"/>
              <a:t>Deferred for stabilization</a:t>
            </a:r>
          </a:p>
        </p:txBody>
      </p:sp>
      <p:sp>
        <p:nvSpPr>
          <p:cNvPr id="4" name="TextBox 3"/>
          <p:cNvSpPr txBox="1"/>
          <p:nvPr/>
        </p:nvSpPr>
        <p:spPr>
          <a:xfrm>
            <a:off x="5996826" y="3321882"/>
            <a:ext cx="4991751" cy="3167021"/>
          </a:xfrm>
          <a:prstGeom prst="rect">
            <a:avLst/>
          </a:prstGeom>
          <a:noFill/>
        </p:spPr>
        <p:txBody>
          <a:bodyPr wrap="none" rtlCol="0">
            <a:spAutoFit/>
          </a:bodyPr>
          <a:lstStyle/>
          <a:p>
            <a:r>
              <a:rPr lang="en-US" sz="3100" u="sng" dirty="0">
                <a:solidFill>
                  <a:schemeClr val="tx2"/>
                </a:solidFill>
              </a:rPr>
              <a:t>Emergency Response</a:t>
            </a:r>
          </a:p>
          <a:p>
            <a:pPr marL="306000" indent="-306000">
              <a:spcBef>
                <a:spcPct val="20000"/>
              </a:spcBef>
              <a:spcAft>
                <a:spcPts val="600"/>
              </a:spcAft>
              <a:buClr>
                <a:schemeClr val="accent2"/>
              </a:buClr>
              <a:buSzPct val="92000"/>
              <a:buFont typeface="Wingdings 2" panose="05020102010507070707" pitchFamily="18" charset="2"/>
              <a:buChar char=""/>
            </a:pPr>
            <a:r>
              <a:rPr lang="en-US" sz="2800" dirty="0">
                <a:solidFill>
                  <a:schemeClr val="tx2"/>
                </a:solidFill>
              </a:rPr>
              <a:t>On-site stabilization/treatment</a:t>
            </a:r>
          </a:p>
          <a:p>
            <a:pPr marL="763200" lvl="1" indent="-306000">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Opioid OD, CVA, MI, SZ…</a:t>
            </a:r>
          </a:p>
          <a:p>
            <a:pPr marL="306000" indent="-306000">
              <a:spcBef>
                <a:spcPct val="20000"/>
              </a:spcBef>
              <a:spcAft>
                <a:spcPts val="600"/>
              </a:spcAft>
              <a:buClr>
                <a:schemeClr val="accent2"/>
              </a:buClr>
              <a:buSzPct val="92000"/>
              <a:buFont typeface="Wingdings 2" panose="05020102010507070707" pitchFamily="18" charset="2"/>
              <a:buChar char=""/>
            </a:pPr>
            <a:r>
              <a:rPr lang="en-US" sz="2800" dirty="0">
                <a:solidFill>
                  <a:schemeClr val="tx2"/>
                </a:solidFill>
              </a:rPr>
              <a:t>EMS transfers if indicated</a:t>
            </a:r>
          </a:p>
          <a:p>
            <a:pPr marL="306000" indent="-306000">
              <a:spcBef>
                <a:spcPct val="20000"/>
              </a:spcBef>
              <a:spcAft>
                <a:spcPts val="600"/>
              </a:spcAft>
              <a:buClr>
                <a:schemeClr val="accent2"/>
              </a:buClr>
              <a:buSzPct val="92000"/>
              <a:buFont typeface="Wingdings 2" panose="05020102010507070707" pitchFamily="18" charset="2"/>
              <a:buChar char=""/>
            </a:pPr>
            <a:r>
              <a:rPr lang="en-US" sz="2800" dirty="0">
                <a:solidFill>
                  <a:schemeClr val="tx2"/>
                </a:solidFill>
              </a:rPr>
              <a:t>Acute therapeutic intervention</a:t>
            </a:r>
          </a:p>
          <a:p>
            <a:pPr marL="763200" lvl="1" indent="-306000">
              <a:spcBef>
                <a:spcPct val="20000"/>
              </a:spcBef>
              <a:spcAft>
                <a:spcPts val="600"/>
              </a:spcAft>
              <a:buClr>
                <a:schemeClr val="accent2"/>
              </a:buClr>
              <a:buSzPct val="92000"/>
              <a:buFont typeface="Wingdings 2" panose="05020102010507070707" pitchFamily="18" charset="2"/>
              <a:buChar char=""/>
            </a:pPr>
            <a:r>
              <a:rPr lang="en-US" sz="2000" dirty="0">
                <a:solidFill>
                  <a:schemeClr val="tx2"/>
                </a:solidFill>
              </a:rPr>
              <a:t>Florid psychosis/severe agitation </a:t>
            </a:r>
          </a:p>
        </p:txBody>
      </p:sp>
      <p:sp>
        <p:nvSpPr>
          <p:cNvPr id="5" name="TextBox 4"/>
          <p:cNvSpPr txBox="1"/>
          <p:nvPr/>
        </p:nvSpPr>
        <p:spPr>
          <a:xfrm>
            <a:off x="240030" y="2180088"/>
            <a:ext cx="10888980" cy="523220"/>
          </a:xfrm>
          <a:prstGeom prst="rect">
            <a:avLst/>
          </a:prstGeom>
          <a:noFill/>
        </p:spPr>
        <p:txBody>
          <a:bodyPr wrap="square" rtlCol="0">
            <a:spAutoFit/>
          </a:bodyPr>
          <a:lstStyle/>
          <a:p>
            <a:pPr algn="ctr"/>
            <a:r>
              <a:rPr lang="en-US" sz="2800" dirty="0">
                <a:solidFill>
                  <a:schemeClr val="tx2"/>
                </a:solidFill>
              </a:rPr>
              <a:t>Jail-Health is staffed by four 12 hour shifts providing 24 hour coverage</a:t>
            </a:r>
          </a:p>
        </p:txBody>
      </p:sp>
    </p:spTree>
    <p:extLst>
      <p:ext uri="{BB962C8B-B14F-4D97-AF65-F5344CB8AC3E}">
        <p14:creationId xmlns:p14="http://schemas.microsoft.com/office/powerpoint/2010/main" val="936865646"/>
      </p:ext>
    </p:extLst>
  </p:cSld>
  <p:clrMapOvr>
    <a:masterClrMapping/>
  </p:clrMapOvr>
  <mc:AlternateContent xmlns:mc="http://schemas.openxmlformats.org/markup-compatibility/2006" xmlns:p14="http://schemas.microsoft.com/office/powerpoint/2010/main">
    <mc:Choice Requires="p14">
      <p:transition spd="slow" p14:dur="2000" advTm="32134"/>
    </mc:Choice>
    <mc:Fallback xmlns="">
      <p:transition spd="slow" advTm="32134"/>
    </mc:Fallback>
  </mc:AlternateContent>
</p:sld>
</file>

<file path=ppt/theme/theme1.xml><?xml version="1.0" encoding="utf-8"?>
<a:theme xmlns:a="http://schemas.openxmlformats.org/drawingml/2006/main" name="Dividen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7F0652-397B-4F71-B75E-207A80EB2786}">
  <ds:schemaRef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1CAB62D-49E5-4271-85C6-1466970BAB69}">
  <ds:schemaRefs>
    <ds:schemaRef ds:uri="http://schemas.microsoft.com/sharepoint/v3/contenttype/forms"/>
  </ds:schemaRefs>
</ds:datastoreItem>
</file>

<file path=customXml/itemProps3.xml><?xml version="1.0" encoding="utf-8"?>
<ds:datastoreItem xmlns:ds="http://schemas.openxmlformats.org/officeDocument/2006/customXml" ds:itemID="{D5A32ED2-6DBA-4E14-851E-DE5772C902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989</Words>
  <Application>Microsoft Office PowerPoint</Application>
  <PresentationFormat>Widescreen</PresentationFormat>
  <Paragraphs>206</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Courier New</vt:lpstr>
      <vt:lpstr>Gill Sans MT</vt:lpstr>
      <vt:lpstr>Wingdings</vt:lpstr>
      <vt:lpstr>Wingdings 2</vt:lpstr>
      <vt:lpstr>Dividend</vt:lpstr>
      <vt:lpstr>Denton County Correctional Health</vt:lpstr>
      <vt:lpstr>Organization</vt:lpstr>
      <vt:lpstr>Providing for the medical and mental health necessities of the inmate population in the county jail</vt:lpstr>
      <vt:lpstr>Estelle v. Gamble, 429 U.S. 97 (1976) </vt:lpstr>
      <vt:lpstr>The Texas commission on jail standards </vt:lpstr>
      <vt:lpstr>          37 Tex. Admin. Code § 273.1 - Health Services</vt:lpstr>
      <vt:lpstr>37 Tex. Admin. Code § 273.3 - Health Instructions</vt:lpstr>
      <vt:lpstr>Credentialing</vt:lpstr>
      <vt:lpstr>Services and evolutions</vt:lpstr>
      <vt:lpstr>Services and Evolutions</vt:lpstr>
      <vt:lpstr>Services and Evolutions</vt:lpstr>
      <vt:lpstr>Mental Health division</vt:lpstr>
      <vt:lpstr>Mental Health Services (cont.)</vt:lpstr>
      <vt:lpstr>Mental Health Services (cont.)</vt:lpstr>
      <vt:lpstr>Telepsychiatry</vt:lpstr>
      <vt:lpstr>Medications</vt:lpstr>
      <vt:lpstr>Inside -the -wall services</vt:lpstr>
      <vt:lpstr>In-House services</vt:lpstr>
      <vt:lpstr>Outside –the- Wall services</vt:lpstr>
      <vt:lpstr>Daily Tasking</vt:lpstr>
      <vt:lpstr>Continuous quality improvement</vt:lpstr>
      <vt:lpstr>Demographics</vt:lpstr>
      <vt:lpstr>Forensic management </vt:lpstr>
      <vt:lpstr>Forensic Waitlist</vt:lpstr>
      <vt:lpstr>Forensic Management alternatives</vt:lpstr>
      <vt:lpstr>Areas for improvement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2022-08-05T01:41:12Z</dcterms:created>
  <dcterms:modified xsi:type="dcterms:W3CDTF">2023-09-27T12:17:32Z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