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42" r:id="rId3"/>
    <p:sldId id="270" r:id="rId4"/>
    <p:sldId id="344" r:id="rId5"/>
    <p:sldId id="347" r:id="rId6"/>
    <p:sldId id="373" r:id="rId7"/>
    <p:sldId id="374" r:id="rId8"/>
    <p:sldId id="375" r:id="rId9"/>
    <p:sldId id="376" r:id="rId10"/>
    <p:sldId id="340" r:id="rId11"/>
    <p:sldId id="352" r:id="rId12"/>
    <p:sldId id="357" r:id="rId13"/>
    <p:sldId id="353" r:id="rId14"/>
    <p:sldId id="355" r:id="rId15"/>
    <p:sldId id="338" r:id="rId16"/>
    <p:sldId id="356" r:id="rId17"/>
    <p:sldId id="354" r:id="rId18"/>
    <p:sldId id="359" r:id="rId19"/>
    <p:sldId id="362" r:id="rId20"/>
    <p:sldId id="358" r:id="rId21"/>
    <p:sldId id="361" r:id="rId22"/>
    <p:sldId id="360" r:id="rId23"/>
    <p:sldId id="351" r:id="rId24"/>
    <p:sldId id="363" r:id="rId25"/>
    <p:sldId id="366" r:id="rId26"/>
    <p:sldId id="364" r:id="rId27"/>
    <p:sldId id="367" r:id="rId28"/>
    <p:sldId id="368" r:id="rId29"/>
    <p:sldId id="371" r:id="rId30"/>
    <p:sldId id="369" r:id="rId31"/>
    <p:sldId id="372" r:id="rId32"/>
    <p:sldId id="370" r:id="rId33"/>
    <p:sldId id="34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7" autoAdjust="0"/>
    <p:restoredTop sz="96586" autoAdjust="0"/>
  </p:normalViewPr>
  <p:slideViewPr>
    <p:cSldViewPr snapToGrid="0">
      <p:cViewPr varScale="1">
        <p:scale>
          <a:sx n="152" d="100"/>
          <a:sy n="152" d="100"/>
        </p:scale>
        <p:origin x="18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64"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7953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82584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286928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93BC07F-D318-4F65-8D9D-083EA156FF01}"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4177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360411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2200619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80726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824443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39905CB-51B7-467F-9BD0-DC573BF17841}" type="datetimeFigureOut">
              <a:rPr lang="en-US" smtClean="0"/>
              <a:t>9/25/2023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93BC07F-D318-4F65-8D9D-083EA156FF01}" type="slidenum">
              <a:rPr lang="en-US" smtClean="0"/>
              <a:t>‹#›</a:t>
            </a:fld>
            <a:endParaRPr lang="en-US" dirty="0"/>
          </a:p>
        </p:txBody>
      </p:sp>
    </p:spTree>
    <p:extLst>
      <p:ext uri="{BB962C8B-B14F-4D97-AF65-F5344CB8AC3E}">
        <p14:creationId xmlns:p14="http://schemas.microsoft.com/office/powerpoint/2010/main" val="113465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118564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128182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414533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281189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152803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173048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369687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9905CB-51B7-467F-9BD0-DC573BF17841}" type="datetimeFigureOut">
              <a:rPr lang="en-US" smtClean="0"/>
              <a:t>9/25/2023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BC07F-D318-4F65-8D9D-083EA156FF01}" type="slidenum">
              <a:rPr lang="en-US" smtClean="0"/>
              <a:t>‹#›</a:t>
            </a:fld>
            <a:endParaRPr lang="en-US" dirty="0"/>
          </a:p>
        </p:txBody>
      </p:sp>
    </p:spTree>
    <p:extLst>
      <p:ext uri="{BB962C8B-B14F-4D97-AF65-F5344CB8AC3E}">
        <p14:creationId xmlns:p14="http://schemas.microsoft.com/office/powerpoint/2010/main" val="158672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39905CB-51B7-467F-9BD0-DC573BF17841}" type="datetimeFigureOut">
              <a:rPr lang="en-US" smtClean="0"/>
              <a:t>9/25/2023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93BC07F-D318-4F65-8D9D-083EA156FF01}" type="slidenum">
              <a:rPr lang="en-US" smtClean="0"/>
              <a:t>‹#›</a:t>
            </a:fld>
            <a:endParaRPr lang="en-US" dirty="0"/>
          </a:p>
        </p:txBody>
      </p:sp>
    </p:spTree>
    <p:extLst>
      <p:ext uri="{BB962C8B-B14F-4D97-AF65-F5344CB8AC3E}">
        <p14:creationId xmlns:p14="http://schemas.microsoft.com/office/powerpoint/2010/main" val="188053520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zAqbFURY5WA"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cbsnews.com/texas/video/tarrant-countys-mental-health-jail-diversion-center-seeing-success-a-year-late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309" y="472966"/>
            <a:ext cx="11470992" cy="1772044"/>
          </a:xfrm>
          <a:ln w="38100">
            <a:solidFill>
              <a:schemeClr val="tx1"/>
            </a:solidFill>
          </a:ln>
        </p:spPr>
        <p:txBody>
          <a:bodyPr/>
          <a:lstStyle/>
          <a:p>
            <a:r>
              <a:rPr lang="en-US" sz="4800" b="1" dirty="0" smtClean="0"/>
              <a:t>MENTAL HEALTH &amp;	JAIL</a:t>
            </a:r>
            <a:r>
              <a:rPr lang="en-US" b="1" dirty="0"/>
              <a:t/>
            </a:r>
            <a:br>
              <a:rPr lang="en-US" b="1" dirty="0"/>
            </a:br>
            <a:r>
              <a:rPr lang="en-US" b="1" dirty="0" smtClean="0"/>
              <a:t>Art. 16.22 and Beyond	</a:t>
            </a:r>
            <a:endParaRPr lang="en-US" sz="3200" b="1" dirty="0"/>
          </a:p>
        </p:txBody>
      </p:sp>
      <p:sp>
        <p:nvSpPr>
          <p:cNvPr id="3" name="Subtitle 2"/>
          <p:cNvSpPr>
            <a:spLocks noGrp="1"/>
          </p:cNvSpPr>
          <p:nvPr>
            <p:ph type="subTitle" idx="1"/>
          </p:nvPr>
        </p:nvSpPr>
        <p:spPr>
          <a:xfrm>
            <a:off x="2982836" y="3076347"/>
            <a:ext cx="5694504" cy="959626"/>
          </a:xfrm>
        </p:spPr>
        <p:txBody>
          <a:bodyPr>
            <a:noAutofit/>
          </a:bodyPr>
          <a:lstStyle/>
          <a:p>
            <a:r>
              <a:rPr lang="en-US" sz="4400" b="1" dirty="0" smtClean="0"/>
              <a:t>The </a:t>
            </a:r>
            <a:r>
              <a:rPr lang="en-US" sz="4400" b="1" dirty="0"/>
              <a:t>N</a:t>
            </a:r>
            <a:r>
              <a:rPr lang="en-US" sz="4400" b="1" dirty="0" smtClean="0"/>
              <a:t>ext Frontier…</a:t>
            </a:r>
            <a:endParaRPr lang="en-US" sz="4400" b="1" dirty="0"/>
          </a:p>
        </p:txBody>
      </p:sp>
    </p:spTree>
    <p:extLst>
      <p:ext uri="{BB962C8B-B14F-4D97-AF65-F5344CB8AC3E}">
        <p14:creationId xmlns:p14="http://schemas.microsoft.com/office/powerpoint/2010/main" val="26898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04550241"/>
              </p:ext>
            </p:extLst>
          </p:nvPr>
        </p:nvGraphicFramePr>
        <p:xfrm>
          <a:off x="0" y="0"/>
          <a:ext cx="12081163" cy="6883895"/>
        </p:xfrm>
        <a:graphic>
          <a:graphicData uri="http://schemas.openxmlformats.org/presentationml/2006/ole">
            <mc:AlternateContent xmlns:mc="http://schemas.openxmlformats.org/markup-compatibility/2006">
              <mc:Choice xmlns:v="urn:schemas-microsoft-com:vml" Requires="v">
                <p:oleObj spid="_x0000_s1090" name="Acrobat Document" r:id="rId3" imgW="11658397" imgH="7543800" progId="AcroExch.Document.DC">
                  <p:embed/>
                </p:oleObj>
              </mc:Choice>
              <mc:Fallback>
                <p:oleObj name="Acrobat Document" r:id="rId3" imgW="11658397" imgH="7543800" progId="AcroExch.Document.DC">
                  <p:embed/>
                  <p:pic>
                    <p:nvPicPr>
                      <p:cNvPr id="0" name=""/>
                      <p:cNvPicPr/>
                      <p:nvPr/>
                    </p:nvPicPr>
                    <p:blipFill>
                      <a:blip r:embed="rId4"/>
                      <a:stretch>
                        <a:fillRect/>
                      </a:stretch>
                    </p:blipFill>
                    <p:spPr>
                      <a:xfrm>
                        <a:off x="0" y="0"/>
                        <a:ext cx="12081163" cy="6883895"/>
                      </a:xfrm>
                      <a:prstGeom prst="rect">
                        <a:avLst/>
                      </a:prstGeom>
                    </p:spPr>
                  </p:pic>
                </p:oleObj>
              </mc:Fallback>
            </mc:AlternateContent>
          </a:graphicData>
        </a:graphic>
      </p:graphicFrame>
    </p:spTree>
    <p:extLst>
      <p:ext uri="{BB962C8B-B14F-4D97-AF65-F5344CB8AC3E}">
        <p14:creationId xmlns:p14="http://schemas.microsoft.com/office/powerpoint/2010/main" val="1171480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83491"/>
            <a:ext cx="9235955" cy="1182254"/>
          </a:xfrm>
        </p:spPr>
        <p:txBody>
          <a:bodyPr/>
          <a:lstStyle/>
          <a:p>
            <a:r>
              <a:rPr lang="en-US" b="1" dirty="0" smtClean="0"/>
              <a:t>Step 1: Arresting Officer, Jailer or Sheriff Notification to Magistrate (TCCP 16.122)</a:t>
            </a:r>
            <a:endParaRPr lang="en-US" b="1" dirty="0"/>
          </a:p>
        </p:txBody>
      </p:sp>
      <p:sp>
        <p:nvSpPr>
          <p:cNvPr id="3" name="Content Placeholder 2"/>
          <p:cNvSpPr>
            <a:spLocks noGrp="1"/>
          </p:cNvSpPr>
          <p:nvPr>
            <p:ph idx="1"/>
          </p:nvPr>
        </p:nvSpPr>
        <p:spPr>
          <a:xfrm>
            <a:off x="544945" y="2318327"/>
            <a:ext cx="11120581" cy="3701473"/>
          </a:xfrm>
        </p:spPr>
        <p:txBody>
          <a:bodyPr>
            <a:normAutofit fontScale="85000" lnSpcReduction="10000"/>
          </a:bodyPr>
          <a:lstStyle/>
          <a:p>
            <a:r>
              <a:rPr lang="en-US" b="1" dirty="0" smtClean="0"/>
              <a:t>The sheriff, a police officer </a:t>
            </a:r>
            <a:r>
              <a:rPr lang="en-US" b="1" dirty="0"/>
              <a:t>or municipal jailer having custody of a defendant for an offense punishable as a Class B misdemeanor or any higher category of offense </a:t>
            </a:r>
            <a:r>
              <a:rPr lang="en-US" b="1" dirty="0" smtClean="0"/>
              <a:t>receives </a:t>
            </a:r>
            <a:r>
              <a:rPr lang="en-US" b="1" dirty="0"/>
              <a:t>credible information that may establish reasonable cause to believe that the </a:t>
            </a:r>
            <a:r>
              <a:rPr lang="en-US" b="1" dirty="0" smtClean="0"/>
              <a:t>defendant has </a:t>
            </a:r>
            <a:r>
              <a:rPr lang="en-US" b="1" dirty="0"/>
              <a:t>a mental illness or is a person with an intellectual </a:t>
            </a:r>
            <a:r>
              <a:rPr lang="en-US" b="1" dirty="0" smtClean="0"/>
              <a:t>disability.</a:t>
            </a:r>
          </a:p>
          <a:p>
            <a:r>
              <a:rPr lang="en-US" b="1" i="1" u="sng" dirty="0" smtClean="0"/>
              <a:t>NOT LATER THAN TWELVE (12) HOURS </a:t>
            </a:r>
            <a:r>
              <a:rPr lang="en-US" b="1" dirty="0" smtClean="0"/>
              <a:t>- The </a:t>
            </a:r>
            <a:r>
              <a:rPr lang="en-US" b="1" dirty="0"/>
              <a:t>sheriff, a police officer or municipal </a:t>
            </a:r>
            <a:r>
              <a:rPr lang="en-US" b="1" dirty="0" smtClean="0"/>
              <a:t>jailer must provide written </a:t>
            </a:r>
            <a:r>
              <a:rPr lang="en-US" b="1" dirty="0"/>
              <a:t>or electronic notice </a:t>
            </a:r>
            <a:r>
              <a:rPr lang="en-US" b="1" dirty="0" smtClean="0"/>
              <a:t>to </a:t>
            </a:r>
            <a:r>
              <a:rPr lang="en-US" b="1" dirty="0"/>
              <a:t>the magistrate. </a:t>
            </a:r>
            <a:endParaRPr lang="en-US" b="1" dirty="0" smtClean="0"/>
          </a:p>
          <a:p>
            <a:r>
              <a:rPr lang="en-US" b="1" dirty="0" smtClean="0"/>
              <a:t>The written or electronic notice must  </a:t>
            </a:r>
            <a:r>
              <a:rPr lang="en-US" b="1" dirty="0"/>
              <a:t>include any information related to the sheriff's or municipal jailer's determination, such as information regarding the defendant's behavior immediately before, during, and after the defendant's arrest and, if applicable, the results of any previous assessment of the defendant</a:t>
            </a:r>
            <a:r>
              <a:rPr lang="en-US" b="1" dirty="0" smtClean="0"/>
              <a:t>.</a:t>
            </a:r>
          </a:p>
          <a:p>
            <a:r>
              <a:rPr lang="en-US" b="1" u="sng" dirty="0" smtClean="0"/>
              <a:t>NOTE</a:t>
            </a:r>
            <a:r>
              <a:rPr lang="en-US" b="1" dirty="0" smtClean="0"/>
              <a:t>:  “Municipal Jailers” added, AND, no longer required to be “committed to the Sheriff’s custody.”</a:t>
            </a:r>
            <a:endParaRPr lang="en-US" b="1" dirty="0"/>
          </a:p>
        </p:txBody>
      </p:sp>
    </p:spTree>
    <p:extLst>
      <p:ext uri="{BB962C8B-B14F-4D97-AF65-F5344CB8AC3E}">
        <p14:creationId xmlns:p14="http://schemas.microsoft.com/office/powerpoint/2010/main" val="4209636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1127"/>
            <a:ext cx="9306767" cy="1089505"/>
          </a:xfrm>
        </p:spPr>
        <p:txBody>
          <a:bodyPr/>
          <a:lstStyle/>
          <a:p>
            <a:r>
              <a:rPr lang="en-US" b="1" dirty="0" smtClean="0"/>
              <a:t>Sheriff/ Officer’s Notification and Screening Report</a:t>
            </a:r>
            <a:endParaRPr lang="en-US" b="1" dirty="0"/>
          </a:p>
        </p:txBody>
      </p:sp>
      <p:sp>
        <p:nvSpPr>
          <p:cNvPr id="3" name="Content Placeholder 2"/>
          <p:cNvSpPr>
            <a:spLocks noGrp="1"/>
          </p:cNvSpPr>
          <p:nvPr>
            <p:ph sz="half" idx="1"/>
          </p:nvPr>
        </p:nvSpPr>
        <p:spPr>
          <a:xfrm>
            <a:off x="526881" y="2603499"/>
            <a:ext cx="4825158" cy="3416301"/>
          </a:xfrm>
        </p:spPr>
        <p:txBody>
          <a:bodyPr/>
          <a:lstStyle/>
          <a:p>
            <a:r>
              <a:rPr lang="en-US" b="1" dirty="0" smtClean="0"/>
              <a:t>Sheriff Screens and prepares assessment form for defendants in custody</a:t>
            </a:r>
          </a:p>
          <a:p>
            <a:r>
              <a:rPr lang="en-US" b="1" dirty="0" smtClean="0"/>
              <a:t>Transmits electronically or in writing assessment / screening to magistrate</a:t>
            </a:r>
            <a:endParaRPr lang="en-US" b="1" dirty="0"/>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86" b="20806"/>
          <a:stretch/>
        </p:blipFill>
        <p:spPr>
          <a:xfrm>
            <a:off x="5352038" y="1108364"/>
            <a:ext cx="5057343" cy="5551054"/>
          </a:xfrm>
        </p:spPr>
      </p:pic>
    </p:spTree>
    <p:extLst>
      <p:ext uri="{BB962C8B-B14F-4D97-AF65-F5344CB8AC3E}">
        <p14:creationId xmlns:p14="http://schemas.microsoft.com/office/powerpoint/2010/main" val="2539190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01964"/>
            <a:ext cx="9180537" cy="1228436"/>
          </a:xfrm>
        </p:spPr>
        <p:txBody>
          <a:bodyPr/>
          <a:lstStyle/>
          <a:p>
            <a:r>
              <a:rPr lang="en-US" b="1" dirty="0" smtClean="0"/>
              <a:t>Step 2: Magistrate Receives Notice and Required to Act (TCCP 16.22)</a:t>
            </a:r>
            <a:endParaRPr lang="en-US" b="1" dirty="0"/>
          </a:p>
        </p:txBody>
      </p:sp>
      <p:sp>
        <p:nvSpPr>
          <p:cNvPr id="3" name="Content Placeholder 2"/>
          <p:cNvSpPr>
            <a:spLocks noGrp="1"/>
          </p:cNvSpPr>
          <p:nvPr>
            <p:ph idx="1"/>
          </p:nvPr>
        </p:nvSpPr>
        <p:spPr>
          <a:xfrm>
            <a:off x="517236" y="2355273"/>
            <a:ext cx="11157528" cy="3777672"/>
          </a:xfrm>
        </p:spPr>
        <p:txBody>
          <a:bodyPr/>
          <a:lstStyle/>
          <a:p>
            <a:r>
              <a:rPr lang="en-US" sz="2400" b="1" dirty="0" smtClean="0"/>
              <a:t>Magistrate required to review assessment and notice to determine if Defendant has a mental illness or intellectual disability</a:t>
            </a:r>
          </a:p>
          <a:p>
            <a:r>
              <a:rPr lang="en-US" sz="2400" b="1" dirty="0"/>
              <a:t>O</a:t>
            </a:r>
            <a:r>
              <a:rPr lang="en-US" sz="2400" b="1" dirty="0" smtClean="0"/>
              <a:t>n </a:t>
            </a:r>
            <a:r>
              <a:rPr lang="en-US" sz="2400" b="1" dirty="0"/>
              <a:t>a determination that there is reasonable cause to believe that the defendant has a mental illness or is a person with an intellectual </a:t>
            </a:r>
            <a:r>
              <a:rPr lang="en-US" sz="2400" b="1" dirty="0" smtClean="0"/>
              <a:t>disability, </a:t>
            </a:r>
            <a:r>
              <a:rPr lang="en-US" sz="2400" b="1" dirty="0"/>
              <a:t>the magistrate, </a:t>
            </a:r>
            <a:r>
              <a:rPr lang="en-US" sz="2400" b="1" dirty="0" smtClean="0"/>
              <a:t>shall </a:t>
            </a:r>
            <a:r>
              <a:rPr lang="en-US" sz="2400" b="1" dirty="0"/>
              <a:t>order the local mental health </a:t>
            </a:r>
            <a:r>
              <a:rPr lang="en-US" sz="2400" b="1" dirty="0" smtClean="0"/>
              <a:t>authority</a:t>
            </a:r>
            <a:r>
              <a:rPr lang="en-US" sz="2400" b="1" dirty="0"/>
              <a:t>, local intellectual and developmental disability authority, or another qualified mental health or intellectual </a:t>
            </a:r>
            <a:r>
              <a:rPr lang="en-US" sz="2400" b="1" dirty="0" smtClean="0"/>
              <a:t>disability to:</a:t>
            </a:r>
          </a:p>
          <a:p>
            <a:pPr marL="0" indent="0">
              <a:buNone/>
            </a:pPr>
            <a:endParaRPr lang="en-US" sz="2000" dirty="0" smtClean="0"/>
          </a:p>
          <a:p>
            <a:endParaRPr lang="en-US" dirty="0"/>
          </a:p>
        </p:txBody>
      </p:sp>
    </p:spTree>
    <p:extLst>
      <p:ext uri="{BB962C8B-B14F-4D97-AF65-F5344CB8AC3E}">
        <p14:creationId xmlns:p14="http://schemas.microsoft.com/office/powerpoint/2010/main" val="3430479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00363"/>
            <a:ext cx="8761413" cy="1209963"/>
          </a:xfrm>
        </p:spPr>
        <p:txBody>
          <a:bodyPr/>
          <a:lstStyle/>
          <a:p>
            <a:r>
              <a:rPr lang="en-US" b="1" dirty="0"/>
              <a:t>Step 2: Magistrate Receives Notice and Required to Act </a:t>
            </a:r>
            <a:r>
              <a:rPr lang="en-US" b="1" dirty="0" smtClean="0"/>
              <a:t>(Cont.)</a:t>
            </a:r>
            <a:endParaRPr lang="en-US" dirty="0"/>
          </a:p>
        </p:txBody>
      </p:sp>
      <p:sp>
        <p:nvSpPr>
          <p:cNvPr id="3" name="Content Placeholder 2"/>
          <p:cNvSpPr>
            <a:spLocks noGrp="1"/>
          </p:cNvSpPr>
          <p:nvPr>
            <p:ph idx="1"/>
          </p:nvPr>
        </p:nvSpPr>
        <p:spPr>
          <a:xfrm>
            <a:off x="581891" y="2336800"/>
            <a:ext cx="10963563" cy="3683000"/>
          </a:xfrm>
        </p:spPr>
        <p:txBody>
          <a:bodyPr>
            <a:noAutofit/>
          </a:bodyPr>
          <a:lstStyle/>
          <a:p>
            <a:pPr marL="0" indent="0">
              <a:buNone/>
            </a:pPr>
            <a:r>
              <a:rPr lang="en-US" sz="2000" b="1" dirty="0" smtClean="0"/>
              <a:t>Mental Health Authority or Expert SHALL:</a:t>
            </a:r>
          </a:p>
          <a:p>
            <a:r>
              <a:rPr lang="en-US" sz="2000" b="1" dirty="0" smtClean="0"/>
              <a:t>(A)</a:t>
            </a:r>
            <a:r>
              <a:rPr lang="en-US" sz="2000" b="1" dirty="0"/>
              <a:t>  </a:t>
            </a:r>
            <a:r>
              <a:rPr lang="en-US" sz="2000" b="1" u="sng" dirty="0"/>
              <a:t>collect information</a:t>
            </a:r>
            <a:r>
              <a:rPr lang="en-US" sz="2000" b="1" dirty="0"/>
              <a:t> regarding whether the defendant has a mental illness as defined by Section 571.003, Health and Safety Code, or is a person with an intellectual disability </a:t>
            </a:r>
            <a:r>
              <a:rPr lang="en-US" sz="2000" b="1" dirty="0" smtClean="0"/>
              <a:t>as </a:t>
            </a:r>
            <a:r>
              <a:rPr lang="en-US" sz="2000" b="1" dirty="0"/>
              <a:t>defined by Section 591.003, Health and Safety Code, including, if applicable, information obtained from any previous assessment of the defendant and information regarding any previously recommended treatment</a:t>
            </a:r>
            <a:r>
              <a:rPr lang="en-US" sz="2000" b="1" dirty="0" smtClean="0"/>
              <a:t>; </a:t>
            </a:r>
          </a:p>
          <a:p>
            <a:pPr marL="0" indent="0">
              <a:buNone/>
            </a:pPr>
            <a:r>
              <a:rPr lang="en-US" sz="2000" b="1" dirty="0" smtClean="0"/>
              <a:t>AND,</a:t>
            </a:r>
          </a:p>
          <a:p>
            <a:r>
              <a:rPr lang="en-US" sz="2000" b="1" dirty="0" smtClean="0"/>
              <a:t>(</a:t>
            </a:r>
            <a:r>
              <a:rPr lang="en-US" sz="2000" b="1" dirty="0"/>
              <a:t>B) </a:t>
            </a:r>
            <a:r>
              <a:rPr lang="en-US" sz="2000" b="1" u="sng" dirty="0"/>
              <a:t> provide to the magistrate a written assessment</a:t>
            </a:r>
            <a:r>
              <a:rPr lang="en-US" sz="2000" b="1" dirty="0"/>
              <a:t> of the information collected under Paragraph (A) on the form approved by the Texas Correctional Office on Offenders with Medical or Mental Impairments under Section 614.0032(b), Health and Safety Code.</a:t>
            </a:r>
          </a:p>
        </p:txBody>
      </p:sp>
    </p:spTree>
    <p:extLst>
      <p:ext uri="{BB962C8B-B14F-4D97-AF65-F5344CB8AC3E}">
        <p14:creationId xmlns:p14="http://schemas.microsoft.com/office/powerpoint/2010/main" val="342881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Assessment Not Always Required</a:t>
            </a:r>
          </a:p>
        </p:txBody>
      </p:sp>
      <p:sp>
        <p:nvSpPr>
          <p:cNvPr id="3" name="Content Placeholder 2"/>
          <p:cNvSpPr>
            <a:spLocks noGrp="1"/>
          </p:cNvSpPr>
          <p:nvPr>
            <p:ph idx="1"/>
          </p:nvPr>
        </p:nvSpPr>
        <p:spPr>
          <a:xfrm>
            <a:off x="526474" y="2346036"/>
            <a:ext cx="10852726" cy="3673764"/>
          </a:xfrm>
        </p:spPr>
        <p:txBody>
          <a:bodyPr/>
          <a:lstStyle/>
          <a:p>
            <a:r>
              <a:rPr lang="en-US" sz="2400" b="1" dirty="0"/>
              <a:t>Written assessment is not required if, within the </a:t>
            </a:r>
            <a:r>
              <a:rPr lang="en-US" sz="2400" b="1" dirty="0" smtClean="0"/>
              <a:t>last year, </a:t>
            </a:r>
            <a:r>
              <a:rPr lang="en-US" sz="2400" b="1" dirty="0"/>
              <a:t>defendant already has been determined to have mental illness or intellectual disability </a:t>
            </a:r>
            <a:endParaRPr lang="en-US" sz="2400" b="1" dirty="0" smtClean="0"/>
          </a:p>
          <a:p>
            <a:pPr marL="0" indent="0">
              <a:buNone/>
            </a:pPr>
            <a:endParaRPr lang="en-US" sz="2400" b="1" dirty="0"/>
          </a:p>
          <a:p>
            <a:r>
              <a:rPr lang="en-US" sz="2400" b="1" dirty="0"/>
              <a:t>If defendant refuses to submit to information collection, then magistrate can order defendant to submit to an examination “</a:t>
            </a:r>
            <a:r>
              <a:rPr lang="en-US" sz="2400" b="1" u="sng" dirty="0">
                <a:solidFill>
                  <a:schemeClr val="tx1"/>
                </a:solidFill>
              </a:rPr>
              <a:t>in a jail </a:t>
            </a:r>
            <a:r>
              <a:rPr lang="en-US" sz="2400" b="1" dirty="0"/>
              <a:t>or in another place determined to be appropriate” by the local authority “for a period not to exceed </a:t>
            </a:r>
            <a:r>
              <a:rPr lang="en-US" sz="2400" b="1" u="sng" dirty="0">
                <a:solidFill>
                  <a:schemeClr val="tx1"/>
                </a:solidFill>
              </a:rPr>
              <a:t>72 hours</a:t>
            </a:r>
            <a:r>
              <a:rPr lang="en-US" sz="2400" b="1" dirty="0"/>
              <a:t>” – instead of 21 days.</a:t>
            </a:r>
          </a:p>
          <a:p>
            <a:pPr marL="0" indent="0">
              <a:buNone/>
            </a:pPr>
            <a:endParaRPr lang="en-US" dirty="0"/>
          </a:p>
        </p:txBody>
      </p:sp>
    </p:spTree>
    <p:extLst>
      <p:ext uri="{BB962C8B-B14F-4D97-AF65-F5344CB8AC3E}">
        <p14:creationId xmlns:p14="http://schemas.microsoft.com/office/powerpoint/2010/main" val="33772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18835"/>
            <a:ext cx="9171301" cy="1191491"/>
          </a:xfrm>
        </p:spPr>
        <p:txBody>
          <a:bodyPr/>
          <a:lstStyle/>
          <a:p>
            <a:r>
              <a:rPr lang="en-US" b="1" dirty="0" smtClean="0"/>
              <a:t>Step 3:  Local Mental Health Authority Conducts Assessment (TCCP 16.22)</a:t>
            </a:r>
            <a:endParaRPr lang="en-US" b="1" dirty="0"/>
          </a:p>
        </p:txBody>
      </p:sp>
      <p:sp>
        <p:nvSpPr>
          <p:cNvPr id="3" name="Content Placeholder 2"/>
          <p:cNvSpPr>
            <a:spLocks noGrp="1"/>
          </p:cNvSpPr>
          <p:nvPr>
            <p:ph idx="1"/>
          </p:nvPr>
        </p:nvSpPr>
        <p:spPr>
          <a:xfrm>
            <a:off x="517236" y="2290618"/>
            <a:ext cx="11102109" cy="3729182"/>
          </a:xfrm>
        </p:spPr>
        <p:txBody>
          <a:bodyPr>
            <a:normAutofit fontScale="85000" lnSpcReduction="10000"/>
          </a:bodyPr>
          <a:lstStyle/>
          <a:p>
            <a:r>
              <a:rPr lang="en-US" b="1" dirty="0" smtClean="0"/>
              <a:t>Local Mental Health Authority or Qualified Mental Health Expert conducts examination and evaluation of Defendant to determine if defendant has a mental illness or intellectual disability.</a:t>
            </a:r>
          </a:p>
          <a:p>
            <a:r>
              <a:rPr lang="en-US" b="1" dirty="0"/>
              <a:t>If the defendant fails or refuses to submit to the collection of </a:t>
            </a:r>
            <a:r>
              <a:rPr lang="en-US" b="1" dirty="0" smtClean="0"/>
              <a:t>information, </a:t>
            </a:r>
            <a:r>
              <a:rPr lang="en-US" b="1" dirty="0"/>
              <a:t>the magistrate may order the defendant to submit to an examination in a jail or in another place </a:t>
            </a:r>
            <a:r>
              <a:rPr lang="en-US" b="1" dirty="0" smtClean="0"/>
              <a:t>determined </a:t>
            </a:r>
            <a:r>
              <a:rPr lang="en-US" b="1" dirty="0"/>
              <a:t>to be appropriate by the local mental health </a:t>
            </a:r>
            <a:r>
              <a:rPr lang="en-US" b="1" dirty="0" smtClean="0"/>
              <a:t>[authority </a:t>
            </a:r>
            <a:r>
              <a:rPr lang="en-US" b="1" dirty="0"/>
              <a:t>or local intellectual and developmental disability authority for a reasonable period not to exceed 72 </a:t>
            </a:r>
            <a:r>
              <a:rPr lang="en-US" b="1" dirty="0" smtClean="0"/>
              <a:t>hours.</a:t>
            </a:r>
          </a:p>
          <a:p>
            <a:r>
              <a:rPr lang="en-US" b="1" dirty="0" smtClean="0"/>
              <a:t>NOTE:  Examination no longer required in a “mental health facility” and must occur within 72 Hours – NOT 21 DAYS.</a:t>
            </a:r>
          </a:p>
          <a:p>
            <a:r>
              <a:rPr lang="en-US" b="1" dirty="0" smtClean="0"/>
              <a:t>WITHIN NINETY-SIX (96) HOURS AFTER TIME ORDER IS ISSUED: Local </a:t>
            </a:r>
            <a:r>
              <a:rPr lang="en-US" b="1" dirty="0"/>
              <a:t>Mental Health Authority or Qualified Mental Health </a:t>
            </a:r>
            <a:r>
              <a:rPr lang="en-US" b="1" dirty="0" smtClean="0"/>
              <a:t>Expert must provide assessment to magistrate if defendant still in custody.  (30 days if released and no longer in custody.)</a:t>
            </a:r>
            <a:endParaRPr lang="en-US" b="1" dirty="0"/>
          </a:p>
        </p:txBody>
      </p:sp>
    </p:spTree>
    <p:extLst>
      <p:ext uri="{BB962C8B-B14F-4D97-AF65-F5344CB8AC3E}">
        <p14:creationId xmlns:p14="http://schemas.microsoft.com/office/powerpoint/2010/main" val="336341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4115202341"/>
              </p:ext>
            </p:extLst>
          </p:nvPr>
        </p:nvGraphicFramePr>
        <p:xfrm>
          <a:off x="6064682" y="120073"/>
          <a:ext cx="5129790" cy="6465454"/>
        </p:xfrm>
        <a:graphic>
          <a:graphicData uri="http://schemas.openxmlformats.org/presentationml/2006/ole">
            <mc:AlternateContent xmlns:mc="http://schemas.openxmlformats.org/markup-compatibility/2006">
              <mc:Choice xmlns:v="urn:schemas-microsoft-com:vml" Requires="v">
                <p:oleObj spid="_x0000_s2090"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6064682" y="120073"/>
                        <a:ext cx="5129790" cy="6465454"/>
                      </a:xfrm>
                      <a:prstGeom prst="rect">
                        <a:avLst/>
                      </a:prstGeom>
                    </p:spPr>
                  </p:pic>
                </p:oleObj>
              </mc:Fallback>
            </mc:AlternateContent>
          </a:graphicData>
        </a:graphic>
      </p:graphicFrame>
      <p:sp>
        <p:nvSpPr>
          <p:cNvPr id="8" name="Title 7"/>
          <p:cNvSpPr>
            <a:spLocks noGrp="1"/>
          </p:cNvSpPr>
          <p:nvPr>
            <p:ph type="title"/>
          </p:nvPr>
        </p:nvSpPr>
        <p:spPr>
          <a:xfrm>
            <a:off x="646546" y="544945"/>
            <a:ext cx="9269822" cy="1135687"/>
          </a:xfrm>
        </p:spPr>
        <p:txBody>
          <a:bodyPr>
            <a:normAutofit fontScale="90000"/>
          </a:bodyPr>
          <a:lstStyle/>
          <a:p>
            <a:r>
              <a:rPr lang="en-US" sz="2800" b="1" dirty="0" smtClean="0"/>
              <a:t>Assessment Form</a:t>
            </a:r>
            <a:br>
              <a:rPr lang="en-US" sz="2800" b="1" dirty="0" smtClean="0"/>
            </a:br>
            <a:r>
              <a:rPr lang="en-US" sz="2800" b="1" dirty="0" smtClean="0"/>
              <a:t>Prepared by Local Mental</a:t>
            </a:r>
            <a:br>
              <a:rPr lang="en-US" sz="2800" b="1" dirty="0" smtClean="0"/>
            </a:br>
            <a:r>
              <a:rPr lang="en-US" sz="2800" b="1" dirty="0" smtClean="0"/>
              <a:t>Health Authority</a:t>
            </a:r>
            <a:endParaRPr lang="en-US" sz="2800" b="1" dirty="0"/>
          </a:p>
        </p:txBody>
      </p:sp>
      <p:sp>
        <p:nvSpPr>
          <p:cNvPr id="9" name="Text Placeholder 8"/>
          <p:cNvSpPr>
            <a:spLocks noGrp="1"/>
          </p:cNvSpPr>
          <p:nvPr>
            <p:ph type="body" idx="1"/>
          </p:nvPr>
        </p:nvSpPr>
        <p:spPr/>
        <p:txBody>
          <a:bodyPr/>
          <a:lstStyle/>
          <a:p>
            <a:endParaRPr lang="en-US" dirty="0"/>
          </a:p>
        </p:txBody>
      </p:sp>
      <p:sp>
        <p:nvSpPr>
          <p:cNvPr id="10" name="Content Placeholder 9"/>
          <p:cNvSpPr>
            <a:spLocks noGrp="1"/>
          </p:cNvSpPr>
          <p:nvPr>
            <p:ph sz="half" idx="2"/>
          </p:nvPr>
        </p:nvSpPr>
        <p:spPr>
          <a:xfrm>
            <a:off x="748145" y="2603500"/>
            <a:ext cx="5231967" cy="3416301"/>
          </a:xfrm>
        </p:spPr>
        <p:txBody>
          <a:bodyPr/>
          <a:lstStyle/>
          <a:p>
            <a:endParaRPr lang="en-US" dirty="0" smtClean="0"/>
          </a:p>
          <a:p>
            <a:pPr marL="0" indent="0">
              <a:buNone/>
            </a:pPr>
            <a:endParaRPr lang="en-US" dirty="0" smtClean="0"/>
          </a:p>
          <a:p>
            <a:r>
              <a:rPr lang="en-US" sz="2000" b="1" dirty="0" smtClean="0"/>
              <a:t>Local Mental Health Authority or Qualified Mental Health Expert examines Defendant </a:t>
            </a:r>
          </a:p>
          <a:p>
            <a:r>
              <a:rPr lang="en-US" sz="2000" b="1" dirty="0" smtClean="0"/>
              <a:t>Completed Form Provided to Magistrate on Form Approved by Texas Correctional Office</a:t>
            </a:r>
            <a:endParaRPr lang="en-US" sz="2000" b="1" dirty="0"/>
          </a:p>
        </p:txBody>
      </p:sp>
      <p:sp>
        <p:nvSpPr>
          <p:cNvPr id="11" name="Text Placeholder 10"/>
          <p:cNvSpPr>
            <a:spLocks noGrp="1"/>
          </p:cNvSpPr>
          <p:nvPr>
            <p:ph type="body" sz="quarter" idx="3"/>
          </p:nvPr>
        </p:nvSpPr>
        <p:spPr/>
        <p:txBody>
          <a:bodyPr/>
          <a:lstStyle/>
          <a:p>
            <a:endParaRPr lang="en-US" dirty="0"/>
          </a:p>
        </p:txBody>
      </p:sp>
      <p:sp>
        <p:nvSpPr>
          <p:cNvPr id="12" name="Content Placeholder 11"/>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34978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6" y="581890"/>
            <a:ext cx="9873671" cy="1173019"/>
          </a:xfrm>
        </p:spPr>
        <p:txBody>
          <a:bodyPr/>
          <a:lstStyle/>
          <a:p>
            <a:r>
              <a:rPr lang="en-US" sz="3400" b="1" dirty="0" smtClean="0"/>
              <a:t>Step 4: Magistrate Must determine if Personal Bond is Required or Allowed (TCCP 17.032)</a:t>
            </a:r>
            <a:endParaRPr lang="en-US" sz="3400" b="1" dirty="0"/>
          </a:p>
        </p:txBody>
      </p:sp>
      <p:sp>
        <p:nvSpPr>
          <p:cNvPr id="3" name="Content Placeholder 2"/>
          <p:cNvSpPr>
            <a:spLocks noGrp="1"/>
          </p:cNvSpPr>
          <p:nvPr>
            <p:ph idx="1"/>
          </p:nvPr>
        </p:nvSpPr>
        <p:spPr>
          <a:xfrm>
            <a:off x="572656" y="2364509"/>
            <a:ext cx="11055926" cy="3999346"/>
          </a:xfrm>
        </p:spPr>
        <p:txBody>
          <a:bodyPr>
            <a:normAutofit fontScale="47500" lnSpcReduction="20000"/>
          </a:bodyPr>
          <a:lstStyle/>
          <a:p>
            <a:pPr marL="0" indent="0">
              <a:buNone/>
            </a:pPr>
            <a:r>
              <a:rPr lang="en-US" sz="5900" b="1" dirty="0" smtClean="0"/>
              <a:t>A Magistrate </a:t>
            </a:r>
            <a:r>
              <a:rPr lang="en-US" sz="5900" b="1" u="sng" dirty="0" smtClean="0"/>
              <a:t>SHALL RELEASE ON A PERSONAL BOND</a:t>
            </a:r>
            <a:r>
              <a:rPr lang="en-US" sz="5900" b="1" dirty="0" smtClean="0"/>
              <a:t> if:</a:t>
            </a:r>
            <a:endParaRPr lang="en-US" sz="5900" b="1" dirty="0"/>
          </a:p>
          <a:p>
            <a:r>
              <a:rPr lang="en-US" sz="3800" b="1" dirty="0"/>
              <a:t>(1)  the defendant is not charged with and has not been previously convicted of a violent offense;</a:t>
            </a:r>
          </a:p>
          <a:p>
            <a:r>
              <a:rPr lang="en-US" sz="3800" b="1" dirty="0"/>
              <a:t>(2)  the defendant is examined by the local mental health </a:t>
            </a:r>
            <a:r>
              <a:rPr lang="en-US" sz="3800" b="1" dirty="0" smtClean="0"/>
              <a:t>authority</a:t>
            </a:r>
            <a:r>
              <a:rPr lang="en-US" sz="3800" b="1" dirty="0"/>
              <a:t>, </a:t>
            </a:r>
            <a:r>
              <a:rPr lang="en-US" sz="3800" b="1" dirty="0" smtClean="0"/>
              <a:t>or </a:t>
            </a:r>
            <a:r>
              <a:rPr lang="en-US" sz="3800" b="1" dirty="0"/>
              <a:t>another qualified mental health </a:t>
            </a:r>
            <a:r>
              <a:rPr lang="en-US" sz="3800" b="1" dirty="0" smtClean="0"/>
              <a:t>expert;</a:t>
            </a:r>
            <a:endParaRPr lang="en-US" sz="3800" b="1" dirty="0"/>
          </a:p>
          <a:p>
            <a:r>
              <a:rPr lang="en-US" sz="3800" b="1" dirty="0"/>
              <a:t>(3)  the </a:t>
            </a:r>
            <a:r>
              <a:rPr lang="en-US" sz="3800" b="1" dirty="0" smtClean="0"/>
              <a:t>expert</a:t>
            </a:r>
            <a:r>
              <a:rPr lang="en-US" sz="3800" b="1" dirty="0"/>
              <a:t>, in a written assessment submitted to the magistrate under Article </a:t>
            </a:r>
            <a:r>
              <a:rPr lang="en-US" sz="3800" b="1" dirty="0" smtClean="0"/>
              <a:t>16.22 , concludes </a:t>
            </a:r>
            <a:r>
              <a:rPr lang="en-US" sz="3800" b="1" dirty="0"/>
              <a:t>that the defendant has a mental illness or is a person with an intellectual disability </a:t>
            </a:r>
            <a:r>
              <a:rPr lang="en-US" sz="3800" b="1" dirty="0" smtClean="0"/>
              <a:t>but is competent </a:t>
            </a:r>
            <a:r>
              <a:rPr lang="en-US" sz="3800" b="1" dirty="0"/>
              <a:t>to stand trial; </a:t>
            </a:r>
            <a:r>
              <a:rPr lang="en-US" sz="3800" b="1" dirty="0" smtClean="0"/>
              <a:t>and recommends </a:t>
            </a:r>
            <a:r>
              <a:rPr lang="en-US" sz="3800" b="1" dirty="0"/>
              <a:t>mental health treatment </a:t>
            </a:r>
            <a:r>
              <a:rPr lang="en-US" sz="3800" b="1" dirty="0" smtClean="0"/>
              <a:t>for </a:t>
            </a:r>
            <a:r>
              <a:rPr lang="en-US" sz="3800" b="1" dirty="0"/>
              <a:t>the </a:t>
            </a:r>
            <a:r>
              <a:rPr lang="en-US" sz="3800" b="1" dirty="0" smtClean="0"/>
              <a:t>defendant;</a:t>
            </a:r>
            <a:endParaRPr lang="en-US" sz="3800" b="1" dirty="0"/>
          </a:p>
          <a:p>
            <a:r>
              <a:rPr lang="en-US" sz="3800" b="1" dirty="0"/>
              <a:t>(4)  the magistrate determines, </a:t>
            </a:r>
            <a:r>
              <a:rPr lang="en-US" sz="3800" b="1" dirty="0" smtClean="0"/>
              <a:t>that </a:t>
            </a:r>
            <a:r>
              <a:rPr lang="en-US" sz="3800" b="1" dirty="0"/>
              <a:t>appropriate community-based mental health </a:t>
            </a:r>
            <a:r>
              <a:rPr lang="en-US" sz="3800" b="1" dirty="0" smtClean="0"/>
              <a:t>services </a:t>
            </a:r>
            <a:r>
              <a:rPr lang="en-US" sz="3800" b="1" dirty="0"/>
              <a:t>for the defendant are </a:t>
            </a:r>
            <a:r>
              <a:rPr lang="en-US" sz="3800" b="1" dirty="0" smtClean="0"/>
              <a:t>available; </a:t>
            </a:r>
            <a:r>
              <a:rPr lang="en-US" sz="3800" b="1" dirty="0"/>
              <a:t>and</a:t>
            </a:r>
          </a:p>
          <a:p>
            <a:r>
              <a:rPr lang="en-US" sz="3800" b="1" dirty="0" smtClean="0"/>
              <a:t>(</a:t>
            </a:r>
            <a:r>
              <a:rPr lang="en-US" sz="3800" b="1" dirty="0"/>
              <a:t>5)  the magistrate finds, after considering all the circumstances, a pretrial risk assessment, if applicable, and any other credible information </a:t>
            </a:r>
            <a:r>
              <a:rPr lang="en-US" sz="3800" b="1" dirty="0" smtClean="0"/>
              <a:t>provided, </a:t>
            </a:r>
            <a:r>
              <a:rPr lang="en-US" sz="3800" b="1" dirty="0"/>
              <a:t>that release on personal bond would reasonably ensure the defendant's appearance in court as required and the safety of the community and the victim of the alleged offense.</a:t>
            </a:r>
          </a:p>
          <a:p>
            <a:endParaRPr lang="en-US" dirty="0"/>
          </a:p>
        </p:txBody>
      </p:sp>
    </p:spTree>
    <p:extLst>
      <p:ext uri="{BB962C8B-B14F-4D97-AF65-F5344CB8AC3E}">
        <p14:creationId xmlns:p14="http://schemas.microsoft.com/office/powerpoint/2010/main" val="196927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618836"/>
            <a:ext cx="9297531" cy="1117214"/>
          </a:xfrm>
        </p:spPr>
        <p:txBody>
          <a:bodyPr/>
          <a:lstStyle/>
          <a:p>
            <a:r>
              <a:rPr lang="en-US" sz="3200" b="1" dirty="0"/>
              <a:t>Step </a:t>
            </a:r>
            <a:r>
              <a:rPr lang="en-US" sz="3200" b="1" dirty="0" smtClean="0"/>
              <a:t>4 (Cont.): Treatment Required as a </a:t>
            </a:r>
            <a:br>
              <a:rPr lang="en-US" sz="3200" b="1" dirty="0" smtClean="0"/>
            </a:br>
            <a:r>
              <a:rPr lang="en-US" sz="3200" b="1" dirty="0" smtClean="0"/>
              <a:t>Condition If Released on Personal Bond</a:t>
            </a:r>
            <a:endParaRPr lang="en-US" sz="3200" dirty="0"/>
          </a:p>
        </p:txBody>
      </p:sp>
      <p:sp>
        <p:nvSpPr>
          <p:cNvPr id="3" name="Content Placeholder 2"/>
          <p:cNvSpPr>
            <a:spLocks noGrp="1"/>
          </p:cNvSpPr>
          <p:nvPr>
            <p:ph idx="1"/>
          </p:nvPr>
        </p:nvSpPr>
        <p:spPr>
          <a:xfrm>
            <a:off x="526473" y="2336800"/>
            <a:ext cx="11083635" cy="3673764"/>
          </a:xfrm>
        </p:spPr>
        <p:txBody>
          <a:bodyPr/>
          <a:lstStyle/>
          <a:p>
            <a:r>
              <a:rPr lang="en-US" sz="2000" b="1" dirty="0"/>
              <a:t>The magistrate, unless good cause is shown for not requiring treatment, shall require as a condition of release on personal bond </a:t>
            </a:r>
            <a:r>
              <a:rPr lang="en-US" sz="2000" b="1" dirty="0" smtClean="0"/>
              <a:t>that </a:t>
            </a:r>
            <a:r>
              <a:rPr lang="en-US" sz="2000" b="1" dirty="0"/>
              <a:t>the defendant submit to outpatient or inpatient mental health </a:t>
            </a:r>
            <a:r>
              <a:rPr lang="en-US" sz="2000" b="1" dirty="0" smtClean="0"/>
              <a:t>treatment </a:t>
            </a:r>
            <a:r>
              <a:rPr lang="en-US" sz="2000" b="1" dirty="0"/>
              <a:t>or intellectual disability services as recommended by the local mental health </a:t>
            </a:r>
            <a:r>
              <a:rPr lang="en-US" sz="2000" b="1" dirty="0" smtClean="0"/>
              <a:t>authority</a:t>
            </a:r>
            <a:r>
              <a:rPr lang="en-US" sz="2000" b="1" dirty="0"/>
              <a:t>, local intellectual and developmental disability authority, or another qualified mental health or intellectual disability expert if the defendant's:</a:t>
            </a:r>
          </a:p>
          <a:p>
            <a:pPr lvl="1"/>
            <a:r>
              <a:rPr lang="en-US" sz="2000" b="1" dirty="0"/>
              <a:t>(1)  mental illness or intellectual disability </a:t>
            </a:r>
            <a:r>
              <a:rPr lang="en-US" sz="2000" b="1" dirty="0" smtClean="0"/>
              <a:t>is </a:t>
            </a:r>
            <a:r>
              <a:rPr lang="en-US" sz="2000" b="1" dirty="0"/>
              <a:t>chronic in nature; or</a:t>
            </a:r>
          </a:p>
          <a:p>
            <a:pPr lvl="1"/>
            <a:r>
              <a:rPr lang="en-US" sz="2000" b="1" dirty="0"/>
              <a:t>(2)  ability to function independently will continue to deteriorate if the defendant is not treated</a:t>
            </a:r>
            <a:r>
              <a:rPr lang="en-US" sz="2000" b="1" dirty="0" smtClean="0"/>
              <a:t>.</a:t>
            </a:r>
            <a:endParaRPr lang="en-US" sz="2000" b="1" dirty="0"/>
          </a:p>
          <a:p>
            <a:endParaRPr lang="en-US" dirty="0"/>
          </a:p>
        </p:txBody>
      </p:sp>
    </p:spTree>
    <p:extLst>
      <p:ext uri="{BB962C8B-B14F-4D97-AF65-F5344CB8AC3E}">
        <p14:creationId xmlns:p14="http://schemas.microsoft.com/office/powerpoint/2010/main" val="125174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282477"/>
          </a:xfrm>
        </p:spPr>
        <p:txBody>
          <a:bodyPr>
            <a:normAutofit fontScale="90000"/>
          </a:bodyPr>
          <a:lstStyle/>
          <a:p>
            <a:endParaRPr lang="en-US" dirty="0"/>
          </a:p>
        </p:txBody>
      </p:sp>
      <p:pic>
        <p:nvPicPr>
          <p:cNvPr id="24" name="Content Placeholder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038" y="250824"/>
            <a:ext cx="3374914" cy="3656157"/>
          </a:xfr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490" y="1719939"/>
            <a:ext cx="3380509" cy="4513154"/>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514" y="1487056"/>
            <a:ext cx="6916528" cy="4350326"/>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79" y="3117273"/>
            <a:ext cx="5274316" cy="350981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763" y="518833"/>
            <a:ext cx="8403778" cy="5788151"/>
          </a:xfrm>
          <a:prstGeom prst="rect">
            <a:avLst/>
          </a:prstGeom>
        </p:spPr>
      </p:pic>
    </p:spTree>
    <p:extLst>
      <p:ext uri="{BB962C8B-B14F-4D97-AF65-F5344CB8AC3E}">
        <p14:creationId xmlns:p14="http://schemas.microsoft.com/office/powerpoint/2010/main" val="158301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674255"/>
            <a:ext cx="9781309" cy="1126836"/>
          </a:xfrm>
        </p:spPr>
        <p:txBody>
          <a:bodyPr/>
          <a:lstStyle/>
          <a:p>
            <a:r>
              <a:rPr lang="en-US" b="1" dirty="0" smtClean="0"/>
              <a:t>Step 5: Magistrate Must Provide Copies of Written Assessment (TCCP 16.22)</a:t>
            </a:r>
            <a:endParaRPr lang="en-US" b="1" dirty="0"/>
          </a:p>
        </p:txBody>
      </p:sp>
      <p:sp>
        <p:nvSpPr>
          <p:cNvPr id="3" name="Content Placeholder 2"/>
          <p:cNvSpPr>
            <a:spLocks noGrp="1"/>
          </p:cNvSpPr>
          <p:nvPr>
            <p:ph idx="1"/>
          </p:nvPr>
        </p:nvSpPr>
        <p:spPr>
          <a:xfrm>
            <a:off x="526474" y="2346036"/>
            <a:ext cx="11102108" cy="3673764"/>
          </a:xfrm>
        </p:spPr>
        <p:txBody>
          <a:bodyPr>
            <a:normAutofit/>
          </a:bodyPr>
          <a:lstStyle/>
          <a:p>
            <a:r>
              <a:rPr lang="en-US" sz="2000" b="1" dirty="0"/>
              <a:t>The </a:t>
            </a:r>
            <a:r>
              <a:rPr lang="en-US" sz="2000" b="1" dirty="0" smtClean="0"/>
              <a:t>magistrate </a:t>
            </a:r>
            <a:r>
              <a:rPr lang="en-US" sz="2000" b="1" dirty="0"/>
              <a:t>shall provide copies of the written assessment to </a:t>
            </a:r>
            <a:r>
              <a:rPr lang="en-US" sz="2000" b="1" dirty="0" smtClean="0"/>
              <a:t>defense </a:t>
            </a:r>
            <a:r>
              <a:rPr lang="en-US" sz="2000" b="1" dirty="0"/>
              <a:t>counsel, the </a:t>
            </a:r>
            <a:r>
              <a:rPr lang="en-US" sz="2000" b="1" dirty="0" smtClean="0"/>
              <a:t>attorney </a:t>
            </a:r>
            <a:r>
              <a:rPr lang="en-US" sz="2000" b="1" dirty="0"/>
              <a:t>representing the state, </a:t>
            </a:r>
            <a:r>
              <a:rPr lang="en-US" sz="2000" b="1" dirty="0" smtClean="0"/>
              <a:t>sheriff, trial court, and pre-trial supervision officer.</a:t>
            </a:r>
          </a:p>
          <a:p>
            <a:r>
              <a:rPr lang="en-US" sz="2000" b="1" dirty="0"/>
              <a:t>The written assessment must include a description of the procedures used in the collection of information under Subsection (a)(1)(A) and the applicable expert's observations and findings pertaining to</a:t>
            </a:r>
            <a:r>
              <a:rPr lang="en-US" sz="2000" b="1" dirty="0" smtClean="0"/>
              <a:t>:</a:t>
            </a:r>
          </a:p>
          <a:p>
            <a:pPr lvl="1"/>
            <a:r>
              <a:rPr lang="en-US" sz="2000" b="1" dirty="0"/>
              <a:t>(1)  whether the defendant is a person who has a mental illness or is a person with an intellectual </a:t>
            </a:r>
            <a:r>
              <a:rPr lang="en-US" sz="2000" b="1" dirty="0" smtClean="0"/>
              <a:t>disability;</a:t>
            </a:r>
            <a:endParaRPr lang="en-US" sz="2000" b="1" dirty="0"/>
          </a:p>
          <a:p>
            <a:pPr lvl="1"/>
            <a:r>
              <a:rPr lang="en-US" sz="2000" b="1" dirty="0"/>
              <a:t>(2)  whether there is clinical evidence to support a belief that the defendant may be incompetent to stand trial and should undergo a complete competency examination under Subchapter B, Chapter 46B; and</a:t>
            </a:r>
          </a:p>
          <a:p>
            <a:pPr lvl="1"/>
            <a:r>
              <a:rPr lang="en-US" sz="2000" b="1" dirty="0"/>
              <a:t>(3)  any appropriate or recommended treatment or service.</a:t>
            </a:r>
          </a:p>
          <a:p>
            <a:endParaRPr lang="en-US" dirty="0"/>
          </a:p>
        </p:txBody>
      </p:sp>
    </p:spTree>
    <p:extLst>
      <p:ext uri="{BB962C8B-B14F-4D97-AF65-F5344CB8AC3E}">
        <p14:creationId xmlns:p14="http://schemas.microsoft.com/office/powerpoint/2010/main" val="224724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74" y="554182"/>
            <a:ext cx="9186694" cy="1126450"/>
          </a:xfrm>
        </p:spPr>
        <p:txBody>
          <a:bodyPr/>
          <a:lstStyle/>
          <a:p>
            <a:r>
              <a:rPr lang="en-US" b="1" dirty="0" smtClean="0"/>
              <a:t>Step 6:</a:t>
            </a:r>
            <a:br>
              <a:rPr lang="en-US" b="1" dirty="0" smtClean="0"/>
            </a:br>
            <a:r>
              <a:rPr lang="en-US" b="1" dirty="0" smtClean="0"/>
              <a:t>Magistrate Reporting Requirements </a:t>
            </a:r>
            <a:endParaRPr lang="en-US" b="1" dirty="0"/>
          </a:p>
        </p:txBody>
      </p:sp>
      <p:sp>
        <p:nvSpPr>
          <p:cNvPr id="3" name="Content Placeholder 2"/>
          <p:cNvSpPr>
            <a:spLocks noGrp="1"/>
          </p:cNvSpPr>
          <p:nvPr>
            <p:ph idx="1"/>
          </p:nvPr>
        </p:nvSpPr>
        <p:spPr>
          <a:xfrm>
            <a:off x="563418" y="2410691"/>
            <a:ext cx="11046691" cy="3609109"/>
          </a:xfrm>
        </p:spPr>
        <p:txBody>
          <a:bodyPr/>
          <a:lstStyle/>
          <a:p>
            <a:pPr marL="0" indent="0">
              <a:buNone/>
            </a:pPr>
            <a:r>
              <a:rPr lang="en-US" sz="2800" b="1" dirty="0"/>
              <a:t>The magistrate shall submit to the Office of Court Administration of the Texas Judicial System on a monthly basis the number of written assessments provided to the </a:t>
            </a:r>
            <a:r>
              <a:rPr lang="en-US" sz="2800" b="1" dirty="0" smtClean="0"/>
              <a:t>court. </a:t>
            </a:r>
            <a:endParaRPr lang="en-US" dirty="0"/>
          </a:p>
        </p:txBody>
      </p:sp>
    </p:spTree>
    <p:extLst>
      <p:ext uri="{BB962C8B-B14F-4D97-AF65-F5344CB8AC3E}">
        <p14:creationId xmlns:p14="http://schemas.microsoft.com/office/powerpoint/2010/main" val="263143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92" y="618836"/>
            <a:ext cx="9232876" cy="1237673"/>
          </a:xfrm>
        </p:spPr>
        <p:txBody>
          <a:bodyPr/>
          <a:lstStyle/>
          <a:p>
            <a:r>
              <a:rPr lang="en-US" b="1" dirty="0" smtClean="0"/>
              <a:t>Step 7: Trial Court Responsibilities (TCCP 32A &amp; 46B)</a:t>
            </a:r>
            <a:endParaRPr lang="en-US" b="1" dirty="0"/>
          </a:p>
        </p:txBody>
      </p:sp>
      <p:sp>
        <p:nvSpPr>
          <p:cNvPr id="3" name="Content Placeholder 2"/>
          <p:cNvSpPr>
            <a:spLocks noGrp="1"/>
          </p:cNvSpPr>
          <p:nvPr>
            <p:ph idx="1"/>
          </p:nvPr>
        </p:nvSpPr>
        <p:spPr>
          <a:xfrm>
            <a:off x="591128" y="2603500"/>
            <a:ext cx="11083636" cy="3416300"/>
          </a:xfrm>
        </p:spPr>
        <p:txBody>
          <a:bodyPr>
            <a:normAutofit/>
          </a:bodyPr>
          <a:lstStyle/>
          <a:p>
            <a:pPr marL="0" indent="0">
              <a:buNone/>
            </a:pPr>
            <a:r>
              <a:rPr lang="en-US" sz="2500" b="1" dirty="0" smtClean="0">
                <a:solidFill>
                  <a:schemeClr val="tx1"/>
                </a:solidFill>
              </a:rPr>
              <a:t>Upon </a:t>
            </a:r>
            <a:r>
              <a:rPr lang="en-US" sz="2500" b="1" dirty="0">
                <a:solidFill>
                  <a:schemeClr val="tx1"/>
                </a:solidFill>
              </a:rPr>
              <a:t>receipt of assessment, </a:t>
            </a:r>
            <a:r>
              <a:rPr lang="en-US" sz="2800" b="1" u="sng" dirty="0"/>
              <a:t>TRIAL COURT </a:t>
            </a:r>
            <a:r>
              <a:rPr lang="en-US" sz="2800" b="1" dirty="0"/>
              <a:t>(NOT THE MAGISTRATE) </a:t>
            </a:r>
            <a:r>
              <a:rPr lang="en-US" sz="2500" b="1" dirty="0"/>
              <a:t>may </a:t>
            </a:r>
            <a:r>
              <a:rPr lang="en-US" sz="2500" b="1" dirty="0" smtClean="0">
                <a:solidFill>
                  <a:schemeClr val="tx1"/>
                </a:solidFill>
              </a:rPr>
              <a:t>: </a:t>
            </a:r>
            <a:endParaRPr lang="en-US" sz="2500" b="1" dirty="0">
              <a:solidFill>
                <a:schemeClr val="tx1"/>
              </a:solidFill>
            </a:endParaRPr>
          </a:p>
          <a:p>
            <a:pPr lvl="1"/>
            <a:r>
              <a:rPr lang="en-US" sz="2500" b="1" dirty="0">
                <a:solidFill>
                  <a:schemeClr val="tx1"/>
                </a:solidFill>
              </a:rPr>
              <a:t>Resume criminal proceedings and </a:t>
            </a:r>
            <a:r>
              <a:rPr lang="en-US" sz="2500" b="1" dirty="0" smtClean="0">
                <a:solidFill>
                  <a:schemeClr val="tx1"/>
                </a:solidFill>
              </a:rPr>
              <a:t>address </a:t>
            </a:r>
            <a:r>
              <a:rPr lang="en-US" sz="2500" b="1" dirty="0">
                <a:solidFill>
                  <a:schemeClr val="tx1"/>
                </a:solidFill>
              </a:rPr>
              <a:t>release on personal bond if defendant is being held in custody</a:t>
            </a:r>
          </a:p>
          <a:p>
            <a:pPr lvl="1"/>
            <a:r>
              <a:rPr lang="en-US" sz="2500" b="1" dirty="0">
                <a:solidFill>
                  <a:schemeClr val="tx1"/>
                </a:solidFill>
              </a:rPr>
              <a:t>Resume or initiate competency proceedings under TCCP Article 46B</a:t>
            </a:r>
          </a:p>
          <a:p>
            <a:pPr lvl="1"/>
            <a:r>
              <a:rPr lang="en-US" sz="2500" b="1" dirty="0">
                <a:solidFill>
                  <a:schemeClr val="tx1"/>
                </a:solidFill>
              </a:rPr>
              <a:t>Use assessment in connection with punishment or conditions for community supervision</a:t>
            </a:r>
          </a:p>
          <a:p>
            <a:pPr lvl="1"/>
            <a:r>
              <a:rPr lang="en-US" sz="2500" b="1" dirty="0">
                <a:solidFill>
                  <a:schemeClr val="tx1"/>
                </a:solidFill>
              </a:rPr>
              <a:t>Refer defendant to appropriate specialty court</a:t>
            </a:r>
          </a:p>
          <a:p>
            <a:endParaRPr lang="en-US" dirty="0" smtClean="0"/>
          </a:p>
        </p:txBody>
      </p:sp>
    </p:spTree>
    <p:extLst>
      <p:ext uri="{BB962C8B-B14F-4D97-AF65-F5344CB8AC3E}">
        <p14:creationId xmlns:p14="http://schemas.microsoft.com/office/powerpoint/2010/main" val="1820091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Challenge”</a:t>
            </a:r>
            <a:endParaRPr lang="en-US" dirty="0"/>
          </a:p>
        </p:txBody>
      </p:sp>
      <p:sp>
        <p:nvSpPr>
          <p:cNvPr id="3" name="Content Placeholder 2"/>
          <p:cNvSpPr>
            <a:spLocks noGrp="1"/>
          </p:cNvSpPr>
          <p:nvPr>
            <p:ph idx="1"/>
          </p:nvPr>
        </p:nvSpPr>
        <p:spPr>
          <a:xfrm>
            <a:off x="526473" y="2382981"/>
            <a:ext cx="11194471" cy="3953163"/>
          </a:xfrm>
        </p:spPr>
        <p:txBody>
          <a:bodyPr>
            <a:noAutofit/>
          </a:bodyPr>
          <a:lstStyle/>
          <a:p>
            <a:r>
              <a:rPr lang="en-US" sz="2400" b="1" dirty="0" smtClean="0"/>
              <a:t>Jails are certainly not the ideal setting to evaluate and manage complex issues such as those posed by mental illness</a:t>
            </a:r>
          </a:p>
          <a:p>
            <a:r>
              <a:rPr lang="en-US" sz="2400" b="1" dirty="0" smtClean="0"/>
              <a:t>In fact, jails are the perfect storm for mental health issues</a:t>
            </a:r>
          </a:p>
          <a:p>
            <a:r>
              <a:rPr lang="en-US" sz="2400" b="1" dirty="0" smtClean="0"/>
              <a:t>The problem for magistrates, particularly in the context of magistrates for municipal jails is monitoring and follow-up without the benefit of case management through dockets and continuing contact.</a:t>
            </a:r>
          </a:p>
          <a:p>
            <a:r>
              <a:rPr lang="en-US" sz="2400" b="1" dirty="0" smtClean="0"/>
              <a:t>Most magistrates rarely have the luxury of continued contact, docket settings or even continuing jurisdiction to manage any mental health evaluations ordered by them.</a:t>
            </a:r>
          </a:p>
        </p:txBody>
      </p:sp>
    </p:spTree>
    <p:extLst>
      <p:ext uri="{BB962C8B-B14F-4D97-AF65-F5344CB8AC3E}">
        <p14:creationId xmlns:p14="http://schemas.microsoft.com/office/powerpoint/2010/main" val="301371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81892" y="2290618"/>
            <a:ext cx="11037454" cy="3729182"/>
          </a:xfrm>
        </p:spPr>
        <p:txBody>
          <a:bodyPr>
            <a:normAutofit lnSpcReduction="10000"/>
          </a:bodyPr>
          <a:lstStyle/>
          <a:p>
            <a:pPr marL="0" indent="0">
              <a:buNone/>
            </a:pPr>
            <a:r>
              <a:rPr lang="en-US" sz="4800" b="1" dirty="0" smtClean="0"/>
              <a:t>BUT PERHAPS…</a:t>
            </a:r>
          </a:p>
          <a:p>
            <a:pPr marL="0" indent="0">
              <a:buNone/>
            </a:pPr>
            <a:r>
              <a:rPr lang="en-US" sz="4800" b="1" dirty="0" smtClean="0"/>
              <a:t>		THE NUMBER “23” </a:t>
            </a:r>
          </a:p>
          <a:p>
            <a:pPr marL="0" indent="0">
              <a:buNone/>
            </a:pPr>
            <a:r>
              <a:rPr lang="en-US" sz="4800" b="1" dirty="0"/>
              <a:t>	</a:t>
            </a:r>
            <a:r>
              <a:rPr lang="en-US" sz="4800" b="1" dirty="0" smtClean="0"/>
              <a:t>			</a:t>
            </a:r>
            <a:r>
              <a:rPr lang="en-US" sz="4800" b="1" i="1" dirty="0" smtClean="0"/>
              <a:t>SHOULD COME </a:t>
            </a:r>
            <a:r>
              <a:rPr lang="en-US" sz="4800" b="1" i="1" u="sng" dirty="0" smtClean="0"/>
              <a:t>BEFORE </a:t>
            </a:r>
          </a:p>
          <a:p>
            <a:pPr marL="0" indent="0">
              <a:buNone/>
            </a:pPr>
            <a:r>
              <a:rPr lang="en-US" sz="4800" b="1" dirty="0"/>
              <a:t>	</a:t>
            </a:r>
            <a:r>
              <a:rPr lang="en-US" sz="4800" b="1" dirty="0" smtClean="0"/>
              <a:t>							THE NUMBER “22”…</a:t>
            </a:r>
            <a:endParaRPr lang="en-US" sz="4800" b="1" dirty="0"/>
          </a:p>
        </p:txBody>
      </p:sp>
    </p:spTree>
    <p:extLst>
      <p:ext uri="{BB962C8B-B14F-4D97-AF65-F5344CB8AC3E}">
        <p14:creationId xmlns:p14="http://schemas.microsoft.com/office/powerpoint/2010/main" val="1040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056" y="544945"/>
            <a:ext cx="9356436" cy="1385455"/>
          </a:xfrm>
          <a:ln w="57150">
            <a:solidFill>
              <a:schemeClr val="bg1"/>
            </a:solidFill>
          </a:ln>
        </p:spPr>
        <p:txBody>
          <a:bodyPr/>
          <a:lstStyle/>
          <a:p>
            <a:r>
              <a:rPr lang="en-US" sz="4400" b="1" dirty="0" smtClean="0"/>
              <a:t>T.C.C.P. ART. 16.23:</a:t>
            </a:r>
            <a:br>
              <a:rPr lang="en-US" sz="4400" b="1" dirty="0" smtClean="0"/>
            </a:br>
            <a:r>
              <a:rPr lang="en-US" sz="4400" b="1" dirty="0"/>
              <a:t>	</a:t>
            </a:r>
            <a:r>
              <a:rPr lang="en-US" sz="4400" b="1" dirty="0" smtClean="0"/>
              <a:t>				JAIL DIVERSION</a:t>
            </a:r>
            <a:endParaRPr lang="en-US" sz="4400" b="1" dirty="0"/>
          </a:p>
        </p:txBody>
      </p:sp>
      <p:sp>
        <p:nvSpPr>
          <p:cNvPr id="5" name="Content Placeholder 4"/>
          <p:cNvSpPr>
            <a:spLocks noGrp="1"/>
          </p:cNvSpPr>
          <p:nvPr>
            <p:ph idx="1"/>
          </p:nvPr>
        </p:nvSpPr>
        <p:spPr>
          <a:xfrm>
            <a:off x="489526" y="2299855"/>
            <a:ext cx="11129819" cy="3980872"/>
          </a:xfrm>
        </p:spPr>
        <p:txBody>
          <a:bodyPr>
            <a:normAutofit/>
          </a:bodyPr>
          <a:lstStyle/>
          <a:p>
            <a:pPr marL="0" indent="0">
              <a:buNone/>
            </a:pPr>
            <a:r>
              <a:rPr lang="en-US" sz="1900" b="1" dirty="0"/>
              <a:t>Art. 16.23.  DIVERSION OF PERSONS SUFFERING MENTAL HEALTH CRISIS OR SUBSTANCE ABUSE ISSUE.  (a)  Each law enforcement agency shall make a good faith effort to divert a person suffering a mental health crisis or suffering from the effects of substance abuse to a proper treatment center in the agency's jurisdiction if:</a:t>
            </a:r>
          </a:p>
          <a:p>
            <a:pPr marL="457200" lvl="1" indent="0">
              <a:buNone/>
            </a:pPr>
            <a:r>
              <a:rPr lang="en-US" sz="1900" b="1" dirty="0"/>
              <a:t>(1)  there is an available and appropriate treatment center in the agency's jurisdiction to which the agency may divert the person;</a:t>
            </a:r>
          </a:p>
          <a:p>
            <a:pPr marL="457200" lvl="1" indent="0">
              <a:buNone/>
            </a:pPr>
            <a:r>
              <a:rPr lang="en-US" sz="1900" b="1" dirty="0"/>
              <a:t>(2)  it is reasonable to divert the person;</a:t>
            </a:r>
          </a:p>
          <a:p>
            <a:pPr marL="457200" lvl="1" indent="0">
              <a:buNone/>
            </a:pPr>
            <a:r>
              <a:rPr lang="en-US" sz="1900" b="1" dirty="0"/>
              <a:t>(3)  the offense that the person is accused of is a misdemeanor, other than a misdemeanor involving violence; and</a:t>
            </a:r>
          </a:p>
          <a:p>
            <a:pPr marL="457200" lvl="1" indent="0">
              <a:buNone/>
            </a:pPr>
            <a:r>
              <a:rPr lang="en-US" sz="1900" b="1" dirty="0"/>
              <a:t>(4)  the mental health crisis or substance abuse issue is suspected to be the reason the person committed the alleged offense.</a:t>
            </a:r>
          </a:p>
          <a:p>
            <a:pPr marL="0" indent="0">
              <a:buNone/>
            </a:pPr>
            <a:r>
              <a:rPr lang="en-US" sz="1900" b="1" dirty="0"/>
              <a:t>(b)  Subsection (a) does not apply to a person who is accused of an </a:t>
            </a:r>
            <a:r>
              <a:rPr lang="en-US" sz="1900" b="1" dirty="0" smtClean="0"/>
              <a:t>Alcohol offense involving use of vehicle, boat or airplane or intoxication manslaughter of</a:t>
            </a:r>
            <a:r>
              <a:rPr lang="en-US" sz="1900" b="1" dirty="0" smtClean="0"/>
              <a:t>fense.</a:t>
            </a:r>
            <a:endParaRPr lang="en-US" dirty="0"/>
          </a:p>
        </p:txBody>
      </p:sp>
    </p:spTree>
    <p:extLst>
      <p:ext uri="{BB962C8B-B14F-4D97-AF65-F5344CB8AC3E}">
        <p14:creationId xmlns:p14="http://schemas.microsoft.com/office/powerpoint/2010/main" val="979150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18836"/>
            <a:ext cx="8761413" cy="1311564"/>
          </a:xfrm>
        </p:spPr>
        <p:txBody>
          <a:bodyPr/>
          <a:lstStyle/>
          <a:p>
            <a:r>
              <a:rPr lang="en-US" sz="4000" b="1" dirty="0" smtClean="0"/>
              <a:t>SPLIT SECOND DECISIONS </a:t>
            </a:r>
            <a:br>
              <a:rPr lang="en-US" sz="4000" b="1" dirty="0" smtClean="0"/>
            </a:br>
            <a:r>
              <a:rPr lang="en-US" sz="4000" b="1" dirty="0" smtClean="0"/>
              <a:t>		AT GREAT PERSONAL RISK</a:t>
            </a:r>
            <a:endParaRPr lang="en-US" sz="4000" b="1" dirty="0"/>
          </a:p>
        </p:txBody>
      </p:sp>
      <p:pic>
        <p:nvPicPr>
          <p:cNvPr id="4" name="zAqbFURY5WA"/>
          <p:cNvPicPr>
            <a:picLocks noGrp="1" noRot="1" noChangeAspect="1"/>
          </p:cNvPicPr>
          <p:nvPr>
            <p:ph idx="1"/>
            <a:videoFile r:link="rId1"/>
          </p:nvPr>
        </p:nvPicPr>
        <p:blipFill>
          <a:blip r:embed="rId3"/>
          <a:stretch>
            <a:fillRect/>
          </a:stretch>
        </p:blipFill>
        <p:spPr>
          <a:xfrm>
            <a:off x="269087" y="2028617"/>
            <a:ext cx="4572000" cy="2571750"/>
          </a:xfrm>
          <a:prstGeom prst="rect">
            <a:avLst/>
          </a:prstGeom>
        </p:spPr>
      </p:pic>
      <p:pic>
        <p:nvPicPr>
          <p:cNvPr id="4100" name="Picture 4" descr="Texas student randomly stabbed asked to call his mom | Daily Mail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087" y="3005487"/>
            <a:ext cx="4514171" cy="28655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allas police chief: Officers shot during domestic violence call wer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781" y="3825294"/>
            <a:ext cx="4719123" cy="254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077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p:cTn id="16"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b="1" dirty="0" smtClean="0"/>
              <a:t>No tougher job in the world…</a:t>
            </a:r>
            <a:endParaRPr lang="en-US" sz="4600" b="1" dirty="0"/>
          </a:p>
        </p:txBody>
      </p:sp>
      <p:sp>
        <p:nvSpPr>
          <p:cNvPr id="3" name="Content Placeholder 2"/>
          <p:cNvSpPr>
            <a:spLocks noGrp="1"/>
          </p:cNvSpPr>
          <p:nvPr>
            <p:ph idx="1"/>
          </p:nvPr>
        </p:nvSpPr>
        <p:spPr>
          <a:xfrm>
            <a:off x="517236" y="2346036"/>
            <a:ext cx="11111346" cy="3953164"/>
          </a:xfrm>
        </p:spPr>
        <p:txBody>
          <a:bodyPr>
            <a:normAutofit/>
          </a:bodyPr>
          <a:lstStyle/>
          <a:p>
            <a:r>
              <a:rPr lang="en-US" sz="2300" b="1" dirty="0" smtClean="0"/>
              <a:t>Police face complex and serious problems on a DAILY BASIS</a:t>
            </a:r>
          </a:p>
          <a:p>
            <a:r>
              <a:rPr lang="en-US" sz="2300" b="1" dirty="0" smtClean="0"/>
              <a:t>Our communities expect our front-line emergency responders to initially assess, react to, and be able to immediately distinguish between criminal acts and mental health issues</a:t>
            </a:r>
          </a:p>
          <a:p>
            <a:r>
              <a:rPr lang="en-US" sz="2300" b="1" dirty="0" smtClean="0"/>
              <a:t>We expect our first responders to make correct mental health assessments</a:t>
            </a:r>
          </a:p>
          <a:p>
            <a:pPr marL="457200" lvl="1" indent="0">
              <a:buNone/>
            </a:pPr>
            <a:r>
              <a:rPr lang="en-US" sz="2300" b="1" dirty="0" smtClean="0"/>
              <a:t>	…In micro-seconds</a:t>
            </a:r>
          </a:p>
          <a:p>
            <a:pPr marL="457200" lvl="1" indent="0">
              <a:buNone/>
            </a:pPr>
            <a:r>
              <a:rPr lang="en-US" sz="2300" b="1" dirty="0" smtClean="0"/>
              <a:t>		…With little or no knowledge of context or personal history</a:t>
            </a:r>
          </a:p>
          <a:p>
            <a:pPr marL="457200" lvl="1" indent="0">
              <a:buNone/>
            </a:pPr>
            <a:r>
              <a:rPr lang="en-US" sz="2300" b="1" dirty="0" smtClean="0"/>
              <a:t>			…In fluid environments with multiple parties</a:t>
            </a:r>
          </a:p>
          <a:p>
            <a:pPr marL="457200" lvl="1" indent="0">
              <a:buNone/>
            </a:pPr>
            <a:r>
              <a:rPr lang="en-US" sz="2300" b="1" dirty="0" smtClean="0"/>
              <a:t>And in many communities, without sufficient support or resources</a:t>
            </a:r>
          </a:p>
          <a:p>
            <a:pPr lvl="1"/>
            <a:endParaRPr lang="en-US" dirty="0"/>
          </a:p>
        </p:txBody>
      </p:sp>
    </p:spTree>
    <p:extLst>
      <p:ext uri="{BB962C8B-B14F-4D97-AF65-F5344CB8AC3E}">
        <p14:creationId xmlns:p14="http://schemas.microsoft.com/office/powerpoint/2010/main" val="38372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4" y="637309"/>
            <a:ext cx="9531927" cy="1163782"/>
          </a:xfrm>
        </p:spPr>
        <p:txBody>
          <a:bodyPr/>
          <a:lstStyle/>
          <a:p>
            <a:r>
              <a:rPr lang="en-US" b="1" dirty="0" smtClean="0"/>
              <a:t>DE-FUND THE POLICE???</a:t>
            </a:r>
            <a:br>
              <a:rPr lang="en-US" b="1" dirty="0" smtClean="0"/>
            </a:br>
            <a:r>
              <a:rPr lang="en-US" b="1" dirty="0" smtClean="0"/>
              <a:t>How about, provide support instead…</a:t>
            </a:r>
            <a:endParaRPr lang="en-US" b="1" dirty="0"/>
          </a:p>
        </p:txBody>
      </p:sp>
      <p:sp>
        <p:nvSpPr>
          <p:cNvPr id="3" name="Content Placeholder 2"/>
          <p:cNvSpPr>
            <a:spLocks noGrp="1"/>
          </p:cNvSpPr>
          <p:nvPr>
            <p:ph idx="1"/>
          </p:nvPr>
        </p:nvSpPr>
        <p:spPr>
          <a:xfrm>
            <a:off x="489528" y="2309091"/>
            <a:ext cx="11185236" cy="4082473"/>
          </a:xfrm>
        </p:spPr>
        <p:txBody>
          <a:bodyPr>
            <a:noAutofit/>
          </a:bodyPr>
          <a:lstStyle/>
          <a:p>
            <a:r>
              <a:rPr lang="en-US" sz="2200" b="1" dirty="0" smtClean="0"/>
              <a:t>As is true in all professions, training and education are key to improving performance and satisfaction</a:t>
            </a:r>
          </a:p>
          <a:p>
            <a:r>
              <a:rPr lang="en-US" sz="2200" b="1" dirty="0" smtClean="0"/>
              <a:t>Police are FIRST-RESPONDERS… not treatment providers</a:t>
            </a:r>
          </a:p>
          <a:p>
            <a:r>
              <a:rPr lang="en-US" sz="2200" b="1" dirty="0" smtClean="0"/>
              <a:t>We train peace officers to first protect victims and the community</a:t>
            </a:r>
          </a:p>
          <a:p>
            <a:r>
              <a:rPr lang="en-US" sz="2200" b="1" dirty="0" smtClean="0"/>
              <a:t>Responding officers have to assess circumstances, identify parties and issues</a:t>
            </a:r>
          </a:p>
          <a:p>
            <a:r>
              <a:rPr lang="en-US" sz="2200" b="1" dirty="0" smtClean="0"/>
              <a:t>Many situations are scenes of turmoil with people appearing out of nowhere</a:t>
            </a:r>
          </a:p>
          <a:p>
            <a:r>
              <a:rPr lang="en-US" sz="2200" b="1" dirty="0" smtClean="0"/>
              <a:t>In many communities, officers cannot count on immediate back-up </a:t>
            </a:r>
          </a:p>
          <a:p>
            <a:r>
              <a:rPr lang="en-US" sz="2200" b="1" dirty="0" smtClean="0"/>
              <a:t>Good officers are often demoralized by relatively low pay, high risk and lack of public support</a:t>
            </a:r>
          </a:p>
        </p:txBody>
      </p:sp>
    </p:spTree>
    <p:extLst>
      <p:ext uri="{BB962C8B-B14F-4D97-AF65-F5344CB8AC3E}">
        <p14:creationId xmlns:p14="http://schemas.microsoft.com/office/powerpoint/2010/main" val="1974194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738909"/>
            <a:ext cx="9112803" cy="1043709"/>
          </a:xfrm>
        </p:spPr>
        <p:txBody>
          <a:bodyPr>
            <a:normAutofit fontScale="90000"/>
          </a:bodyPr>
          <a:lstStyle/>
          <a:p>
            <a:r>
              <a:rPr lang="en-US" b="1" dirty="0" smtClean="0"/>
              <a:t>Mental Health Crisis May Not Be Criminal But…</a:t>
            </a:r>
            <a:endParaRPr lang="en-US" b="1" dirty="0"/>
          </a:p>
        </p:txBody>
      </p:sp>
      <p:sp>
        <p:nvSpPr>
          <p:cNvPr id="3" name="Content Placeholder 2"/>
          <p:cNvSpPr>
            <a:spLocks noGrp="1"/>
          </p:cNvSpPr>
          <p:nvPr>
            <p:ph idx="1"/>
          </p:nvPr>
        </p:nvSpPr>
        <p:spPr>
          <a:xfrm>
            <a:off x="628073" y="2382982"/>
            <a:ext cx="10991271" cy="3636818"/>
          </a:xfrm>
        </p:spPr>
        <p:txBody>
          <a:bodyPr>
            <a:normAutofit/>
          </a:bodyPr>
          <a:lstStyle/>
          <a:p>
            <a:r>
              <a:rPr lang="en-US" sz="2000" b="1" dirty="0" smtClean="0"/>
              <a:t>Often difficult to immediately distinguish between mental health issues, intoxication or criminal behavior</a:t>
            </a:r>
          </a:p>
          <a:p>
            <a:r>
              <a:rPr lang="en-US" sz="2000" b="1" dirty="0" smtClean="0"/>
              <a:t>However, just because an individual may have mental health issues, does not mean they may not be dangerous to self or others</a:t>
            </a:r>
          </a:p>
          <a:p>
            <a:r>
              <a:rPr lang="en-US" sz="2000" b="1" dirty="0" smtClean="0"/>
              <a:t>On the other hand, </a:t>
            </a:r>
            <a:r>
              <a:rPr lang="en-US" sz="2000" b="1" i="1" u="sng" dirty="0" smtClean="0"/>
              <a:t>once a safe environment can be established</a:t>
            </a:r>
            <a:r>
              <a:rPr lang="en-US" sz="2000" b="1" dirty="0" smtClean="0"/>
              <a:t>, it is important to consider options or alternatives to arrest</a:t>
            </a:r>
            <a:endParaRPr lang="en-US" sz="2000" b="1" dirty="0"/>
          </a:p>
        </p:txBody>
      </p:sp>
    </p:spTree>
    <p:extLst>
      <p:ext uri="{BB962C8B-B14F-4D97-AF65-F5344CB8AC3E}">
        <p14:creationId xmlns:p14="http://schemas.microsoft.com/office/powerpoint/2010/main" val="4070353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t>Sandra </a:t>
            </a:r>
            <a:r>
              <a:rPr lang="en-US" sz="4400" b="1" i="1" dirty="0" smtClean="0"/>
              <a:t>Bland Act (TCCP Art. 16.22)</a:t>
            </a:r>
            <a:endParaRPr lang="en-US" sz="4400" b="1" i="1" dirty="0"/>
          </a:p>
        </p:txBody>
      </p:sp>
      <p:sp>
        <p:nvSpPr>
          <p:cNvPr id="4" name="Content Placeholder 3"/>
          <p:cNvSpPr>
            <a:spLocks noGrp="1"/>
          </p:cNvSpPr>
          <p:nvPr>
            <p:ph idx="1"/>
          </p:nvPr>
        </p:nvSpPr>
        <p:spPr>
          <a:xfrm>
            <a:off x="397291" y="2169336"/>
            <a:ext cx="11174599" cy="4231464"/>
          </a:xfrm>
        </p:spPr>
        <p:txBody>
          <a:bodyPr/>
          <a:lstStyle/>
          <a:p>
            <a:r>
              <a:rPr lang="en-US" b="1" dirty="0"/>
              <a:t>While both TCCP Art. 15.17 and Art. 16.22 both existed well before the 85</a:t>
            </a:r>
            <a:r>
              <a:rPr lang="en-US" b="1" baseline="30000" dirty="0"/>
              <a:t>th</a:t>
            </a:r>
            <a:r>
              <a:rPr lang="en-US" b="1" dirty="0"/>
              <a:t> Legislative Session…</a:t>
            </a:r>
          </a:p>
          <a:p>
            <a:r>
              <a:rPr lang="en-US" b="1" dirty="0"/>
              <a:t>The 85</a:t>
            </a:r>
            <a:r>
              <a:rPr lang="en-US" b="1" baseline="30000" dirty="0"/>
              <a:t>th</a:t>
            </a:r>
            <a:r>
              <a:rPr lang="en-US" b="1" dirty="0"/>
              <a:t> Legislative Session implemented significant changes during the 85</a:t>
            </a:r>
            <a:r>
              <a:rPr lang="en-US" b="1" baseline="30000" dirty="0"/>
              <a:t>th</a:t>
            </a:r>
            <a:r>
              <a:rPr lang="en-US" b="1" dirty="0"/>
              <a:t> legislative Session</a:t>
            </a:r>
          </a:p>
          <a:p>
            <a:r>
              <a:rPr lang="en-US" b="1" dirty="0"/>
              <a:t>Art. 16.22 of the T.C.C.P. became the embodiment of the “SANDRA BLAND ACT</a:t>
            </a:r>
            <a:r>
              <a:rPr lang="en-US" b="1" dirty="0" smtClean="0"/>
              <a:t>”</a:t>
            </a:r>
          </a:p>
          <a:p>
            <a:r>
              <a:rPr lang="en-US" b="1" dirty="0" smtClean="0"/>
              <a:t>Additions and Modifications to Art. 16.22 were enacted by the 86</a:t>
            </a:r>
            <a:r>
              <a:rPr lang="en-US" b="1" baseline="30000" dirty="0" smtClean="0"/>
              <a:t>th</a:t>
            </a:r>
            <a:r>
              <a:rPr lang="en-US" b="1" dirty="0" smtClean="0"/>
              <a:t>, 87</a:t>
            </a:r>
            <a:r>
              <a:rPr lang="en-US" b="1" baseline="30000" dirty="0" smtClean="0"/>
              <a:t>th</a:t>
            </a:r>
            <a:r>
              <a:rPr lang="en-US" b="1" dirty="0" smtClean="0"/>
              <a:t> and 88</a:t>
            </a:r>
            <a:r>
              <a:rPr lang="en-US" b="1" baseline="30000" dirty="0" smtClean="0"/>
              <a:t>th</a:t>
            </a:r>
            <a:r>
              <a:rPr lang="en-US" b="1" dirty="0" smtClean="0"/>
              <a:t> Legislatures.</a:t>
            </a:r>
            <a:endParaRPr lang="en-US" b="1" dirty="0"/>
          </a:p>
          <a:p>
            <a:pPr marL="0" indent="0">
              <a:buNone/>
            </a:pPr>
            <a:endParaRPr lang="en-US" dirty="0"/>
          </a:p>
        </p:txBody>
      </p:sp>
    </p:spTree>
    <p:extLst>
      <p:ext uri="{BB962C8B-B14F-4D97-AF65-F5344CB8AC3E}">
        <p14:creationId xmlns:p14="http://schemas.microsoft.com/office/powerpoint/2010/main" val="261254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973668"/>
            <a:ext cx="9103567" cy="706964"/>
          </a:xfrm>
        </p:spPr>
        <p:txBody>
          <a:bodyPr/>
          <a:lstStyle/>
          <a:p>
            <a:r>
              <a:rPr lang="en-US" b="1" dirty="0" smtClean="0"/>
              <a:t>MENTAL HEALTH / SOBERING CENTERS</a:t>
            </a:r>
            <a:endParaRPr lang="en-US" b="1" dirty="0"/>
          </a:p>
        </p:txBody>
      </p:sp>
      <p:sp>
        <p:nvSpPr>
          <p:cNvPr id="3" name="Content Placeholder 2"/>
          <p:cNvSpPr>
            <a:spLocks noGrp="1"/>
          </p:cNvSpPr>
          <p:nvPr>
            <p:ph idx="1"/>
          </p:nvPr>
        </p:nvSpPr>
        <p:spPr>
          <a:xfrm>
            <a:off x="1128062" y="2343178"/>
            <a:ext cx="9613861" cy="1415321"/>
          </a:xfrm>
        </p:spPr>
        <p:txBody>
          <a:bodyPr/>
          <a:lstStyle/>
          <a:p>
            <a:r>
              <a:rPr lang="en-US" dirty="0" smtClean="0"/>
              <a:t>Tarrant County Mental Health Diversion Court:</a:t>
            </a:r>
            <a:endParaRPr lang="en-US" dirty="0"/>
          </a:p>
          <a:p>
            <a:pPr marL="0" indent="0">
              <a:buNone/>
            </a:pPr>
            <a:r>
              <a:rPr lang="en-US" dirty="0">
                <a:hlinkClick r:id="rId2"/>
              </a:rPr>
              <a:t>Tarrant County's mental health jail diversion center seeing success a year later - CBS Texas (</a:t>
            </a:r>
            <a:r>
              <a:rPr lang="en-US" dirty="0" smtClean="0">
                <a:hlinkClick r:id="rId2"/>
              </a:rPr>
              <a:t>cbsnews.com)</a:t>
            </a:r>
            <a:r>
              <a:rPr lang="en-US" dirty="0" smtClean="0"/>
              <a:t> </a:t>
            </a:r>
          </a:p>
          <a:p>
            <a:pPr marL="0" indent="0">
              <a:buNone/>
            </a:pPr>
            <a:endParaRPr lang="en-US" dirty="0" smtClean="0"/>
          </a:p>
          <a:p>
            <a:pPr marL="0" indent="0">
              <a:buNone/>
            </a:pPr>
            <a:endParaRPr lang="en-US" dirty="0"/>
          </a:p>
          <a:p>
            <a:pPr marL="0" indent="0">
              <a:buNone/>
            </a:pPr>
            <a:endParaRPr lang="en-US" dirty="0"/>
          </a:p>
        </p:txBody>
      </p:sp>
      <p:pic>
        <p:nvPicPr>
          <p:cNvPr id="3078" name="Picture 6" descr="Why is only part of the Tarrant County Mental Health Jail Divers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361" y="3581454"/>
            <a:ext cx="5414558" cy="280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92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6" y="738909"/>
            <a:ext cx="9679710" cy="1209964"/>
          </a:xfrm>
        </p:spPr>
        <p:txBody>
          <a:bodyPr/>
          <a:lstStyle/>
          <a:p>
            <a:r>
              <a:rPr lang="en-US" sz="4000" b="1" dirty="0" smtClean="0"/>
              <a:t>If the Justice System has anything,</a:t>
            </a:r>
            <a:br>
              <a:rPr lang="en-US" sz="4000" b="1" dirty="0" smtClean="0"/>
            </a:br>
            <a:r>
              <a:rPr lang="en-US" sz="4000" b="1" dirty="0" smtClean="0"/>
              <a:t>				… It has time</a:t>
            </a:r>
            <a:endParaRPr lang="en-US" sz="4000" b="1" dirty="0"/>
          </a:p>
        </p:txBody>
      </p:sp>
      <p:sp>
        <p:nvSpPr>
          <p:cNvPr id="3" name="Content Placeholder 2"/>
          <p:cNvSpPr>
            <a:spLocks noGrp="1"/>
          </p:cNvSpPr>
          <p:nvPr>
            <p:ph idx="1"/>
          </p:nvPr>
        </p:nvSpPr>
        <p:spPr>
          <a:xfrm>
            <a:off x="526474" y="2364509"/>
            <a:ext cx="11055926" cy="3655291"/>
          </a:xfrm>
        </p:spPr>
        <p:txBody>
          <a:bodyPr>
            <a:normAutofit/>
          </a:bodyPr>
          <a:lstStyle/>
          <a:p>
            <a:r>
              <a:rPr lang="en-US" sz="2400" b="1" dirty="0" smtClean="0"/>
              <a:t>An officer is not obligated to make an immediate or “on-view” arrest for what may appear to be criminal behavior</a:t>
            </a:r>
          </a:p>
          <a:p>
            <a:r>
              <a:rPr lang="en-US" sz="2400" b="1" dirty="0" smtClean="0"/>
              <a:t>An officer is only obligated to arrest in circumstances of threat to community or victim safety or when a felony is committed in their presence.</a:t>
            </a:r>
          </a:p>
          <a:p>
            <a:r>
              <a:rPr lang="en-US" sz="2400" b="1" dirty="0" smtClean="0"/>
              <a:t>Initial detention may be necessary to identify persons or calm the situation</a:t>
            </a:r>
            <a:endParaRPr lang="en-US" sz="2400" b="1" dirty="0"/>
          </a:p>
        </p:txBody>
      </p:sp>
    </p:spTree>
    <p:extLst>
      <p:ext uri="{BB962C8B-B14F-4D97-AF65-F5344CB8AC3E}">
        <p14:creationId xmlns:p14="http://schemas.microsoft.com/office/powerpoint/2010/main" val="2856650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MULTI-DISCIPLINARY TEAMS</a:t>
            </a:r>
            <a:endParaRPr lang="en-US" b="1" dirty="0"/>
          </a:p>
        </p:txBody>
      </p:sp>
      <p:sp>
        <p:nvSpPr>
          <p:cNvPr id="3" name="Content Placeholder 2"/>
          <p:cNvSpPr>
            <a:spLocks noGrp="1"/>
          </p:cNvSpPr>
          <p:nvPr>
            <p:ph idx="1"/>
          </p:nvPr>
        </p:nvSpPr>
        <p:spPr>
          <a:xfrm>
            <a:off x="581891" y="2429164"/>
            <a:ext cx="11074399" cy="3590636"/>
          </a:xfrm>
        </p:spPr>
        <p:txBody>
          <a:bodyPr>
            <a:normAutofit/>
          </a:bodyPr>
          <a:lstStyle/>
          <a:p>
            <a:r>
              <a:rPr lang="en-US" sz="3200" b="1" dirty="0" smtClean="0"/>
              <a:t>Communities may have to come together to create 24- Hour teams available to respond to and support initial responders</a:t>
            </a:r>
          </a:p>
          <a:p>
            <a:r>
              <a:rPr lang="en-US" sz="3200" b="1" dirty="0" smtClean="0"/>
              <a:t>Facilities will need to be appropriately staffed and provided with reasonable security</a:t>
            </a:r>
          </a:p>
          <a:p>
            <a:r>
              <a:rPr lang="en-US" sz="3200" b="1" dirty="0" smtClean="0"/>
              <a:t>Significant funding and community investment</a:t>
            </a:r>
            <a:endParaRPr lang="en-US" sz="3200" b="1" dirty="0"/>
          </a:p>
        </p:txBody>
      </p:sp>
    </p:spTree>
    <p:extLst>
      <p:ext uri="{BB962C8B-B14F-4D97-AF65-F5344CB8AC3E}">
        <p14:creationId xmlns:p14="http://schemas.microsoft.com/office/powerpoint/2010/main" val="3311689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738909"/>
            <a:ext cx="9568873" cy="941723"/>
          </a:xfrm>
        </p:spPr>
        <p:txBody>
          <a:bodyPr/>
          <a:lstStyle/>
          <a:p>
            <a:r>
              <a:rPr lang="en-US" sz="4000" b="1" dirty="0" smtClean="0"/>
              <a:t>Available Mental Health Resources</a:t>
            </a:r>
            <a:endParaRPr lang="en-US" sz="4000" b="1" dirty="0"/>
          </a:p>
        </p:txBody>
      </p:sp>
      <p:sp>
        <p:nvSpPr>
          <p:cNvPr id="3" name="Content Placeholder 2"/>
          <p:cNvSpPr>
            <a:spLocks noGrp="1"/>
          </p:cNvSpPr>
          <p:nvPr>
            <p:ph idx="1"/>
          </p:nvPr>
        </p:nvSpPr>
        <p:spPr>
          <a:xfrm>
            <a:off x="554182" y="2336800"/>
            <a:ext cx="11083636" cy="3683000"/>
          </a:xfrm>
        </p:spPr>
        <p:txBody>
          <a:bodyPr>
            <a:normAutofit/>
          </a:bodyPr>
          <a:lstStyle/>
          <a:p>
            <a:r>
              <a:rPr lang="en-US" sz="2800" b="1" dirty="0" smtClean="0"/>
              <a:t>Texas Judicial Council Resource Materials</a:t>
            </a:r>
          </a:p>
          <a:p>
            <a:r>
              <a:rPr lang="en-US" sz="2800" b="1" dirty="0" smtClean="0"/>
              <a:t>Resources </a:t>
            </a:r>
            <a:r>
              <a:rPr lang="en-US" sz="2800" b="1" dirty="0"/>
              <a:t>and information available through Office of Court Administration: www.txcourts.gov/oca/ </a:t>
            </a:r>
          </a:p>
          <a:p>
            <a:pPr lvl="2"/>
            <a:r>
              <a:rPr lang="en-US" sz="2800" b="1" dirty="0"/>
              <a:t>Bench </a:t>
            </a:r>
            <a:r>
              <a:rPr lang="en-US" sz="2800" b="1" dirty="0" smtClean="0"/>
              <a:t>materials</a:t>
            </a:r>
          </a:p>
          <a:p>
            <a:pPr lvl="2"/>
            <a:r>
              <a:rPr lang="en-US" sz="2800" b="1" dirty="0" smtClean="0"/>
              <a:t>Competency </a:t>
            </a:r>
            <a:r>
              <a:rPr lang="en-US" sz="2800" b="1" dirty="0"/>
              <a:t>Restoration </a:t>
            </a:r>
            <a:r>
              <a:rPr lang="en-US" sz="2800" b="1" dirty="0" smtClean="0"/>
              <a:t>Checklist</a:t>
            </a:r>
          </a:p>
          <a:p>
            <a:pPr lvl="2"/>
            <a:r>
              <a:rPr lang="en-US" sz="2800" b="1" dirty="0" smtClean="0"/>
              <a:t>Flowcharts </a:t>
            </a:r>
            <a:r>
              <a:rPr lang="en-US" sz="2800" b="1" dirty="0"/>
              <a:t>for initial screening/assessment and competency restoration process </a:t>
            </a:r>
          </a:p>
          <a:p>
            <a:endParaRPr lang="en-US" dirty="0"/>
          </a:p>
        </p:txBody>
      </p:sp>
    </p:spTree>
    <p:extLst>
      <p:ext uri="{BB962C8B-B14F-4D97-AF65-F5344CB8AC3E}">
        <p14:creationId xmlns:p14="http://schemas.microsoft.com/office/powerpoint/2010/main" val="165894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74255"/>
            <a:ext cx="9272901" cy="1006377"/>
          </a:xfrm>
        </p:spPr>
        <p:txBody>
          <a:bodyPr>
            <a:normAutofit fontScale="90000"/>
          </a:bodyPr>
          <a:lstStyle/>
          <a:p>
            <a:r>
              <a:rPr lang="en-US" b="1" dirty="0" smtClean="0"/>
              <a:t>85</a:t>
            </a:r>
            <a:r>
              <a:rPr lang="en-US" b="1" baseline="30000" dirty="0" smtClean="0"/>
              <a:t>th</a:t>
            </a:r>
            <a:r>
              <a:rPr lang="en-US" b="1" dirty="0" smtClean="0"/>
              <a:t> Legis. Session - Senate </a:t>
            </a:r>
            <a:r>
              <a:rPr lang="en-US" b="1" dirty="0"/>
              <a:t>Bill </a:t>
            </a:r>
            <a:r>
              <a:rPr lang="en-US" b="1" dirty="0" smtClean="0"/>
              <a:t>1326:</a:t>
            </a:r>
            <a:br>
              <a:rPr lang="en-US" b="1" dirty="0" smtClean="0"/>
            </a:br>
            <a:r>
              <a:rPr lang="en-US" b="1" dirty="0" smtClean="0"/>
              <a:t>Amends T.C.C.P. Art. 15.17</a:t>
            </a:r>
            <a:endParaRPr lang="en-US" b="1" dirty="0"/>
          </a:p>
        </p:txBody>
      </p:sp>
      <p:sp>
        <p:nvSpPr>
          <p:cNvPr id="3" name="Content Placeholder 2"/>
          <p:cNvSpPr>
            <a:spLocks noGrp="1"/>
          </p:cNvSpPr>
          <p:nvPr>
            <p:ph idx="1"/>
          </p:nvPr>
        </p:nvSpPr>
        <p:spPr>
          <a:xfrm>
            <a:off x="563418" y="2309091"/>
            <a:ext cx="11046691" cy="3710709"/>
          </a:xfrm>
        </p:spPr>
        <p:txBody>
          <a:bodyPr/>
          <a:lstStyle/>
          <a:p>
            <a:r>
              <a:rPr lang="en-US" sz="2400" b="1" dirty="0"/>
              <a:t>SECTION 1.  Article 15.17, Code of Criminal Procedure, is amended by adding Subsection (a-1) to read as follows:</a:t>
            </a:r>
          </a:p>
          <a:p>
            <a:pPr marL="0" indent="0" algn="just">
              <a:buNone/>
            </a:pPr>
            <a:r>
              <a:rPr lang="en-US" sz="2400" b="1" dirty="0" smtClean="0"/>
              <a:t>	</a:t>
            </a:r>
            <a:r>
              <a:rPr lang="en-US" sz="2400" b="1" u="sng" dirty="0" smtClean="0"/>
              <a:t>(</a:t>
            </a:r>
            <a:r>
              <a:rPr lang="en-US" sz="2400" b="1" u="sng" dirty="0"/>
              <a:t>a-1)  If a magistrate is provided written or electronic notice of credible information that may establish reasonable cause to believe that a person brought before the magistrate has a mental illness or is a person with an intellectual disability, the magistrate shall conduct the proceedings described by Article 16.22 or 17.032, as appropriate.</a:t>
            </a:r>
            <a:endParaRPr lang="en-US" sz="2400" b="1" dirty="0"/>
          </a:p>
          <a:p>
            <a:endParaRPr lang="en-US" dirty="0"/>
          </a:p>
        </p:txBody>
      </p:sp>
    </p:spTree>
    <p:extLst>
      <p:ext uri="{BB962C8B-B14F-4D97-AF65-F5344CB8AC3E}">
        <p14:creationId xmlns:p14="http://schemas.microsoft.com/office/powerpoint/2010/main" val="292975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863" y="600364"/>
            <a:ext cx="8761413" cy="1394691"/>
          </a:xfrm>
        </p:spPr>
        <p:txBody>
          <a:bodyPr/>
          <a:lstStyle/>
          <a:p>
            <a:r>
              <a:rPr lang="en-US" b="1" dirty="0" smtClean="0"/>
              <a:t>Changes:</a:t>
            </a:r>
            <a:br>
              <a:rPr lang="en-US" b="1" dirty="0" smtClean="0"/>
            </a:br>
            <a:r>
              <a:rPr lang="en-US" b="1" dirty="0" smtClean="0"/>
              <a:t>The 85</a:t>
            </a:r>
            <a:r>
              <a:rPr lang="en-US" b="1" baseline="30000" dirty="0" smtClean="0"/>
              <a:t>th</a:t>
            </a:r>
            <a:r>
              <a:rPr lang="en-US" b="1" dirty="0" smtClean="0"/>
              <a:t> Legislative Session</a:t>
            </a:r>
            <a:endParaRPr lang="en-US" b="1" dirty="0"/>
          </a:p>
        </p:txBody>
      </p:sp>
      <p:sp>
        <p:nvSpPr>
          <p:cNvPr id="3" name="Content Placeholder 2"/>
          <p:cNvSpPr>
            <a:spLocks noGrp="1"/>
          </p:cNvSpPr>
          <p:nvPr>
            <p:ph idx="1"/>
          </p:nvPr>
        </p:nvSpPr>
        <p:spPr>
          <a:xfrm>
            <a:off x="498764" y="2603500"/>
            <a:ext cx="10871200" cy="3416300"/>
          </a:xfrm>
        </p:spPr>
        <p:txBody>
          <a:bodyPr>
            <a:normAutofit fontScale="92500" lnSpcReduction="10000"/>
          </a:bodyPr>
          <a:lstStyle/>
          <a:p>
            <a:r>
              <a:rPr lang="en-US" sz="3200" b="1" dirty="0" smtClean="0"/>
              <a:t>While both TCCP Art. 15.17 and Art. 16.22 both existed well before the 85</a:t>
            </a:r>
            <a:r>
              <a:rPr lang="en-US" sz="3200" b="1" baseline="30000" dirty="0" smtClean="0"/>
              <a:t>th</a:t>
            </a:r>
            <a:r>
              <a:rPr lang="en-US" sz="3200" b="1" dirty="0" smtClean="0"/>
              <a:t> Legislative Session…</a:t>
            </a:r>
          </a:p>
          <a:p>
            <a:r>
              <a:rPr lang="en-US" sz="3200" b="1" dirty="0" smtClean="0"/>
              <a:t>The 85</a:t>
            </a:r>
            <a:r>
              <a:rPr lang="en-US" sz="3200" b="1" baseline="30000" dirty="0" smtClean="0"/>
              <a:t>th</a:t>
            </a:r>
            <a:r>
              <a:rPr lang="en-US" sz="3200" b="1" dirty="0" smtClean="0"/>
              <a:t> Legislative Session implemented significant changes related to defendants in custody when an officer, jailer, magistrate or judge has reason to believe that a defendant has a mental illness or IDD</a:t>
            </a:r>
          </a:p>
          <a:p>
            <a:r>
              <a:rPr lang="en-US" sz="3200" b="1" dirty="0" smtClean="0"/>
              <a:t>Art. 16.22 of the T.C.C.P. became the embodiment of the “SANDRA BLAND ACT”</a:t>
            </a:r>
          </a:p>
        </p:txBody>
      </p:sp>
    </p:spTree>
    <p:extLst>
      <p:ext uri="{BB962C8B-B14F-4D97-AF65-F5344CB8AC3E}">
        <p14:creationId xmlns:p14="http://schemas.microsoft.com/office/powerpoint/2010/main" val="23430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a:t>
            </a:r>
            <a:r>
              <a:rPr lang="en-US" baseline="30000" dirty="0" smtClean="0"/>
              <a:t>th</a:t>
            </a:r>
            <a:r>
              <a:rPr lang="en-US" dirty="0" smtClean="0"/>
              <a:t> Legislative Session</a:t>
            </a:r>
            <a:endParaRPr lang="en-US" dirty="0"/>
          </a:p>
        </p:txBody>
      </p:sp>
      <p:sp>
        <p:nvSpPr>
          <p:cNvPr id="3" name="Content Placeholder 2"/>
          <p:cNvSpPr>
            <a:spLocks noGrp="1"/>
          </p:cNvSpPr>
          <p:nvPr>
            <p:ph idx="1"/>
          </p:nvPr>
        </p:nvSpPr>
        <p:spPr>
          <a:xfrm>
            <a:off x="680321" y="2144109"/>
            <a:ext cx="9926719" cy="4231465"/>
          </a:xfrm>
        </p:spPr>
        <p:txBody>
          <a:bodyPr>
            <a:normAutofit lnSpcReduction="10000"/>
          </a:bodyPr>
          <a:lstStyle/>
          <a:p>
            <a:r>
              <a:rPr lang="en-US" dirty="0" smtClean="0"/>
              <a:t>Re-enacted and shortened the time in which evaluations or interviews were to e conducted and alternatives for defendants who were unable to or unwilling to participate.</a:t>
            </a:r>
          </a:p>
          <a:p>
            <a:r>
              <a:rPr lang="en-US" dirty="0" smtClean="0"/>
              <a:t>First outlined processes for release &amp; transfer of case to mental health court under Ch. 574, Health &amp; Code, for out-patient mental health services if offense is not assaultive</a:t>
            </a:r>
          </a:p>
          <a:p>
            <a:r>
              <a:rPr lang="en-US" dirty="0" smtClean="0"/>
              <a:t>Provided for dismissal of offense and discharge by State’s attorney.</a:t>
            </a:r>
          </a:p>
          <a:p>
            <a:r>
              <a:rPr lang="en-US" dirty="0" smtClean="0"/>
              <a:t>Substituted certain titles and words – such as “evaluation” to “interview” and “assessment” to “report”</a:t>
            </a:r>
          </a:p>
          <a:p>
            <a:r>
              <a:rPr lang="en-US" dirty="0" smtClean="0"/>
              <a:t>Provided for payment of interview costs by County</a:t>
            </a:r>
          </a:p>
          <a:p>
            <a:r>
              <a:rPr lang="en-US" dirty="0" smtClean="0"/>
              <a:t>Provided for ‘electronic” interview processes</a:t>
            </a:r>
            <a:endParaRPr lang="en-US" dirty="0"/>
          </a:p>
        </p:txBody>
      </p:sp>
    </p:spTree>
    <p:extLst>
      <p:ext uri="{BB962C8B-B14F-4D97-AF65-F5344CB8AC3E}">
        <p14:creationId xmlns:p14="http://schemas.microsoft.com/office/powerpoint/2010/main" val="231355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r>
              <a:rPr lang="en-US" baseline="30000" dirty="0" smtClean="0"/>
              <a:t>th</a:t>
            </a:r>
            <a:r>
              <a:rPr lang="en-US" dirty="0" smtClean="0"/>
              <a:t> </a:t>
            </a:r>
            <a:r>
              <a:rPr lang="en-US" dirty="0"/>
              <a:t>Legislative Session</a:t>
            </a:r>
          </a:p>
        </p:txBody>
      </p:sp>
      <p:sp>
        <p:nvSpPr>
          <p:cNvPr id="3" name="Content Placeholder 2"/>
          <p:cNvSpPr>
            <a:spLocks noGrp="1"/>
          </p:cNvSpPr>
          <p:nvPr>
            <p:ph idx="1"/>
          </p:nvPr>
        </p:nvSpPr>
        <p:spPr>
          <a:xfrm>
            <a:off x="680321" y="2336873"/>
            <a:ext cx="10298785" cy="3862128"/>
          </a:xfrm>
        </p:spPr>
        <p:txBody>
          <a:bodyPr/>
          <a:lstStyle/>
          <a:p>
            <a:r>
              <a:rPr lang="en-US" dirty="0" smtClean="0"/>
              <a:t>Further outlined processes by the trial court and resumption of criminal proceedings after Ch. 574 Health &amp; Safety Code discharge</a:t>
            </a:r>
          </a:p>
          <a:p>
            <a:r>
              <a:rPr lang="en-US" dirty="0" smtClean="0"/>
              <a:t>Allows judge of trial court to review and consider interview and  expert’s report during punishment phase of trial</a:t>
            </a:r>
          </a:p>
          <a:p>
            <a:r>
              <a:rPr lang="en-US" dirty="0" smtClean="0"/>
              <a:t>Allows judge of trial court to review and consider 16.22 interview and report prior to initiation of TCCP Art. 46B competency proceedings</a:t>
            </a:r>
          </a:p>
          <a:p>
            <a:r>
              <a:rPr lang="en-US" dirty="0" smtClean="0"/>
              <a:t>Prior to trial on filed case, allows judge of trial court to refer defendant to </a:t>
            </a:r>
            <a:r>
              <a:rPr lang="en-US" dirty="0" err="1" smtClean="0"/>
              <a:t>speacialty</a:t>
            </a:r>
            <a:r>
              <a:rPr lang="en-US" dirty="0" smtClean="0"/>
              <a:t> court or allow release on bail </a:t>
            </a:r>
            <a:r>
              <a:rPr lang="en-US" dirty="0"/>
              <a:t>if non-assaultive </a:t>
            </a:r>
            <a:r>
              <a:rPr lang="en-US" dirty="0" smtClean="0"/>
              <a:t>offense.</a:t>
            </a:r>
            <a:endParaRPr lang="en-US" dirty="0"/>
          </a:p>
        </p:txBody>
      </p:sp>
    </p:spTree>
    <p:extLst>
      <p:ext uri="{BB962C8B-B14F-4D97-AF65-F5344CB8AC3E}">
        <p14:creationId xmlns:p14="http://schemas.microsoft.com/office/powerpoint/2010/main" val="119848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r>
              <a:rPr lang="en-US" baseline="30000" dirty="0" smtClean="0"/>
              <a:t>th</a:t>
            </a:r>
            <a:r>
              <a:rPr lang="en-US" dirty="0" smtClean="0"/>
              <a:t> Legislative Session</a:t>
            </a:r>
            <a:endParaRPr lang="en-US" dirty="0"/>
          </a:p>
        </p:txBody>
      </p:sp>
      <p:sp>
        <p:nvSpPr>
          <p:cNvPr id="3" name="Content Placeholder 2"/>
          <p:cNvSpPr>
            <a:spLocks noGrp="1"/>
          </p:cNvSpPr>
          <p:nvPr>
            <p:ph idx="1"/>
          </p:nvPr>
        </p:nvSpPr>
        <p:spPr>
          <a:xfrm>
            <a:off x="629872" y="2059400"/>
            <a:ext cx="10147436" cy="4038702"/>
          </a:xfrm>
        </p:spPr>
        <p:txBody>
          <a:bodyPr>
            <a:normAutofit lnSpcReduction="10000"/>
          </a:bodyPr>
          <a:lstStyle/>
          <a:p>
            <a:r>
              <a:rPr lang="en-US" dirty="0" smtClean="0"/>
              <a:t>Removes requirement that 16.22 process be initiated if defendant is no longer in custody</a:t>
            </a:r>
          </a:p>
          <a:p>
            <a:r>
              <a:rPr lang="en-US" dirty="0" smtClean="0"/>
              <a:t>Allows release of defendant on personal bond without oath as required under TCCP 17.04, if the judge or magistrate finds the defendant has a mental illness or IDD</a:t>
            </a:r>
          </a:p>
          <a:p>
            <a:r>
              <a:rPr lang="en-US" dirty="0" smtClean="0"/>
              <a:t>Expanded the list of persons or entities to which 16.22 report be provided to include: </a:t>
            </a:r>
          </a:p>
          <a:p>
            <a:pPr lvl="1"/>
            <a:r>
              <a:rPr lang="en-US" sz="2400" dirty="0" smtClean="0"/>
              <a:t>sheriff or person responsible for medical records while confined; </a:t>
            </a:r>
          </a:p>
          <a:p>
            <a:pPr lvl="1"/>
            <a:r>
              <a:rPr lang="en-US" sz="2400" dirty="0"/>
              <a:t>a</a:t>
            </a:r>
            <a:r>
              <a:rPr lang="en-US" sz="2400" dirty="0" smtClean="0"/>
              <a:t>ny “personal bond office” (if applicable);</a:t>
            </a:r>
          </a:p>
          <a:p>
            <a:pPr lvl="1"/>
            <a:r>
              <a:rPr lang="en-US" sz="2400" dirty="0" smtClean="0"/>
              <a:t>the director of the office or department supervising the defendant while on bail.</a:t>
            </a:r>
          </a:p>
          <a:p>
            <a:pPr marL="457200" lvl="1" indent="0">
              <a:buNone/>
            </a:pPr>
            <a:endParaRPr lang="en-US" dirty="0"/>
          </a:p>
        </p:txBody>
      </p:sp>
    </p:spTree>
    <p:extLst>
      <p:ext uri="{BB962C8B-B14F-4D97-AF65-F5344CB8AC3E}">
        <p14:creationId xmlns:p14="http://schemas.microsoft.com/office/powerpoint/2010/main" val="207618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88</a:t>
            </a:r>
            <a:r>
              <a:rPr lang="en-US" baseline="30000" dirty="0" smtClean="0"/>
              <a:t>th</a:t>
            </a:r>
            <a:r>
              <a:rPr lang="en-US" dirty="0" smtClean="0"/>
              <a:t> Legislative Session</a:t>
            </a:r>
            <a:endParaRPr lang="en-US" dirty="0"/>
          </a:p>
        </p:txBody>
      </p:sp>
      <p:sp>
        <p:nvSpPr>
          <p:cNvPr id="3" name="Content Placeholder 2"/>
          <p:cNvSpPr>
            <a:spLocks noGrp="1"/>
          </p:cNvSpPr>
          <p:nvPr>
            <p:ph idx="1"/>
          </p:nvPr>
        </p:nvSpPr>
        <p:spPr/>
        <p:txBody>
          <a:bodyPr/>
          <a:lstStyle/>
          <a:p>
            <a:r>
              <a:rPr lang="en-US" dirty="0" smtClean="0"/>
              <a:t>Clarified application of Art. 16.22 processes related to Class C misdemeanor offenses</a:t>
            </a:r>
          </a:p>
          <a:p>
            <a:r>
              <a:rPr lang="en-US" dirty="0" smtClean="0"/>
              <a:t>Permits, but does not require a judge to magistrate to order a 16.22 interview for defendants charged with fine only offense (Class C) under 16.22 (a)(1)</a:t>
            </a:r>
            <a:endParaRPr lang="en-US" dirty="0"/>
          </a:p>
        </p:txBody>
      </p:sp>
      <p:pic>
        <p:nvPicPr>
          <p:cNvPr id="4" name="Picture 3"/>
          <p:cNvPicPr>
            <a:picLocks noChangeAspect="1"/>
          </p:cNvPicPr>
          <p:nvPr/>
        </p:nvPicPr>
        <p:blipFill>
          <a:blip r:embed="rId2"/>
          <a:stretch>
            <a:fillRect/>
          </a:stretch>
        </p:blipFill>
        <p:spPr>
          <a:xfrm>
            <a:off x="2300714" y="4442538"/>
            <a:ext cx="5181600" cy="1695450"/>
          </a:xfrm>
          <a:prstGeom prst="rect">
            <a:avLst/>
          </a:prstGeom>
        </p:spPr>
      </p:pic>
    </p:spTree>
    <p:extLst>
      <p:ext uri="{BB962C8B-B14F-4D97-AF65-F5344CB8AC3E}">
        <p14:creationId xmlns:p14="http://schemas.microsoft.com/office/powerpoint/2010/main" val="25813054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1119</TotalTime>
  <Words>2656</Words>
  <Application>Microsoft Office PowerPoint</Application>
  <PresentationFormat>Widescreen</PresentationFormat>
  <Paragraphs>146</Paragraphs>
  <Slides>33</Slides>
  <Notes>0</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7" baseType="lpstr">
      <vt:lpstr>Arial</vt:lpstr>
      <vt:lpstr>Trebuchet MS</vt:lpstr>
      <vt:lpstr>Berlin</vt:lpstr>
      <vt:lpstr>Acrobat Document</vt:lpstr>
      <vt:lpstr>MENTAL HEALTH &amp; JAIL Art. 16.22 and Beyond </vt:lpstr>
      <vt:lpstr>PowerPoint Presentation</vt:lpstr>
      <vt:lpstr>Sandra Bland Act (TCCP Art. 16.22)</vt:lpstr>
      <vt:lpstr>85th Legis. Session - Senate Bill 1326: Amends T.C.C.P. Art. 15.17</vt:lpstr>
      <vt:lpstr>Changes: The 85th Legislative Session</vt:lpstr>
      <vt:lpstr>86th Legislative Session</vt:lpstr>
      <vt:lpstr>87th Legislative Session</vt:lpstr>
      <vt:lpstr>87th Legislative Session</vt:lpstr>
      <vt:lpstr>88th Legislative Session</vt:lpstr>
      <vt:lpstr>PowerPoint Presentation</vt:lpstr>
      <vt:lpstr>Step 1: Arresting Officer, Jailer or Sheriff Notification to Magistrate (TCCP 16.122)</vt:lpstr>
      <vt:lpstr>Sheriff/ Officer’s Notification and Screening Report</vt:lpstr>
      <vt:lpstr>Step 2: Magistrate Receives Notice and Required to Act (TCCP 16.22)</vt:lpstr>
      <vt:lpstr>Step 2: Magistrate Receives Notice and Required to Act (Cont.)</vt:lpstr>
      <vt:lpstr>Assessment Not Always Required</vt:lpstr>
      <vt:lpstr>Step 3:  Local Mental Health Authority Conducts Assessment (TCCP 16.22)</vt:lpstr>
      <vt:lpstr>Assessment Form Prepared by Local Mental Health Authority</vt:lpstr>
      <vt:lpstr>Step 4: Magistrate Must determine if Personal Bond is Required or Allowed (TCCP 17.032)</vt:lpstr>
      <vt:lpstr>Step 4 (Cont.): Treatment Required as a  Condition If Released on Personal Bond</vt:lpstr>
      <vt:lpstr>Step 5: Magistrate Must Provide Copies of Written Assessment (TCCP 16.22)</vt:lpstr>
      <vt:lpstr>Step 6: Magistrate Reporting Requirements </vt:lpstr>
      <vt:lpstr>Step 7: Trial Court Responsibilities (TCCP 32A &amp; 46B)</vt:lpstr>
      <vt:lpstr>“The Challenge”</vt:lpstr>
      <vt:lpstr>PowerPoint Presentation</vt:lpstr>
      <vt:lpstr>T.C.C.P. ART. 16.23:      JAIL DIVERSION</vt:lpstr>
      <vt:lpstr>SPLIT SECOND DECISIONS    AT GREAT PERSONAL RISK</vt:lpstr>
      <vt:lpstr>No tougher job in the world…</vt:lpstr>
      <vt:lpstr>DE-FUND THE POLICE??? How about, provide support instead…</vt:lpstr>
      <vt:lpstr>Mental Health Crisis May Not Be Criminal But…</vt:lpstr>
      <vt:lpstr>MENTAL HEALTH / SOBERING CENTERS</vt:lpstr>
      <vt:lpstr>If the Justice System has anything,     … It has time</vt:lpstr>
      <vt:lpstr>MULTI-DISCIPLINARY TEAMS</vt:lpstr>
      <vt:lpstr>Available Mental Health Resources</vt:lpstr>
    </vt:vector>
  </TitlesOfParts>
  <Company>City of Denton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85th Legislative Session and Changes to Fine Enforcement</dc:title>
  <dc:creator>Ramsay, Robin A</dc:creator>
  <cp:lastModifiedBy>Robin Ramsay</cp:lastModifiedBy>
  <cp:revision>100</cp:revision>
  <dcterms:created xsi:type="dcterms:W3CDTF">2017-09-27T12:59:37Z</dcterms:created>
  <dcterms:modified xsi:type="dcterms:W3CDTF">2023-09-25T17:00:13Z</dcterms:modified>
</cp:coreProperties>
</file>