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36"/>
  </p:notesMasterIdLst>
  <p:sldIdLst>
    <p:sldId id="259" r:id="rId4"/>
    <p:sldId id="257" r:id="rId5"/>
    <p:sldId id="301" r:id="rId6"/>
    <p:sldId id="258" r:id="rId7"/>
    <p:sldId id="264" r:id="rId8"/>
    <p:sldId id="263" r:id="rId9"/>
    <p:sldId id="303" r:id="rId10"/>
    <p:sldId id="304" r:id="rId11"/>
    <p:sldId id="261" r:id="rId12"/>
    <p:sldId id="273" r:id="rId13"/>
    <p:sldId id="272" r:id="rId14"/>
    <p:sldId id="277" r:id="rId15"/>
    <p:sldId id="276" r:id="rId16"/>
    <p:sldId id="275" r:id="rId17"/>
    <p:sldId id="274" r:id="rId18"/>
    <p:sldId id="266" r:id="rId19"/>
    <p:sldId id="280" r:id="rId20"/>
    <p:sldId id="281" r:id="rId21"/>
    <p:sldId id="282" r:id="rId22"/>
    <p:sldId id="278" r:id="rId23"/>
    <p:sldId id="269" r:id="rId24"/>
    <p:sldId id="291" r:id="rId25"/>
    <p:sldId id="294" r:id="rId26"/>
    <p:sldId id="293" r:id="rId27"/>
    <p:sldId id="292" r:id="rId28"/>
    <p:sldId id="290" r:id="rId29"/>
    <p:sldId id="295" r:id="rId30"/>
    <p:sldId id="296" r:id="rId31"/>
    <p:sldId id="287" r:id="rId32"/>
    <p:sldId id="297" r:id="rId33"/>
    <p:sldId id="302" r:id="rId34"/>
    <p:sldId id="300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0937E-E38C-4BAE-A38C-8ADE804D898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75C48-94B7-4E82-9E90-F99E48505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3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Begin</a:t>
            </a:r>
            <a:r>
              <a:rPr lang="en-US" b="1" baseline="0" dirty="0" smtClean="0"/>
              <a:t> = the most rewarding thing I’ve done in prosecution.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9149C-B28F-43CC-9C37-55E2503AEDB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38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MHTC</a:t>
            </a:r>
          </a:p>
          <a:p>
            <a:r>
              <a:rPr lang="en-US" b="1" dirty="0" smtClean="0"/>
              <a:t>DWI</a:t>
            </a:r>
            <a:r>
              <a:rPr lang="en-US" b="1" baseline="0" dirty="0" smtClean="0"/>
              <a:t> </a:t>
            </a:r>
          </a:p>
          <a:p>
            <a:r>
              <a:rPr lang="en-US" b="1" baseline="0" dirty="0" smtClean="0"/>
              <a:t>Drug</a:t>
            </a:r>
          </a:p>
          <a:p>
            <a:r>
              <a:rPr lang="en-US" b="1" baseline="0" dirty="0" smtClean="0"/>
              <a:t>First Offender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9149C-B28F-43CC-9C37-55E2503AEDB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59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MHTC</a:t>
            </a:r>
          </a:p>
          <a:p>
            <a:r>
              <a:rPr lang="en-US" b="1" dirty="0" smtClean="0"/>
              <a:t>DWI</a:t>
            </a:r>
            <a:r>
              <a:rPr lang="en-US" b="1" baseline="0" dirty="0" smtClean="0"/>
              <a:t> </a:t>
            </a:r>
          </a:p>
          <a:p>
            <a:r>
              <a:rPr lang="en-US" b="1" baseline="0" dirty="0" smtClean="0"/>
              <a:t>Drug</a:t>
            </a:r>
          </a:p>
          <a:p>
            <a:r>
              <a:rPr lang="en-US" b="1" baseline="0" dirty="0" smtClean="0"/>
              <a:t>First Offender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9149C-B28F-43CC-9C37-55E2503AEDB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94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MHTC</a:t>
            </a:r>
          </a:p>
          <a:p>
            <a:r>
              <a:rPr lang="en-US" b="1" dirty="0" smtClean="0"/>
              <a:t>DWI</a:t>
            </a:r>
            <a:r>
              <a:rPr lang="en-US" b="1" baseline="0" dirty="0" smtClean="0"/>
              <a:t> </a:t>
            </a:r>
          </a:p>
          <a:p>
            <a:r>
              <a:rPr lang="en-US" b="1" baseline="0" dirty="0" smtClean="0"/>
              <a:t>Drug</a:t>
            </a:r>
          </a:p>
          <a:p>
            <a:r>
              <a:rPr lang="en-US" b="1" baseline="0" dirty="0" smtClean="0"/>
              <a:t>First Offender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9149C-B28F-43CC-9C37-55E2503AEDB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454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MHTC</a:t>
            </a:r>
          </a:p>
          <a:p>
            <a:r>
              <a:rPr lang="en-US" b="1" dirty="0" smtClean="0"/>
              <a:t>DWI</a:t>
            </a:r>
            <a:r>
              <a:rPr lang="en-US" b="1" baseline="0" dirty="0" smtClean="0"/>
              <a:t> </a:t>
            </a:r>
          </a:p>
          <a:p>
            <a:r>
              <a:rPr lang="en-US" b="1" baseline="0" dirty="0" smtClean="0"/>
              <a:t>Drug</a:t>
            </a:r>
          </a:p>
          <a:p>
            <a:r>
              <a:rPr lang="en-US" b="1" baseline="0" dirty="0" smtClean="0"/>
              <a:t>First Offender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9149C-B28F-43CC-9C37-55E2503AEDB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03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18" name="Group 2"/>
          <p:cNvGrpSpPr>
            <a:grpSpLocks/>
          </p:cNvGrpSpPr>
          <p:nvPr/>
        </p:nvGrpSpPr>
        <p:grpSpPr bwMode="auto">
          <a:xfrm>
            <a:off x="1" y="6350"/>
            <a:ext cx="12187767" cy="6851650"/>
            <a:chOff x="0" y="4"/>
            <a:chExt cx="5758" cy="4316"/>
          </a:xfrm>
        </p:grpSpPr>
        <p:grpSp>
          <p:nvGrpSpPr>
            <p:cNvPr id="11161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1162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162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sp>
          <p:nvSpPr>
            <p:cNvPr id="11162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162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162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11162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1162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162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162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162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163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163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1116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422400" y="1997076"/>
            <a:ext cx="94488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116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22400" y="3886200"/>
            <a:ext cx="8534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1163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11163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44704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163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9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3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66200" y="304800"/>
            <a:ext cx="25146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2400" y="304800"/>
            <a:ext cx="7340600" cy="5791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88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18" name="Group 2"/>
          <p:cNvGrpSpPr>
            <a:grpSpLocks/>
          </p:cNvGrpSpPr>
          <p:nvPr/>
        </p:nvGrpSpPr>
        <p:grpSpPr bwMode="auto">
          <a:xfrm>
            <a:off x="1" y="6350"/>
            <a:ext cx="12187767" cy="6851650"/>
            <a:chOff x="0" y="4"/>
            <a:chExt cx="5758" cy="4316"/>
          </a:xfrm>
        </p:grpSpPr>
        <p:grpSp>
          <p:nvGrpSpPr>
            <p:cNvPr id="11161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1162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62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1162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162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162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11162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1162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62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62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62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63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63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116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422400" y="1997076"/>
            <a:ext cx="94488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116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22400" y="3886200"/>
            <a:ext cx="8534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1163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11163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44704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11163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02613B-83D3-495A-B240-EF8B2D60B722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410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72C9E-6330-4A55-AA11-BB829F7E7C5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785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EFA7F-2487-4809-AC80-8201E858A701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59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400" y="1981200"/>
            <a:ext cx="4927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981200"/>
            <a:ext cx="4927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B706E-24BF-46FC-BD88-1BD9A52AD3C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78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53475-8404-4956-AA18-D99C6BA1B37E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266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25B4C-6AF8-4D99-9ECF-A8E0B8E69D13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630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48C38-DACD-4478-8D47-DFC3CB53614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662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843E1-E402-407B-AEC8-425060080E8F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70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36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4E210-978A-4BC9-8B78-88182D2083F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15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F2E98-997D-42B7-B00E-BD502D38BEFD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6284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66200" y="304800"/>
            <a:ext cx="25146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2400" y="304800"/>
            <a:ext cx="7340600" cy="5791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35E5B-29E8-4142-B7B7-20555BC73E2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34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5536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55368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914400" y="1768476"/>
            <a:ext cx="10363200" cy="1736725"/>
          </a:xfrm>
        </p:spPr>
        <p:txBody>
          <a:bodyPr anchor="b" anchorCtr="1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813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6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811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16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312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520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3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50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47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500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57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0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400" y="1981200"/>
            <a:ext cx="4927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981200"/>
            <a:ext cx="4927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3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5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2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5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7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5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1" y="6350"/>
            <a:ext cx="12187767" cy="6851650"/>
            <a:chOff x="0" y="4"/>
            <a:chExt cx="5758" cy="4316"/>
          </a:xfrm>
        </p:grpSpPr>
        <p:sp>
          <p:nvSpPr>
            <p:cNvPr id="1105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05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11059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105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05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06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06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06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06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06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06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06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1106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304801"/>
            <a:ext cx="10058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106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981200"/>
            <a:ext cx="10058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06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1106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106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08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839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1" y="6350"/>
            <a:ext cx="12187767" cy="6851650"/>
            <a:chOff x="0" y="4"/>
            <a:chExt cx="5758" cy="4316"/>
          </a:xfrm>
        </p:grpSpPr>
        <p:sp>
          <p:nvSpPr>
            <p:cNvPr id="1105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05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11059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105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5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6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6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6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6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6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6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6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106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304801"/>
            <a:ext cx="10058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106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981200"/>
            <a:ext cx="10058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06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1106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1106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08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27DDECD-36B3-433B-90B9-948FF77E945F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090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354307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08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09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10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11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12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13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14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15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16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17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18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19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20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21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22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23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24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25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26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27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28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29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30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31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32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33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34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35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36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37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38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39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4340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54341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54342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4343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78563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+mn-lt"/>
              </a:defRPr>
            </a:lvl1pPr>
          </a:lstStyle>
          <a:p>
            <a:fld id="{3325EBF6-6A77-4E9E-972A-D2848B995C6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54344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78563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54345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78563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fld id="{66956337-F19F-4304-BC19-9149D762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1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MHNotice@dentoncounty.gov" TargetMode="Externa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MHNotice@dentoncounty.gov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MHNotice@dentoncounty.gov" TargetMode="Externa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0882" y="2232212"/>
            <a:ext cx="9439836" cy="3406588"/>
          </a:xfrm>
        </p:spPr>
        <p:txBody>
          <a:bodyPr/>
          <a:lstStyle/>
          <a:p>
            <a:pPr algn="ctr" fontAlgn="auto">
              <a:spcAft>
                <a:spcPts val="0"/>
              </a:spcAft>
              <a:buClrTx/>
              <a:buSzTx/>
              <a:defRPr/>
            </a:pPr>
            <a:endParaRPr lang="en-US" sz="2700" kern="1200" dirty="0" smtClean="0"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ＭＳ Ｐゴシック" pitchFamily="-65" charset="-128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ClrTx/>
              <a:buSzTx/>
              <a:defRPr/>
            </a:pPr>
            <a:endParaRPr lang="en-US" sz="2700" kern="1200" dirty="0"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ＭＳ Ｐゴシック" pitchFamily="-65" charset="-128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ClrTx/>
              <a:buSzTx/>
              <a:defRPr/>
            </a:pPr>
            <a:r>
              <a:rPr lang="en-US" sz="2700" b="1" kern="1200" dirty="0" smtClean="0"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ＭＳ Ｐゴシック" pitchFamily="-65" charset="-128"/>
                <a:cs typeface="Times New Roman" pitchFamily="18" charset="0"/>
              </a:rPr>
              <a:t>Matthew </a:t>
            </a:r>
            <a:r>
              <a:rPr lang="en-US" sz="2700" b="1" kern="1200" dirty="0"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ＭＳ Ｐゴシック" pitchFamily="-65" charset="-128"/>
                <a:cs typeface="Times New Roman" pitchFamily="18" charset="0"/>
              </a:rPr>
              <a:t>Wiebe – Assistant D.A.</a:t>
            </a:r>
          </a:p>
          <a:p>
            <a:pPr algn="ctr" fontAlgn="auto">
              <a:spcAft>
                <a:spcPts val="0"/>
              </a:spcAft>
              <a:buClrTx/>
              <a:buSzTx/>
              <a:defRPr/>
            </a:pPr>
            <a:r>
              <a:rPr lang="en-US" sz="2700" b="1" kern="1200" dirty="0"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ＭＳ Ｐゴシック" pitchFamily="-65" charset="-128"/>
                <a:cs typeface="Times New Roman" pitchFamily="18" charset="0"/>
              </a:rPr>
              <a:t>Denton County Criminal District Attorney’s Office</a:t>
            </a:r>
          </a:p>
          <a:p>
            <a:pPr algn="ctr" fontAlgn="auto">
              <a:spcAft>
                <a:spcPts val="0"/>
              </a:spcAft>
              <a:buClrTx/>
              <a:buSzTx/>
              <a:defRPr/>
            </a:pPr>
            <a:endParaRPr lang="en-US" sz="2700" b="1" kern="1200" dirty="0"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ＭＳ Ｐゴシック" pitchFamily="-65" charset="-128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ClrTx/>
              <a:buSzTx/>
              <a:defRPr/>
            </a:pPr>
            <a:r>
              <a:rPr lang="en-US" sz="2700" b="1" kern="1200" dirty="0" smtClean="0">
                <a:solidFill>
                  <a:prstClr val="white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ＭＳ Ｐゴシック" pitchFamily="-65" charset="-128"/>
                <a:cs typeface="Times New Roman" pitchFamily="18" charset="0"/>
              </a:rPr>
              <a:t>September 27, 2021</a:t>
            </a:r>
            <a:endParaRPr lang="en-US" sz="2700" b="1" kern="1200" dirty="0">
              <a:solidFill>
                <a:prstClr val="white">
                  <a:tint val="7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82" y="416860"/>
            <a:ext cx="9439836" cy="1063597"/>
          </a:xfrm>
        </p:spPr>
        <p:txBody>
          <a:bodyPr/>
          <a:lstStyle/>
          <a:p>
            <a:pPr algn="ctr"/>
            <a:r>
              <a:rPr lang="en-US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for Emergency </a:t>
            </a:r>
            <a:r>
              <a:rPr lang="en-US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Detention</a:t>
            </a:r>
            <a:endParaRPr 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2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 NOED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HSC § 573.002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559859"/>
            <a:ext cx="10058400" cy="4536141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mental illness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substantial risk of harm to the person or others</a:t>
            </a:r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 NOED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HSC § 573.002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559859"/>
            <a:ext cx="10058400" cy="4536141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mental illness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substantial risk of harm to the person or others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description of the risk of harm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7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 NOED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HSC § 573.002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559859"/>
            <a:ext cx="10058400" cy="4536141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mental illness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substantial risk of harm to the person or others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description of the risk of harm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risk of harm is imminent 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92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 NOED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HSC § 573.002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559859"/>
            <a:ext cx="10058400" cy="4536141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mental illness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substantial risk of harm to the person or others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description of the risk of harm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risk of harm is imminent 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officer’s beliefs from behavior observed by the officer or reliably reported to the officer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7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 NOED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HSC § 573.002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559859"/>
            <a:ext cx="10058400" cy="4536141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mental illness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substantial risk of harm to the person or others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description of the risk of harm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risk of harm is imminent 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officer’s beliefs from behavior observed by the officer or reliably reported to the officer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description of the behavior, acts, threats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47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 NOED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HSC § 573.002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559859"/>
            <a:ext cx="10058400" cy="4536141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mental illness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substantial risk of harm to the person or others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description of the risk of harm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risk of harm is imminent 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officer’s beliefs from behavior observed by the officer or reliably reported to the officer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description of the behavior, acts, threats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and relationship between patient &amp; witness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23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662531"/>
              </p:ext>
            </p:extLst>
          </p:nvPr>
        </p:nvGraphicFramePr>
        <p:xfrm>
          <a:off x="3343275" y="428625"/>
          <a:ext cx="5272088" cy="602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3" imgW="6674129" imgH="8848063" progId="Word.Document.12">
                  <p:embed/>
                </p:oleObj>
              </mc:Choice>
              <mc:Fallback>
                <p:oleObj name="Document" r:id="rId3" imgW="6674129" imgH="88480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3275" y="428625"/>
                        <a:ext cx="5272088" cy="60293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42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NOED must be typed</a:t>
            </a:r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4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NOED must be typed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notice email to:</a:t>
            </a:r>
          </a:p>
          <a:p>
            <a:pPr lvl="1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MHIntake@dentoncounty.gov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3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information needs to be sent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to:</a:t>
            </a:r>
          </a:p>
          <a:p>
            <a:pPr lvl="1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MHIntake@dentoncounty.gov</a:t>
            </a:r>
            <a:endParaRPr lang="en-U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Patient’s full legal name</a:t>
            </a:r>
          </a:p>
          <a:p>
            <a:pPr lvl="2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of Birth</a:t>
            </a:r>
          </a:p>
          <a:p>
            <a:pPr lvl="2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Security Number (if known)</a:t>
            </a:r>
          </a:p>
          <a:p>
            <a:pPr lvl="2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Detention Location (Name of MH facility)</a:t>
            </a:r>
          </a:p>
          <a:p>
            <a:pPr lvl="2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&amp; Time of Detention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26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Division</a:t>
            </a:r>
            <a:endParaRPr 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Cecilia Olivas – Administrative Specialist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Jackie Gonzalez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Administrative Specialist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Matthew Wiebe - Attorney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94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NOED must be typed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notice email to:</a:t>
            </a:r>
          </a:p>
          <a:p>
            <a:pPr lvl="1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MHNotice@dentoncounty.gov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After notice email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within one business day, submit via email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reports/documents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including the NOED to the email above.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any evidence gathered.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1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to get Order of Protective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736726"/>
            <a:ext cx="10058400" cy="4359274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MH facility to hold patient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48 hours.  See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573.021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8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to get Order of Protective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736726"/>
            <a:ext cx="10058400" cy="4359274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MH facility to hold patient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48 hours.  See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573.021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facility evaluates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(preliminary exam)</a:t>
            </a:r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to get Order of Protective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736726"/>
            <a:ext cx="10058400" cy="4359274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NOED allows MH facility to hold patient for 48 hours.  See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573.021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facility evaluates patient (preliminary exam)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completes and submits CME and Application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13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to get Order of Protective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736726"/>
            <a:ext cx="10058400" cy="4359274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MH facility to hold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for 48 hours.  See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573.021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facility evaluates patient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preliminary exam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completes and submits CME and Application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DA’s Office reviews case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(approves/returns/denies)</a:t>
            </a:r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77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to get Order of Protective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736726"/>
            <a:ext cx="10058400" cy="4359274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MH facility to hold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for 48 hours.  See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573.021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facility evaluates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(preliminary exam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completes and submits CME and Application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DA’s Office reviews case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approves/returns/denies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DA’s Office files case with County Clerk if approved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to get Order of Protective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736726"/>
            <a:ext cx="10058400" cy="4359274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MH facility to hold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for 48 hours.  See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573.021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facility evaluates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(preliminary exam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completes and submits CME and Application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DA’s Office reviews case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approves/returns/denies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DA’s Office files case with County Clerk if approved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Judge reviews case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08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to get Order of Protective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736726"/>
            <a:ext cx="10058400" cy="4359274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MH facility to hold patient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48 hours.  See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573.021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facility evaluates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(preliminary exam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completes and submits CME and Application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DA’s Office reviews case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approves/returns/denies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DA’s Office files case with County Clerk if approved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Judge reviews case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Judge grants/denies OPC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5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to get Order of Protective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736726"/>
            <a:ext cx="10058400" cy="4359274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MH facility to hold patient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48 hours.  See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573.021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facility evaluates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(preliminary exam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 completes and submits CME and Application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DA’s Office reviews case (approves/returns/denies)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DA’s Office files case with County Clerk if approved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Judge reviews case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Judge grants/denies OPC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 hearing within 72 hours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89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Probable Cause Hearing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 to believe a proposed patient presents a substantial risk of serious harm to self or others to extent s/he cannot be at liberty pending court ordered mental health services.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HSC §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573.025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9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Division</a:t>
            </a:r>
            <a:endParaRPr lang="en-US" sz="5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  <a:p>
            <a:pPr lvl="1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Reviewed Cases = 684</a:t>
            </a:r>
          </a:p>
          <a:p>
            <a:pPr lvl="1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Filed Cases = 540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  <a:p>
            <a:pPr lvl="1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Reviewed Cases = 1,102</a:t>
            </a:r>
          </a:p>
          <a:p>
            <a:pPr lvl="1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Filed Cases = 998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(as of Aug. 31, 2023)</a:t>
            </a:r>
          </a:p>
          <a:p>
            <a:pPr lvl="1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Reviewed Cases = 828</a:t>
            </a:r>
          </a:p>
          <a:p>
            <a:pPr lvl="1" fontAlgn="auto"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Filed Cases = 745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06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Probable Cause Hearing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 to believe a proposed patient presents a substantial risk of serious harm to self or others to extent s/he cannot be at liberty pending court ordered mental health services.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HSC §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573.025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submitting reports/documents could result in officer and/or witnesses testifying at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 hearing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8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22160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739588" y="1981200"/>
            <a:ext cx="5610412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Matthew Wiebe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Asst. District Attorney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matthew.wiebe@dentoncounty.gov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(940) 349-2723	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350000" y="1981200"/>
            <a:ext cx="5429624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Cecilia Olivas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Intake Lead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MHDAintake@dentoncounty.gov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(940) 349-2729</a:t>
            </a:r>
          </a:p>
          <a:p>
            <a:pPr marL="0" indent="0"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Jackie Gonzalez</a:t>
            </a:r>
          </a:p>
          <a:p>
            <a:pPr marL="0" indent="0">
              <a:buNone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Intake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</a:p>
          <a:p>
            <a:pPr marL="0" indent="0"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MHDAintake@dentoncounty.gov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940) 349-2754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83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Detention &amp; 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patient was detained</a:t>
            </a:r>
          </a:p>
        </p:txBody>
      </p:sp>
    </p:spTree>
    <p:extLst>
      <p:ext uri="{BB962C8B-B14F-4D97-AF65-F5344CB8AC3E}">
        <p14:creationId xmlns:p14="http://schemas.microsoft.com/office/powerpoint/2010/main" val="283661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Detention &amp; Transport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patient was detained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patient was transported to nearest appropriate inpatient MH facility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95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Detention &amp; Transport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patient was detained</a:t>
            </a: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patient was transported to nearest appropriate inpatient MH facility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573.001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Officer shall immediately file with the facility a notice of emergency detention (NOED)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573.002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Detention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an arrest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Detention for a preliminary exam and crisis stabilization if appropriate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officer discretion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willing to submit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voluntary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466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Detention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take a person into custody without a warrant if: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 to believe and does believe </a:t>
            </a: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MH illness</a:t>
            </a: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MH illness,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substantial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risk of serious harm to self or others unless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restrained, and</a:t>
            </a: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sufficient time to get a warrant.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HSC § 573.001(a)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8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 NOED HSC § 573.002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559859"/>
            <a:ext cx="10058400" cy="4536141"/>
          </a:xfrm>
        </p:spPr>
        <p:txBody>
          <a:bodyPr/>
          <a:lstStyle/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the person evidences a mental illness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ClrTx/>
              <a:buSzTx/>
              <a:buNone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0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 design template">
  <a:themeElements>
    <a:clrScheme name="Office Theme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ffice Theme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himmer design template">
  <a:themeElements>
    <a:clrScheme name="Office Theme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ffice Theme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alance">
  <a:themeElements>
    <a:clrScheme name="Balance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336699"/>
      </a:accent1>
      <a:accent2>
        <a:srgbClr val="00B000"/>
      </a:accent2>
      <a:accent3>
        <a:srgbClr val="ACB3C1"/>
      </a:accent3>
      <a:accent4>
        <a:srgbClr val="DADADA"/>
      </a:accent4>
      <a:accent5>
        <a:srgbClr val="ADB8CA"/>
      </a:accent5>
      <a:accent6>
        <a:srgbClr val="009F00"/>
      </a:accent6>
      <a:hlink>
        <a:srgbClr val="00CCFF"/>
      </a:hlink>
      <a:folHlink>
        <a:srgbClr val="B5FFFB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Denton County Specialty Courts</Template>
  <TotalTime>799</TotalTime>
  <Words>1146</Words>
  <Application>Microsoft Office PowerPoint</Application>
  <PresentationFormat>Widescreen</PresentationFormat>
  <Paragraphs>204</Paragraphs>
  <Slides>32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ＭＳ Ｐゴシック</vt:lpstr>
      <vt:lpstr>Arial</vt:lpstr>
      <vt:lpstr>Calibri</vt:lpstr>
      <vt:lpstr>Tahoma</vt:lpstr>
      <vt:lpstr>Times New Roman</vt:lpstr>
      <vt:lpstr>Wingdings</vt:lpstr>
      <vt:lpstr>Shimmer design template</vt:lpstr>
      <vt:lpstr>1_Shimmer design template</vt:lpstr>
      <vt:lpstr>Balance</vt:lpstr>
      <vt:lpstr>Document</vt:lpstr>
      <vt:lpstr>Procedure for Emergency Detention</vt:lpstr>
      <vt:lpstr>Mental Health Division</vt:lpstr>
      <vt:lpstr>Mental Health Division</vt:lpstr>
      <vt:lpstr>Detention &amp; Transport</vt:lpstr>
      <vt:lpstr>Detention &amp; Transport</vt:lpstr>
      <vt:lpstr>Detention &amp; Transport</vt:lpstr>
      <vt:lpstr>Emergency Detention</vt:lpstr>
      <vt:lpstr>Emergency Detention</vt:lpstr>
      <vt:lpstr>Requirements of NOED HSC § 573.002</vt:lpstr>
      <vt:lpstr>Requirements of NOED HSC § 573.002</vt:lpstr>
      <vt:lpstr>Requirements of NOED HSC § 573.002</vt:lpstr>
      <vt:lpstr>Requirements of NOED HSC § 573.002</vt:lpstr>
      <vt:lpstr>Requirements of NOED HSC § 573.002</vt:lpstr>
      <vt:lpstr>Requirements of NOED HSC § 573.002</vt:lpstr>
      <vt:lpstr>Requirements of NOED HSC § 573.002</vt:lpstr>
      <vt:lpstr>PowerPoint Presentation</vt:lpstr>
      <vt:lpstr>Requirements </vt:lpstr>
      <vt:lpstr>Requirements</vt:lpstr>
      <vt:lpstr>Requirements</vt:lpstr>
      <vt:lpstr>Requirements </vt:lpstr>
      <vt:lpstr>Process to get Order of Protective Custody</vt:lpstr>
      <vt:lpstr>Process to get Order of Protective Custody</vt:lpstr>
      <vt:lpstr>Process to get Order of Protective Custody</vt:lpstr>
      <vt:lpstr>Process to get Order of Protective Custody</vt:lpstr>
      <vt:lpstr>Process to get Order of Protective Custody</vt:lpstr>
      <vt:lpstr>Process to get Order of Protective Custody</vt:lpstr>
      <vt:lpstr>Process to get Order of Protective Custody</vt:lpstr>
      <vt:lpstr>Process to get Order of Protective Custody</vt:lpstr>
      <vt:lpstr>Probable Cause Hearing </vt:lpstr>
      <vt:lpstr>Probable Cause Hearing </vt:lpstr>
      <vt:lpstr>PowerPoint Presentation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Detentions</dc:title>
  <dc:creator>Matthew Wiebe</dc:creator>
  <cp:lastModifiedBy>Matthew Wiebe</cp:lastModifiedBy>
  <cp:revision>57</cp:revision>
  <dcterms:created xsi:type="dcterms:W3CDTF">2021-01-11T19:32:57Z</dcterms:created>
  <dcterms:modified xsi:type="dcterms:W3CDTF">2023-09-26T16:31:28Z</dcterms:modified>
</cp:coreProperties>
</file>