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6" r:id="rId4"/>
    <p:sldId id="259" r:id="rId5"/>
    <p:sldId id="267" r:id="rId6"/>
    <p:sldId id="260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A2D0D6-16C2-4198-8055-66DAC7678F8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E03002B-2BE9-475C-865B-C5AEA5181D53}">
      <dgm:prSet/>
      <dgm:spPr/>
      <dgm:t>
        <a:bodyPr/>
        <a:lstStyle/>
        <a:p>
          <a:r>
            <a:rPr lang="en-US"/>
            <a:t>Dr. Frank Campbell, PhD, LCSW, CT:  Developed the Active Postvention Model (APM)</a:t>
          </a:r>
        </a:p>
      </dgm:t>
    </dgm:pt>
    <dgm:pt modelId="{F4354A03-2A98-4700-850B-3BCD26530A6B}" type="parTrans" cxnId="{C82F284F-868A-4D5C-BCE7-939BC07CB3E9}">
      <dgm:prSet/>
      <dgm:spPr/>
      <dgm:t>
        <a:bodyPr/>
        <a:lstStyle/>
        <a:p>
          <a:endParaRPr lang="en-US"/>
        </a:p>
      </dgm:t>
    </dgm:pt>
    <dgm:pt modelId="{221006F7-D009-4E71-AF94-A2CAD4331411}" type="sibTrans" cxnId="{C82F284F-868A-4D5C-BCE7-939BC07CB3E9}">
      <dgm:prSet/>
      <dgm:spPr/>
      <dgm:t>
        <a:bodyPr/>
        <a:lstStyle/>
        <a:p>
          <a:endParaRPr lang="en-US"/>
        </a:p>
      </dgm:t>
    </dgm:pt>
    <dgm:pt modelId="{3B9C2E66-9BC9-4EB9-A39D-E49A372B978F}">
      <dgm:prSet/>
      <dgm:spPr/>
      <dgm:t>
        <a:bodyPr/>
        <a:lstStyle/>
        <a:p>
          <a:r>
            <a:rPr lang="en-US"/>
            <a:t>Based on Dr. Edwin Shneidman’s concept of “postvention as prevention for the next generation”</a:t>
          </a:r>
        </a:p>
      </dgm:t>
    </dgm:pt>
    <dgm:pt modelId="{84CE9DD3-A873-42D6-9A20-4F71CA58993F}" type="parTrans" cxnId="{60DB5122-B6CA-4EC7-8CE7-AE71C19E7C7A}">
      <dgm:prSet/>
      <dgm:spPr/>
      <dgm:t>
        <a:bodyPr/>
        <a:lstStyle/>
        <a:p>
          <a:endParaRPr lang="en-US"/>
        </a:p>
      </dgm:t>
    </dgm:pt>
    <dgm:pt modelId="{E1DA2E0C-FAD6-46C9-B416-E4202B52B3AD}" type="sibTrans" cxnId="{60DB5122-B6CA-4EC7-8CE7-AE71C19E7C7A}">
      <dgm:prSet/>
      <dgm:spPr/>
      <dgm:t>
        <a:bodyPr/>
        <a:lstStyle/>
        <a:p>
          <a:endParaRPr lang="en-US"/>
        </a:p>
      </dgm:t>
    </dgm:pt>
    <dgm:pt modelId="{D72EB86A-3A8A-4684-A688-FB5DF977FB42}">
      <dgm:prSet/>
      <dgm:spPr/>
      <dgm:t>
        <a:bodyPr/>
        <a:lstStyle/>
        <a:p>
          <a:r>
            <a:rPr lang="en-US"/>
            <a:t>Multi-generational impact of the legacy of suicide</a:t>
          </a:r>
        </a:p>
      </dgm:t>
    </dgm:pt>
    <dgm:pt modelId="{A1A1C1EE-FD46-46B7-BF9A-8972C0F8B1F2}" type="parTrans" cxnId="{1214B8C2-14CD-48ED-B57F-4F6E6751BB85}">
      <dgm:prSet/>
      <dgm:spPr/>
      <dgm:t>
        <a:bodyPr/>
        <a:lstStyle/>
        <a:p>
          <a:endParaRPr lang="en-US"/>
        </a:p>
      </dgm:t>
    </dgm:pt>
    <dgm:pt modelId="{7EC8E3EE-D6B8-4EA8-B2DC-57EA7040412B}" type="sibTrans" cxnId="{1214B8C2-14CD-48ED-B57F-4F6E6751BB85}">
      <dgm:prSet/>
      <dgm:spPr/>
      <dgm:t>
        <a:bodyPr/>
        <a:lstStyle/>
        <a:p>
          <a:endParaRPr lang="en-US"/>
        </a:p>
      </dgm:t>
    </dgm:pt>
    <dgm:pt modelId="{AEC85924-18E8-496F-8CBD-A978FA403E69}">
      <dgm:prSet/>
      <dgm:spPr/>
      <dgm:t>
        <a:bodyPr/>
        <a:lstStyle/>
        <a:p>
          <a:r>
            <a:rPr lang="en-US"/>
            <a:t>Baton Rouge Crisis Intervention Center:  Average length of time from death to seeking help pre-LOSS team:  4.5 years (Campbell, 2003). APM LOSS Team model: 39 days</a:t>
          </a:r>
        </a:p>
      </dgm:t>
    </dgm:pt>
    <dgm:pt modelId="{3E18997D-5F99-4EF5-8504-BF7917FDDB98}" type="parTrans" cxnId="{6C397858-3D4D-4A6D-8A17-957D9DA04F4B}">
      <dgm:prSet/>
      <dgm:spPr/>
      <dgm:t>
        <a:bodyPr/>
        <a:lstStyle/>
        <a:p>
          <a:endParaRPr lang="en-US"/>
        </a:p>
      </dgm:t>
    </dgm:pt>
    <dgm:pt modelId="{D45ADC6D-9D93-43FB-827D-972734E68F56}" type="sibTrans" cxnId="{6C397858-3D4D-4A6D-8A17-957D9DA04F4B}">
      <dgm:prSet/>
      <dgm:spPr/>
      <dgm:t>
        <a:bodyPr/>
        <a:lstStyle/>
        <a:p>
          <a:endParaRPr lang="en-US"/>
        </a:p>
      </dgm:t>
    </dgm:pt>
    <dgm:pt modelId="{210DD798-80E0-4642-8577-8A3E00F6E0D7}" type="pres">
      <dgm:prSet presAssocID="{66A2D0D6-16C2-4198-8055-66DAC7678F8F}" presName="vert0" presStyleCnt="0">
        <dgm:presLayoutVars>
          <dgm:dir/>
          <dgm:animOne val="branch"/>
          <dgm:animLvl val="lvl"/>
        </dgm:presLayoutVars>
      </dgm:prSet>
      <dgm:spPr/>
    </dgm:pt>
    <dgm:pt modelId="{44E9E092-58FD-43F6-A35B-1DE495DCE9EF}" type="pres">
      <dgm:prSet presAssocID="{FE03002B-2BE9-475C-865B-C5AEA5181D53}" presName="thickLine" presStyleLbl="alignNode1" presStyleIdx="0" presStyleCnt="4"/>
      <dgm:spPr/>
    </dgm:pt>
    <dgm:pt modelId="{068BD49F-E53F-4A32-B698-06B1BB3846E8}" type="pres">
      <dgm:prSet presAssocID="{FE03002B-2BE9-475C-865B-C5AEA5181D53}" presName="horz1" presStyleCnt="0"/>
      <dgm:spPr/>
    </dgm:pt>
    <dgm:pt modelId="{CA3D39D5-7C99-488D-B5EF-2F7FF1FC59FE}" type="pres">
      <dgm:prSet presAssocID="{FE03002B-2BE9-475C-865B-C5AEA5181D53}" presName="tx1" presStyleLbl="revTx" presStyleIdx="0" presStyleCnt="4"/>
      <dgm:spPr/>
    </dgm:pt>
    <dgm:pt modelId="{8CAEAC6A-192B-40C9-9A90-D29AEB361797}" type="pres">
      <dgm:prSet presAssocID="{FE03002B-2BE9-475C-865B-C5AEA5181D53}" presName="vert1" presStyleCnt="0"/>
      <dgm:spPr/>
    </dgm:pt>
    <dgm:pt modelId="{803C29B4-2935-469E-AB19-89F1F8025EC0}" type="pres">
      <dgm:prSet presAssocID="{3B9C2E66-9BC9-4EB9-A39D-E49A372B978F}" presName="thickLine" presStyleLbl="alignNode1" presStyleIdx="1" presStyleCnt="4"/>
      <dgm:spPr/>
    </dgm:pt>
    <dgm:pt modelId="{2EC841F0-F4B9-4370-AF6C-D4A03639E017}" type="pres">
      <dgm:prSet presAssocID="{3B9C2E66-9BC9-4EB9-A39D-E49A372B978F}" presName="horz1" presStyleCnt="0"/>
      <dgm:spPr/>
    </dgm:pt>
    <dgm:pt modelId="{86978CC3-3E52-444C-BB8E-41D371828641}" type="pres">
      <dgm:prSet presAssocID="{3B9C2E66-9BC9-4EB9-A39D-E49A372B978F}" presName="tx1" presStyleLbl="revTx" presStyleIdx="1" presStyleCnt="4"/>
      <dgm:spPr/>
    </dgm:pt>
    <dgm:pt modelId="{6E5228DC-0B6A-4651-9A44-2AE433DF987F}" type="pres">
      <dgm:prSet presAssocID="{3B9C2E66-9BC9-4EB9-A39D-E49A372B978F}" presName="vert1" presStyleCnt="0"/>
      <dgm:spPr/>
    </dgm:pt>
    <dgm:pt modelId="{3C06C0CF-BC26-4462-8215-78AE489D8F31}" type="pres">
      <dgm:prSet presAssocID="{D72EB86A-3A8A-4684-A688-FB5DF977FB42}" presName="thickLine" presStyleLbl="alignNode1" presStyleIdx="2" presStyleCnt="4"/>
      <dgm:spPr/>
    </dgm:pt>
    <dgm:pt modelId="{EA4CB143-6D14-4C16-8691-4D0242256A3C}" type="pres">
      <dgm:prSet presAssocID="{D72EB86A-3A8A-4684-A688-FB5DF977FB42}" presName="horz1" presStyleCnt="0"/>
      <dgm:spPr/>
    </dgm:pt>
    <dgm:pt modelId="{CC939A34-3BCE-4DBF-B75A-59CF8C202D29}" type="pres">
      <dgm:prSet presAssocID="{D72EB86A-3A8A-4684-A688-FB5DF977FB42}" presName="tx1" presStyleLbl="revTx" presStyleIdx="2" presStyleCnt="4"/>
      <dgm:spPr/>
    </dgm:pt>
    <dgm:pt modelId="{761C4CAA-7C17-4897-9AE1-0B618B06DA16}" type="pres">
      <dgm:prSet presAssocID="{D72EB86A-3A8A-4684-A688-FB5DF977FB42}" presName="vert1" presStyleCnt="0"/>
      <dgm:spPr/>
    </dgm:pt>
    <dgm:pt modelId="{89546A50-4E16-4CC6-A81F-50D3C91D231F}" type="pres">
      <dgm:prSet presAssocID="{AEC85924-18E8-496F-8CBD-A978FA403E69}" presName="thickLine" presStyleLbl="alignNode1" presStyleIdx="3" presStyleCnt="4"/>
      <dgm:spPr/>
    </dgm:pt>
    <dgm:pt modelId="{4AA72283-DAE4-4FEA-8D14-0B65EFE9B46C}" type="pres">
      <dgm:prSet presAssocID="{AEC85924-18E8-496F-8CBD-A978FA403E69}" presName="horz1" presStyleCnt="0"/>
      <dgm:spPr/>
    </dgm:pt>
    <dgm:pt modelId="{C0E4FA28-4B68-444B-9EE4-1FD561F53DFD}" type="pres">
      <dgm:prSet presAssocID="{AEC85924-18E8-496F-8CBD-A978FA403E69}" presName="tx1" presStyleLbl="revTx" presStyleIdx="3" presStyleCnt="4"/>
      <dgm:spPr/>
    </dgm:pt>
    <dgm:pt modelId="{72679339-82CC-4C3F-9613-6FA0C79AB11F}" type="pres">
      <dgm:prSet presAssocID="{AEC85924-18E8-496F-8CBD-A978FA403E69}" presName="vert1" presStyleCnt="0"/>
      <dgm:spPr/>
    </dgm:pt>
  </dgm:ptLst>
  <dgm:cxnLst>
    <dgm:cxn modelId="{EFD82616-422F-4C3E-B47B-4E86B14066B4}" type="presOf" srcId="{FE03002B-2BE9-475C-865B-C5AEA5181D53}" destId="{CA3D39D5-7C99-488D-B5EF-2F7FF1FC59FE}" srcOrd="0" destOrd="0" presId="urn:microsoft.com/office/officeart/2008/layout/LinedList"/>
    <dgm:cxn modelId="{60DB5122-B6CA-4EC7-8CE7-AE71C19E7C7A}" srcId="{66A2D0D6-16C2-4198-8055-66DAC7678F8F}" destId="{3B9C2E66-9BC9-4EB9-A39D-E49A372B978F}" srcOrd="1" destOrd="0" parTransId="{84CE9DD3-A873-42D6-9A20-4F71CA58993F}" sibTransId="{E1DA2E0C-FAD6-46C9-B416-E4202B52B3AD}"/>
    <dgm:cxn modelId="{C82F284F-868A-4D5C-BCE7-939BC07CB3E9}" srcId="{66A2D0D6-16C2-4198-8055-66DAC7678F8F}" destId="{FE03002B-2BE9-475C-865B-C5AEA5181D53}" srcOrd="0" destOrd="0" parTransId="{F4354A03-2A98-4700-850B-3BCD26530A6B}" sibTransId="{221006F7-D009-4E71-AF94-A2CAD4331411}"/>
    <dgm:cxn modelId="{6C397858-3D4D-4A6D-8A17-957D9DA04F4B}" srcId="{66A2D0D6-16C2-4198-8055-66DAC7678F8F}" destId="{AEC85924-18E8-496F-8CBD-A978FA403E69}" srcOrd="3" destOrd="0" parTransId="{3E18997D-5F99-4EF5-8504-BF7917FDDB98}" sibTransId="{D45ADC6D-9D93-43FB-827D-972734E68F56}"/>
    <dgm:cxn modelId="{C9B5CD87-0C3E-44E6-9E63-89874C450770}" type="presOf" srcId="{D72EB86A-3A8A-4684-A688-FB5DF977FB42}" destId="{CC939A34-3BCE-4DBF-B75A-59CF8C202D29}" srcOrd="0" destOrd="0" presId="urn:microsoft.com/office/officeart/2008/layout/LinedList"/>
    <dgm:cxn modelId="{1214B8C2-14CD-48ED-B57F-4F6E6751BB85}" srcId="{66A2D0D6-16C2-4198-8055-66DAC7678F8F}" destId="{D72EB86A-3A8A-4684-A688-FB5DF977FB42}" srcOrd="2" destOrd="0" parTransId="{A1A1C1EE-FD46-46B7-BF9A-8972C0F8B1F2}" sibTransId="{7EC8E3EE-D6B8-4EA8-B2DC-57EA7040412B}"/>
    <dgm:cxn modelId="{53A44BCD-0FBD-4436-A1C9-5659BE679F6D}" type="presOf" srcId="{66A2D0D6-16C2-4198-8055-66DAC7678F8F}" destId="{210DD798-80E0-4642-8577-8A3E00F6E0D7}" srcOrd="0" destOrd="0" presId="urn:microsoft.com/office/officeart/2008/layout/LinedList"/>
    <dgm:cxn modelId="{C804E4F1-8AFB-4190-9A8B-C4E18863A7BA}" type="presOf" srcId="{3B9C2E66-9BC9-4EB9-A39D-E49A372B978F}" destId="{86978CC3-3E52-444C-BB8E-41D371828641}" srcOrd="0" destOrd="0" presId="urn:microsoft.com/office/officeart/2008/layout/LinedList"/>
    <dgm:cxn modelId="{9908F9F3-0AE4-4FFC-B4D4-13DB8DFF10CB}" type="presOf" srcId="{AEC85924-18E8-496F-8CBD-A978FA403E69}" destId="{C0E4FA28-4B68-444B-9EE4-1FD561F53DFD}" srcOrd="0" destOrd="0" presId="urn:microsoft.com/office/officeart/2008/layout/LinedList"/>
    <dgm:cxn modelId="{F538D0A4-BA2C-4997-B4A8-C6EF6A896B6A}" type="presParOf" srcId="{210DD798-80E0-4642-8577-8A3E00F6E0D7}" destId="{44E9E092-58FD-43F6-A35B-1DE495DCE9EF}" srcOrd="0" destOrd="0" presId="urn:microsoft.com/office/officeart/2008/layout/LinedList"/>
    <dgm:cxn modelId="{7A47137A-3EDA-42C8-A874-D297F85E71BD}" type="presParOf" srcId="{210DD798-80E0-4642-8577-8A3E00F6E0D7}" destId="{068BD49F-E53F-4A32-B698-06B1BB3846E8}" srcOrd="1" destOrd="0" presId="urn:microsoft.com/office/officeart/2008/layout/LinedList"/>
    <dgm:cxn modelId="{EBD885C7-946F-4446-81BB-CCD71733D245}" type="presParOf" srcId="{068BD49F-E53F-4A32-B698-06B1BB3846E8}" destId="{CA3D39D5-7C99-488D-B5EF-2F7FF1FC59FE}" srcOrd="0" destOrd="0" presId="urn:microsoft.com/office/officeart/2008/layout/LinedList"/>
    <dgm:cxn modelId="{1336DBDA-52AD-464F-B8D9-FD3EB95076E0}" type="presParOf" srcId="{068BD49F-E53F-4A32-B698-06B1BB3846E8}" destId="{8CAEAC6A-192B-40C9-9A90-D29AEB361797}" srcOrd="1" destOrd="0" presId="urn:microsoft.com/office/officeart/2008/layout/LinedList"/>
    <dgm:cxn modelId="{AD62033F-D47F-49BA-9597-A3EFE0004DA6}" type="presParOf" srcId="{210DD798-80E0-4642-8577-8A3E00F6E0D7}" destId="{803C29B4-2935-469E-AB19-89F1F8025EC0}" srcOrd="2" destOrd="0" presId="urn:microsoft.com/office/officeart/2008/layout/LinedList"/>
    <dgm:cxn modelId="{AD4817D9-9A53-4135-8F7E-4C61A2253D3F}" type="presParOf" srcId="{210DD798-80E0-4642-8577-8A3E00F6E0D7}" destId="{2EC841F0-F4B9-4370-AF6C-D4A03639E017}" srcOrd="3" destOrd="0" presId="urn:microsoft.com/office/officeart/2008/layout/LinedList"/>
    <dgm:cxn modelId="{DFA369F1-B479-4BFE-BE69-881021FD4AB3}" type="presParOf" srcId="{2EC841F0-F4B9-4370-AF6C-D4A03639E017}" destId="{86978CC3-3E52-444C-BB8E-41D371828641}" srcOrd="0" destOrd="0" presId="urn:microsoft.com/office/officeart/2008/layout/LinedList"/>
    <dgm:cxn modelId="{680B4F37-B9D5-4F7B-B184-DD1970D23FE1}" type="presParOf" srcId="{2EC841F0-F4B9-4370-AF6C-D4A03639E017}" destId="{6E5228DC-0B6A-4651-9A44-2AE433DF987F}" srcOrd="1" destOrd="0" presId="urn:microsoft.com/office/officeart/2008/layout/LinedList"/>
    <dgm:cxn modelId="{3F5CEE81-6828-4A00-BCB2-C594DC4737C5}" type="presParOf" srcId="{210DD798-80E0-4642-8577-8A3E00F6E0D7}" destId="{3C06C0CF-BC26-4462-8215-78AE489D8F31}" srcOrd="4" destOrd="0" presId="urn:microsoft.com/office/officeart/2008/layout/LinedList"/>
    <dgm:cxn modelId="{4750304C-5A79-437A-A35E-0FDE071B0D15}" type="presParOf" srcId="{210DD798-80E0-4642-8577-8A3E00F6E0D7}" destId="{EA4CB143-6D14-4C16-8691-4D0242256A3C}" srcOrd="5" destOrd="0" presId="urn:microsoft.com/office/officeart/2008/layout/LinedList"/>
    <dgm:cxn modelId="{1433DF52-2C6C-4A5D-B6EE-93FB8FD427B8}" type="presParOf" srcId="{EA4CB143-6D14-4C16-8691-4D0242256A3C}" destId="{CC939A34-3BCE-4DBF-B75A-59CF8C202D29}" srcOrd="0" destOrd="0" presId="urn:microsoft.com/office/officeart/2008/layout/LinedList"/>
    <dgm:cxn modelId="{3E14358E-5EC0-4A6F-99B9-46540B19EB4A}" type="presParOf" srcId="{EA4CB143-6D14-4C16-8691-4D0242256A3C}" destId="{761C4CAA-7C17-4897-9AE1-0B618B06DA16}" srcOrd="1" destOrd="0" presId="urn:microsoft.com/office/officeart/2008/layout/LinedList"/>
    <dgm:cxn modelId="{26B46955-CFB4-485C-8EA6-942A4F6435DA}" type="presParOf" srcId="{210DD798-80E0-4642-8577-8A3E00F6E0D7}" destId="{89546A50-4E16-4CC6-A81F-50D3C91D231F}" srcOrd="6" destOrd="0" presId="urn:microsoft.com/office/officeart/2008/layout/LinedList"/>
    <dgm:cxn modelId="{331A76C4-358A-4E6A-9FE9-F044EFA8D372}" type="presParOf" srcId="{210DD798-80E0-4642-8577-8A3E00F6E0D7}" destId="{4AA72283-DAE4-4FEA-8D14-0B65EFE9B46C}" srcOrd="7" destOrd="0" presId="urn:microsoft.com/office/officeart/2008/layout/LinedList"/>
    <dgm:cxn modelId="{FA37C098-138D-4ABE-A964-F60258F68C19}" type="presParOf" srcId="{4AA72283-DAE4-4FEA-8D14-0B65EFE9B46C}" destId="{C0E4FA28-4B68-444B-9EE4-1FD561F53DFD}" srcOrd="0" destOrd="0" presId="urn:microsoft.com/office/officeart/2008/layout/LinedList"/>
    <dgm:cxn modelId="{1021BDDC-3B48-4FF6-809F-6C2BF51C5B04}" type="presParOf" srcId="{4AA72283-DAE4-4FEA-8D14-0B65EFE9B46C}" destId="{72679339-82CC-4C3F-9613-6FA0C79AB11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9E092-58FD-43F6-A35B-1DE495DCE9EF}">
      <dsp:nvSpPr>
        <dsp:cNvPr id="0" name=""/>
        <dsp:cNvSpPr/>
      </dsp:nvSpPr>
      <dsp:spPr>
        <a:xfrm>
          <a:off x="0" y="0"/>
          <a:ext cx="101783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D39D5-7C99-488D-B5EF-2F7FF1FC59FE}">
      <dsp:nvSpPr>
        <dsp:cNvPr id="0" name=""/>
        <dsp:cNvSpPr/>
      </dsp:nvSpPr>
      <dsp:spPr>
        <a:xfrm>
          <a:off x="0" y="0"/>
          <a:ext cx="10178321" cy="898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Dr. Frank Campbell, PhD, LCSW, CT:  Developed the Active Postvention Model (APM)</a:t>
          </a:r>
        </a:p>
      </dsp:txBody>
      <dsp:txXfrm>
        <a:off x="0" y="0"/>
        <a:ext cx="10178321" cy="898397"/>
      </dsp:txXfrm>
    </dsp:sp>
    <dsp:sp modelId="{803C29B4-2935-469E-AB19-89F1F8025EC0}">
      <dsp:nvSpPr>
        <dsp:cNvPr id="0" name=""/>
        <dsp:cNvSpPr/>
      </dsp:nvSpPr>
      <dsp:spPr>
        <a:xfrm>
          <a:off x="0" y="898397"/>
          <a:ext cx="101783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78CC3-3E52-444C-BB8E-41D371828641}">
      <dsp:nvSpPr>
        <dsp:cNvPr id="0" name=""/>
        <dsp:cNvSpPr/>
      </dsp:nvSpPr>
      <dsp:spPr>
        <a:xfrm>
          <a:off x="0" y="898397"/>
          <a:ext cx="10178321" cy="898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Based on Dr. Edwin Shneidman’s concept of “postvention as prevention for the next generation”</a:t>
          </a:r>
        </a:p>
      </dsp:txBody>
      <dsp:txXfrm>
        <a:off x="0" y="898397"/>
        <a:ext cx="10178321" cy="898397"/>
      </dsp:txXfrm>
    </dsp:sp>
    <dsp:sp modelId="{3C06C0CF-BC26-4462-8215-78AE489D8F31}">
      <dsp:nvSpPr>
        <dsp:cNvPr id="0" name=""/>
        <dsp:cNvSpPr/>
      </dsp:nvSpPr>
      <dsp:spPr>
        <a:xfrm>
          <a:off x="0" y="1796795"/>
          <a:ext cx="101783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39A34-3BCE-4DBF-B75A-59CF8C202D29}">
      <dsp:nvSpPr>
        <dsp:cNvPr id="0" name=""/>
        <dsp:cNvSpPr/>
      </dsp:nvSpPr>
      <dsp:spPr>
        <a:xfrm>
          <a:off x="0" y="1796795"/>
          <a:ext cx="10178321" cy="898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Multi-generational impact of the legacy of suicide</a:t>
          </a:r>
        </a:p>
      </dsp:txBody>
      <dsp:txXfrm>
        <a:off x="0" y="1796795"/>
        <a:ext cx="10178321" cy="898397"/>
      </dsp:txXfrm>
    </dsp:sp>
    <dsp:sp modelId="{89546A50-4E16-4CC6-A81F-50D3C91D231F}">
      <dsp:nvSpPr>
        <dsp:cNvPr id="0" name=""/>
        <dsp:cNvSpPr/>
      </dsp:nvSpPr>
      <dsp:spPr>
        <a:xfrm>
          <a:off x="0" y="2695193"/>
          <a:ext cx="101783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4FA28-4B68-444B-9EE4-1FD561F53DFD}">
      <dsp:nvSpPr>
        <dsp:cNvPr id="0" name=""/>
        <dsp:cNvSpPr/>
      </dsp:nvSpPr>
      <dsp:spPr>
        <a:xfrm>
          <a:off x="0" y="2695193"/>
          <a:ext cx="10178321" cy="898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Baton Rouge Crisis Intervention Center:  Average length of time from death to seeking help pre-LOSS team:  4.5 years (Campbell, 2003). APM LOSS Team model: 39 days</a:t>
          </a:r>
        </a:p>
      </dsp:txBody>
      <dsp:txXfrm>
        <a:off x="0" y="2695193"/>
        <a:ext cx="10178321" cy="898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F63B152-7103-4FFE-90AC-D94EB7F44A7E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62435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2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18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47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F63B152-7103-4FFE-90AC-D94EB7F44A7E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38664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3556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830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129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18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F63B152-7103-4FFE-90AC-D94EB7F44A7E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3066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F63B152-7103-4FFE-90AC-D94EB7F44A7E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56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F63B152-7103-4FFE-90AC-D94EB7F44A7E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582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188DD-3717-47D0-B979-D111D81B4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/>
          <a:lstStyle/>
          <a:p>
            <a:r>
              <a:rPr lang="en-US" dirty="0">
                <a:latin typeface="Bodoni MT" panose="02070603080606020203" pitchFamily="18" charset="0"/>
              </a:rPr>
              <a:t>Denton County LOSS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EDFBFC-5564-4D5D-8F01-C829B7B40C08}"/>
              </a:ext>
            </a:extLst>
          </p:cNvPr>
          <p:cNvSpPr txBox="1"/>
          <p:nvPr/>
        </p:nvSpPr>
        <p:spPr>
          <a:xfrm>
            <a:off x="795059" y="5409125"/>
            <a:ext cx="8224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Jorden Clifton –LOSS Team Coordinator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jordenc@dentonmhmr.org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(940)205-6706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01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AE078-3CB3-4D1F-8E4E-75C6D5DA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401435"/>
            <a:ext cx="10178322" cy="1492132"/>
          </a:xfrm>
        </p:spPr>
        <p:txBody>
          <a:bodyPr anchor="t">
            <a:normAutofit/>
          </a:bodyPr>
          <a:lstStyle/>
          <a:p>
            <a:r>
              <a:rPr lang="en-US"/>
              <a:t>What is the Loss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7BDE5-A8BD-4286-8221-21664A41B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u="sng" dirty="0"/>
              <a:t>L</a:t>
            </a:r>
            <a:r>
              <a:rPr lang="en-US" dirty="0"/>
              <a:t>ocal </a:t>
            </a:r>
            <a:r>
              <a:rPr lang="en-US" u="sng" dirty="0"/>
              <a:t>O</a:t>
            </a:r>
            <a:r>
              <a:rPr lang="en-US" dirty="0"/>
              <a:t>utreach to </a:t>
            </a:r>
            <a:r>
              <a:rPr lang="en-US" u="sng" dirty="0"/>
              <a:t>S</a:t>
            </a:r>
            <a:r>
              <a:rPr lang="en-US" dirty="0"/>
              <a:t>uicide </a:t>
            </a:r>
            <a:r>
              <a:rPr lang="en-US" u="sng" dirty="0"/>
              <a:t>S</a:t>
            </a:r>
            <a:r>
              <a:rPr lang="en-US" dirty="0"/>
              <a:t>urvivors</a:t>
            </a:r>
          </a:p>
          <a:p>
            <a:pPr>
              <a:lnSpc>
                <a:spcPct val="100000"/>
              </a:lnSpc>
            </a:pPr>
            <a:r>
              <a:rPr lang="en-US" dirty="0"/>
              <a:t>Offers support, resources and instillation of hope to individuals impacted by suicide in Denton County</a:t>
            </a:r>
          </a:p>
          <a:p>
            <a:pPr>
              <a:lnSpc>
                <a:spcPct val="100000"/>
              </a:lnSpc>
            </a:pPr>
            <a:r>
              <a:rPr lang="en-US" dirty="0"/>
              <a:t>Comprised of volunteers, one paid full-time staff, and one PRN staff</a:t>
            </a:r>
          </a:p>
          <a:p>
            <a:pPr>
              <a:lnSpc>
                <a:spcPct val="100000"/>
              </a:lnSpc>
            </a:pPr>
            <a:r>
              <a:rPr lang="en-US" dirty="0"/>
              <a:t>Funded by grants, fundraising and donations</a:t>
            </a:r>
          </a:p>
          <a:p>
            <a:pPr>
              <a:lnSpc>
                <a:spcPct val="100000"/>
              </a:lnSpc>
            </a:pPr>
            <a:r>
              <a:rPr lang="en-US" dirty="0"/>
              <a:t>Functions under Crisis as a service of DCMHMR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8667C-BF20-232B-95D9-4B9BEE9BB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008" y="2286000"/>
            <a:ext cx="3826176" cy="3619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0409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B5271-E393-90FD-A423-43733EBC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t">
            <a:normAutofit/>
          </a:bodyPr>
          <a:lstStyle/>
          <a:p>
            <a:r>
              <a:rPr lang="en-US"/>
              <a:t>History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0326127E-6B87-AC33-3411-5AFB09A9F9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246183"/>
              </p:ext>
            </p:extLst>
          </p:nvPr>
        </p:nvGraphicFramePr>
        <p:xfrm>
          <a:off x="1251678" y="2286001"/>
          <a:ext cx="10178322" cy="3593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1228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8A011C-2112-DD89-58F3-4828858FA2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69" r="2355" b="2"/>
          <a:stretch/>
        </p:blipFill>
        <p:spPr>
          <a:xfrm>
            <a:off x="283464" y="10"/>
            <a:ext cx="7355585" cy="685798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8657A-8B7E-4B6C-A10E-806AE7B7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Autofit/>
          </a:bodyPr>
          <a:lstStyle/>
          <a:p>
            <a:r>
              <a:rPr lang="en-US" sz="3200" dirty="0"/>
              <a:t>Loss duties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0C1E8-A3C4-4E79-8384-A72C24304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659464"/>
          </a:xfrm>
        </p:spPr>
        <p:txBody>
          <a:bodyPr>
            <a:noAutofit/>
          </a:bodyPr>
          <a:lstStyle/>
          <a:p>
            <a:r>
              <a:rPr lang="en-US" sz="2000" dirty="0"/>
              <a:t>On-scene Response</a:t>
            </a:r>
          </a:p>
          <a:p>
            <a:r>
              <a:rPr lang="en-US" sz="2000" dirty="0"/>
              <a:t>Delayed Response</a:t>
            </a:r>
          </a:p>
          <a:p>
            <a:r>
              <a:rPr lang="en-US" sz="2000" dirty="0"/>
              <a:t>Follow up and support suicide survivors</a:t>
            </a:r>
          </a:p>
          <a:p>
            <a:r>
              <a:rPr lang="en-US" sz="2000" dirty="0"/>
              <a:t>Community Outreach</a:t>
            </a:r>
          </a:p>
          <a:p>
            <a:r>
              <a:rPr lang="en-US" sz="2000" dirty="0"/>
              <a:t>Education</a:t>
            </a:r>
          </a:p>
          <a:p>
            <a:r>
              <a:rPr lang="en-US" sz="2000" dirty="0"/>
              <a:t>Coalition Partnership </a:t>
            </a:r>
          </a:p>
        </p:txBody>
      </p:sp>
    </p:spTree>
    <p:extLst>
      <p:ext uri="{BB962C8B-B14F-4D97-AF65-F5344CB8AC3E}">
        <p14:creationId xmlns:p14="http://schemas.microsoft.com/office/powerpoint/2010/main" val="463697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1815D579-095A-5DE8-B5D9-8A470B5DB8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406" b="-1"/>
          <a:stretch/>
        </p:blipFill>
        <p:spPr>
          <a:xfrm>
            <a:off x="283464" y="10"/>
            <a:ext cx="7355585" cy="685798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9CB35-83B0-7127-3AC1-C70851E77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3" y="752475"/>
            <a:ext cx="3092117" cy="1196670"/>
          </a:xfrm>
        </p:spPr>
        <p:txBody>
          <a:bodyPr anchor="b">
            <a:noAutofit/>
          </a:bodyPr>
          <a:lstStyle/>
          <a:p>
            <a:r>
              <a:rPr lang="en-US" sz="3200" dirty="0"/>
              <a:t>Why is Loss team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DC292-CA2E-93DC-9C54-AA7D23882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3" y="2160436"/>
            <a:ext cx="3092117" cy="4164164"/>
          </a:xfrm>
        </p:spPr>
        <p:txBody>
          <a:bodyPr>
            <a:normAutofit/>
          </a:bodyPr>
          <a:lstStyle/>
          <a:p>
            <a:r>
              <a:rPr lang="en-US" sz="2000" dirty="0"/>
              <a:t>Shock and Numbness</a:t>
            </a:r>
          </a:p>
          <a:p>
            <a:r>
              <a:rPr lang="en-US" sz="2000" dirty="0"/>
              <a:t>Denial</a:t>
            </a:r>
          </a:p>
          <a:p>
            <a:r>
              <a:rPr lang="en-US" sz="2000" dirty="0"/>
              <a:t>Search for reasons why**</a:t>
            </a:r>
          </a:p>
          <a:p>
            <a:r>
              <a:rPr lang="en-US" sz="2000" dirty="0"/>
              <a:t> Guilt and responsibility</a:t>
            </a:r>
          </a:p>
          <a:p>
            <a:r>
              <a:rPr lang="en-US" sz="2000" dirty="0"/>
              <a:t>Blaming and Scapegoating</a:t>
            </a:r>
          </a:p>
          <a:p>
            <a:r>
              <a:rPr lang="en-US" sz="2000" dirty="0"/>
              <a:t>Anger</a:t>
            </a:r>
          </a:p>
          <a:p>
            <a:r>
              <a:rPr lang="en-US" sz="2000" dirty="0"/>
              <a:t>Lack of social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220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E2AF-0E24-3EEC-4DF4-9963A5182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t">
            <a:normAutofit/>
          </a:bodyPr>
          <a:lstStyle/>
          <a:p>
            <a:r>
              <a:rPr lang="en-US" dirty="0"/>
              <a:t>2022 Suicide 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B0EAF6-778E-C295-1EA3-89B2BDDA50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>
            <a:normAutofit/>
          </a:bodyPr>
          <a:lstStyle/>
          <a:p>
            <a:r>
              <a:rPr lang="en-US" dirty="0"/>
              <a:t>123 Suicides</a:t>
            </a:r>
          </a:p>
          <a:p>
            <a:pPr lvl="1"/>
            <a:r>
              <a:rPr lang="en-US" sz="2000" dirty="0"/>
              <a:t>93 Males; 30 Females</a:t>
            </a:r>
          </a:p>
          <a:p>
            <a:pPr lvl="1"/>
            <a:r>
              <a:rPr lang="en-US" sz="2000" dirty="0"/>
              <a:t>100 Caucasians, 11 Hispanics, 6 Blacks, 6 Asians</a:t>
            </a:r>
          </a:p>
          <a:p>
            <a:pPr lvl="1"/>
            <a:r>
              <a:rPr lang="en-US" sz="2000" dirty="0"/>
              <a:t>75 GSW; 24 Hanging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DEAB8B2-E94B-38BD-932F-DB0EDA37FA8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73943954"/>
              </p:ext>
            </p:extLst>
          </p:nvPr>
        </p:nvGraphicFramePr>
        <p:xfrm>
          <a:off x="6096000" y="1571626"/>
          <a:ext cx="5524500" cy="4584818"/>
        </p:xfrm>
        <a:graphic>
          <a:graphicData uri="http://schemas.openxmlformats.org/drawingml/2006/table">
            <a:tbl>
              <a:tblPr firstRow="1" firstCol="1" bandRow="1"/>
              <a:tblGrid>
                <a:gridCol w="2781300">
                  <a:extLst>
                    <a:ext uri="{9D8B030D-6E8A-4147-A177-3AD203B41FA5}">
                      <a16:colId xmlns:a16="http://schemas.microsoft.com/office/drawing/2014/main" val="55221211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777116456"/>
                    </a:ext>
                  </a:extLst>
                </a:gridCol>
              </a:tblGrid>
              <a:tr h="4412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 Range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Suicides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033296"/>
                  </a:ext>
                </a:extLst>
              </a:tr>
              <a:tr h="3968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youth 18 and younger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750072"/>
                  </a:ext>
                </a:extLst>
              </a:tr>
              <a:tr h="3968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– 14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706075"/>
                  </a:ext>
                </a:extLst>
              </a:tr>
              <a:tr h="3968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– 24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394449"/>
                  </a:ext>
                </a:extLst>
              </a:tr>
              <a:tr h="3968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– 34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48494"/>
                  </a:ext>
                </a:extLst>
              </a:tr>
              <a:tr h="3968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– 44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987580"/>
                  </a:ext>
                </a:extLst>
              </a:tr>
              <a:tr h="3968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– 54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6620369"/>
                  </a:ext>
                </a:extLst>
              </a:tr>
              <a:tr h="3968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 – 64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373059"/>
                  </a:ext>
                </a:extLst>
              </a:tr>
              <a:tr h="3968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– 74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332679"/>
                  </a:ext>
                </a:extLst>
              </a:tr>
              <a:tr h="3968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– 84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906708"/>
                  </a:ext>
                </a:extLst>
              </a:tr>
              <a:tr h="3968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85+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6932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5688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C6A3C-EDB7-89CE-4F2D-065F7BC1A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/>
          <a:p>
            <a:r>
              <a:rPr lang="en-US" dirty="0"/>
              <a:t>Chuck bird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967627-90C0-E92E-D243-E60728CA1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/>
          <a:p>
            <a:r>
              <a:rPr lang="en-US" dirty="0"/>
              <a:t>Loss volunteer</a:t>
            </a:r>
          </a:p>
        </p:txBody>
      </p:sp>
    </p:spTree>
    <p:extLst>
      <p:ext uri="{BB962C8B-B14F-4D97-AF65-F5344CB8AC3E}">
        <p14:creationId xmlns:p14="http://schemas.microsoft.com/office/powerpoint/2010/main" val="81121188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5916208_win32_fixed.potx" id="{84AF7F3C-60DD-4AB5-B3E9-3CB062C9A041}" vid="{36281799-A49C-4605-BD89-C62E2E9FED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266</Words>
  <Application>Microsoft Office PowerPoint</Application>
  <PresentationFormat>Widescreen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Bodoni MT</vt:lpstr>
      <vt:lpstr>Calibri</vt:lpstr>
      <vt:lpstr>Century Schoolbook</vt:lpstr>
      <vt:lpstr>Gill Sans MT</vt:lpstr>
      <vt:lpstr>Impact</vt:lpstr>
      <vt:lpstr>Times New Roman</vt:lpstr>
      <vt:lpstr>Badge</vt:lpstr>
      <vt:lpstr>Denton County LOSS</vt:lpstr>
      <vt:lpstr>What is the Loss team</vt:lpstr>
      <vt:lpstr>History</vt:lpstr>
      <vt:lpstr>Loss duties</vt:lpstr>
      <vt:lpstr>Why is Loss team important</vt:lpstr>
      <vt:lpstr>2022 Suicide Data</vt:lpstr>
      <vt:lpstr>Chuck bird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Denton County LOSS</dc:title>
  <dc:creator>Jorden Clifton</dc:creator>
  <cp:lastModifiedBy>Jorden Clifton</cp:lastModifiedBy>
  <cp:revision>4</cp:revision>
  <dcterms:created xsi:type="dcterms:W3CDTF">2023-08-17T19:35:17Z</dcterms:created>
  <dcterms:modified xsi:type="dcterms:W3CDTF">2023-09-26T19:47:16Z</dcterms:modified>
</cp:coreProperties>
</file>