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ahkwang" panose="00000500000000000000" pitchFamily="2" charset="-34"/>
      <p:regular r:id="rId18"/>
      <p:bold r:id="rId19"/>
      <p:italic r:id="rId20"/>
      <p:boldItalic r:id="rId21"/>
    </p:embeddedFont>
    <p:embeddedFont>
      <p:font typeface="Fahkwang Bold" panose="00000800000000000000" charset="-34"/>
      <p:regular r:id="rId22"/>
    </p:embeddedFont>
    <p:embeddedFont>
      <p:font typeface="Fahkwang Bold Italics" panose="020B0604020202020204" charset="-34"/>
      <p:regular r:id="rId23"/>
    </p:embeddedFont>
    <p:embeddedFont>
      <p:font typeface="Fahkwang Extra-Light" panose="020B0604020202020204" charset="-34"/>
      <p:regular r:id="rId24"/>
    </p:embeddedFont>
    <p:embeddedFont>
      <p:font typeface="Maharlik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32" autoAdjust="0"/>
    <p:restoredTop sz="94622" autoAdjust="0"/>
  </p:normalViewPr>
  <p:slideViewPr>
    <p:cSldViewPr>
      <p:cViewPr varScale="1">
        <p:scale>
          <a:sx n="72" d="100"/>
          <a:sy n="72" d="100"/>
        </p:scale>
        <p:origin x="13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097212">
            <a:off x="3544497" y="4715601"/>
            <a:ext cx="17350689" cy="17525948"/>
          </a:xfrm>
          <a:custGeom>
            <a:avLst/>
            <a:gdLst/>
            <a:ahLst/>
            <a:cxnLst/>
            <a:rect l="l" t="t" r="r" b="b"/>
            <a:pathLst>
              <a:path w="17350689" h="17525948">
                <a:moveTo>
                  <a:pt x="0" y="0"/>
                </a:moveTo>
                <a:lnTo>
                  <a:pt x="17350689" y="0"/>
                </a:lnTo>
                <a:lnTo>
                  <a:pt x="17350689" y="17525948"/>
                </a:lnTo>
                <a:lnTo>
                  <a:pt x="0" y="17525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2300653"/>
            <a:ext cx="16230600" cy="5331208"/>
            <a:chOff x="0" y="0"/>
            <a:chExt cx="21640800" cy="7108277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21640800" cy="4883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163459"/>
                  </a:solidFill>
                  <a:latin typeface="Maharlika"/>
                </a:rPr>
                <a:t>Community Trainings</a:t>
              </a:r>
            </a:p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163459"/>
                  </a:solidFill>
                  <a:latin typeface="Maharlika"/>
                </a:rPr>
                <a:t> offered by </a:t>
              </a:r>
            </a:p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163459"/>
                  </a:solidFill>
                  <a:latin typeface="Maharlika"/>
                </a:rPr>
                <a:t>Denton County MHMR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10426700" y="5061285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495123"/>
              <a:ext cx="21640800" cy="6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293">
                  <a:solidFill>
                    <a:srgbClr val="163459"/>
                  </a:solidFill>
                  <a:latin typeface="Fahkwang Bold"/>
                </a:rPr>
                <a:t>MICHELLE FOSTER, TEP DIRECTOR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63388"/>
            <a:ext cx="15995774" cy="21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Maharlika"/>
              </a:rPr>
              <a:t>Impact We’re Making in the Community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116163"/>
            <a:ext cx="7197810" cy="197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From Jan 2023 to end of Aug 2023, we’ve trained 1,081 individuals in the community between the 2 grants.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318757"/>
            <a:ext cx="15995774" cy="5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3400" dirty="0">
                <a:solidFill>
                  <a:srgbClr val="163459"/>
                </a:solidFill>
                <a:latin typeface="Fahkwang Bold Italics"/>
              </a:rPr>
              <a:t>PARTNERING AGENCIES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4412" y="8039834"/>
            <a:ext cx="5932339" cy="19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Krum ISD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UNT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North Texas Aging and Disability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Northwest ISD</a:t>
            </a:r>
          </a:p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Texas Military Family Support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25643" y="3803197"/>
            <a:ext cx="7197810" cy="296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Adult MHFA- 335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Youth MHFA- 291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Teen MHFA- 319 (Krum ISD 10th and 12th graders)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AS+K- 65</a:t>
            </a:r>
          </a:p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ASIST- 71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85462" y="8018379"/>
            <a:ext cx="4939013" cy="2389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Region 11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Connections Wellness Group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Flower Mound PD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Metro Relief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TWU</a:t>
            </a:r>
          </a:p>
          <a:p>
            <a:pPr marL="0" lvl="0" indent="0" algn="r"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163459"/>
              </a:solidFill>
              <a:latin typeface="Fahkwang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59474" y="8018379"/>
            <a:ext cx="5932339" cy="19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Community in Schools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Cumberland Youth and Family Services</a:t>
            </a:r>
          </a:p>
          <a:p>
            <a:pPr algn="ctr">
              <a:lnSpc>
                <a:spcPts val="3219"/>
              </a:lnSpc>
            </a:pPr>
            <a:r>
              <a:rPr lang="en-US" sz="2299" dirty="0">
                <a:solidFill>
                  <a:srgbClr val="163459"/>
                </a:solidFill>
                <a:latin typeface="Fahkwang"/>
              </a:rPr>
              <a:t>Roots Renewal Ranch</a:t>
            </a:r>
          </a:p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u="none" dirty="0">
                <a:solidFill>
                  <a:srgbClr val="163459"/>
                </a:solidFill>
                <a:latin typeface="Fahkwang"/>
              </a:rPr>
              <a:t> Little Elm PD</a:t>
            </a:r>
          </a:p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u="none" dirty="0">
                <a:solidFill>
                  <a:srgbClr val="163459"/>
                </a:solidFill>
                <a:latin typeface="Fahkwang"/>
              </a:rPr>
              <a:t>Sanger ISD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99991" flipH="1">
            <a:off x="4000476" y="-4000513"/>
            <a:ext cx="10287047" cy="18288027"/>
          </a:xfrm>
          <a:custGeom>
            <a:avLst/>
            <a:gdLst/>
            <a:ahLst/>
            <a:cxnLst/>
            <a:rect l="l" t="t" r="r" b="b"/>
            <a:pathLst>
              <a:path w="10287047" h="18288027">
                <a:moveTo>
                  <a:pt x="10287048" y="18288000"/>
                </a:moveTo>
                <a:lnTo>
                  <a:pt x="10287000" y="0"/>
                </a:lnTo>
                <a:lnTo>
                  <a:pt x="0" y="26"/>
                </a:lnTo>
                <a:lnTo>
                  <a:pt x="48" y="18288026"/>
                </a:lnTo>
                <a:lnTo>
                  <a:pt x="10287048" y="18288000"/>
                </a:lnTo>
                <a:close/>
              </a:path>
            </a:pathLst>
          </a:custGeom>
          <a:blipFill>
            <a:blip r:embed="rId2"/>
            <a:stretch>
              <a:fillRect l="-38851" r="-388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325076"/>
            <a:ext cx="5244963" cy="6187920"/>
            <a:chOff x="0" y="0"/>
            <a:chExt cx="3548723" cy="41867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48723" cy="4186724"/>
            </a:xfrm>
            <a:custGeom>
              <a:avLst/>
              <a:gdLst/>
              <a:ahLst/>
              <a:cxnLst/>
              <a:rect l="l" t="t" r="r" b="b"/>
              <a:pathLst>
                <a:path w="3548723" h="4186724">
                  <a:moveTo>
                    <a:pt x="0" y="0"/>
                  </a:moveTo>
                  <a:lnTo>
                    <a:pt x="3548723" y="0"/>
                  </a:lnTo>
                  <a:lnTo>
                    <a:pt x="3548723" y="4186724"/>
                  </a:lnTo>
                  <a:lnTo>
                    <a:pt x="0" y="4186724"/>
                  </a:lnTo>
                  <a:close/>
                </a:path>
              </a:pathLst>
            </a:custGeom>
            <a:solidFill>
              <a:srgbClr val="16345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05668" y="3248722"/>
            <a:ext cx="4491026" cy="113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7999" dirty="0">
                <a:solidFill>
                  <a:srgbClr val="FFFFFF"/>
                </a:solidFill>
                <a:latin typeface="Maharlika"/>
              </a:rPr>
              <a:t>41%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5668" y="4656825"/>
            <a:ext cx="4491026" cy="245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 dirty="0">
                <a:solidFill>
                  <a:srgbClr val="FFFFFF"/>
                </a:solidFill>
                <a:latin typeface="Fahkwang Extra-Light"/>
              </a:rPr>
              <a:t>participants used the training to help someone who was thinking of suicide</a:t>
            </a:r>
          </a:p>
          <a:p>
            <a:pPr algn="ctr">
              <a:lnSpc>
                <a:spcPts val="3899"/>
              </a:lnSpc>
            </a:pPr>
            <a:endParaRPr lang="en-US" sz="2999" dirty="0">
              <a:solidFill>
                <a:srgbClr val="FFFFFF"/>
              </a:solidFill>
              <a:latin typeface="Fahkwang Extra-Ligh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521313" y="2325107"/>
            <a:ext cx="5245375" cy="6187858"/>
            <a:chOff x="0" y="0"/>
            <a:chExt cx="3548723" cy="41863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48723" cy="4186353"/>
            </a:xfrm>
            <a:custGeom>
              <a:avLst/>
              <a:gdLst/>
              <a:ahLst/>
              <a:cxnLst/>
              <a:rect l="l" t="t" r="r" b="b"/>
              <a:pathLst>
                <a:path w="3548723" h="4186353">
                  <a:moveTo>
                    <a:pt x="0" y="0"/>
                  </a:moveTo>
                  <a:lnTo>
                    <a:pt x="3548723" y="0"/>
                  </a:lnTo>
                  <a:lnTo>
                    <a:pt x="3548723" y="4186353"/>
                  </a:lnTo>
                  <a:lnTo>
                    <a:pt x="0" y="4186353"/>
                  </a:lnTo>
                  <a:close/>
                </a:path>
              </a:pathLst>
            </a:custGeom>
            <a:solidFill>
              <a:srgbClr val="16345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98310" y="3239197"/>
            <a:ext cx="4491379" cy="114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FFFFFF"/>
                </a:solidFill>
                <a:latin typeface="Maharlika"/>
              </a:rPr>
              <a:t>95%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8310" y="4647562"/>
            <a:ext cx="4491379" cy="246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FFFFFF"/>
                </a:solidFill>
                <a:latin typeface="Fahkwang Extra-Light"/>
              </a:rPr>
              <a:t>participants reported the training increased their compassion toward people with mental illness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14337" y="2325045"/>
            <a:ext cx="5245375" cy="6187920"/>
            <a:chOff x="0" y="0"/>
            <a:chExt cx="3548723" cy="4186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48723" cy="4186395"/>
            </a:xfrm>
            <a:custGeom>
              <a:avLst/>
              <a:gdLst/>
              <a:ahLst/>
              <a:cxnLst/>
              <a:rect l="l" t="t" r="r" b="b"/>
              <a:pathLst>
                <a:path w="3548723" h="4186395">
                  <a:moveTo>
                    <a:pt x="0" y="0"/>
                  </a:moveTo>
                  <a:lnTo>
                    <a:pt x="3548723" y="0"/>
                  </a:lnTo>
                  <a:lnTo>
                    <a:pt x="3548723" y="4186395"/>
                  </a:lnTo>
                  <a:lnTo>
                    <a:pt x="0" y="4186395"/>
                  </a:lnTo>
                  <a:close/>
                </a:path>
              </a:pathLst>
            </a:custGeom>
            <a:solidFill>
              <a:srgbClr val="16345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391335" y="3239228"/>
            <a:ext cx="4491379" cy="114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FFFFFF"/>
                </a:solidFill>
                <a:latin typeface="Maharlika"/>
              </a:rPr>
              <a:t>95%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91335" y="4632358"/>
            <a:ext cx="4491379" cy="246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FFFFFF"/>
                </a:solidFill>
                <a:latin typeface="Fahkwang Extra-Light"/>
              </a:rPr>
              <a:t>participants reported the training increased their confidence to approach someone who might need help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24565" y="3338691"/>
            <a:ext cx="11838870" cy="4034056"/>
            <a:chOff x="0" y="0"/>
            <a:chExt cx="15785160" cy="5378742"/>
          </a:xfrm>
        </p:grpSpPr>
        <p:sp>
          <p:nvSpPr>
            <p:cNvPr id="4" name="TextBox 4"/>
            <p:cNvSpPr txBox="1"/>
            <p:nvPr/>
          </p:nvSpPr>
          <p:spPr>
            <a:xfrm>
              <a:off x="0" y="133350"/>
              <a:ext cx="15785160" cy="280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499"/>
                </a:lnSpc>
              </a:pPr>
              <a:r>
                <a:rPr lang="en-US" sz="14499">
                  <a:solidFill>
                    <a:srgbClr val="163459"/>
                  </a:solidFill>
                  <a:latin typeface="Maharlika"/>
                </a:rPr>
                <a:t>Thank you!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7498880" y="2942167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51437" y="4001057"/>
              <a:ext cx="11682285" cy="1377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163459"/>
                  </a:solidFill>
                  <a:latin typeface="Fahkwang"/>
                </a:rPr>
                <a:t>To schedule, please contact Michelle at 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163459"/>
                  </a:solidFill>
                  <a:latin typeface="Fahkwang"/>
                </a:rPr>
                <a:t>michellf@dentonmhmr.org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212">
            <a:off x="-3337626" y="4144370"/>
            <a:ext cx="19475927" cy="19672654"/>
          </a:xfrm>
          <a:custGeom>
            <a:avLst/>
            <a:gdLst/>
            <a:ahLst/>
            <a:cxnLst/>
            <a:rect l="l" t="t" r="r" b="b"/>
            <a:pathLst>
              <a:path w="19475927" h="19672654">
                <a:moveTo>
                  <a:pt x="0" y="0"/>
                </a:moveTo>
                <a:lnTo>
                  <a:pt x="19475927" y="0"/>
                </a:lnTo>
                <a:lnTo>
                  <a:pt x="19475927" y="19672654"/>
                </a:lnTo>
                <a:lnTo>
                  <a:pt x="0" y="1967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28373" y="1478348"/>
            <a:ext cx="8673165" cy="3215504"/>
            <a:chOff x="0" y="0"/>
            <a:chExt cx="2933886" cy="1087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3885" cy="1087714"/>
            </a:xfrm>
            <a:custGeom>
              <a:avLst/>
              <a:gdLst/>
              <a:ahLst/>
              <a:cxnLst/>
              <a:rect l="l" t="t" r="r" b="b"/>
              <a:pathLst>
                <a:path w="2933885" h="1087714">
                  <a:moveTo>
                    <a:pt x="0" y="0"/>
                  </a:moveTo>
                  <a:lnTo>
                    <a:pt x="2933885" y="0"/>
                  </a:lnTo>
                  <a:lnTo>
                    <a:pt x="2933885" y="1087714"/>
                  </a:lnTo>
                  <a:lnTo>
                    <a:pt x="0" y="1087714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28373" y="5593148"/>
            <a:ext cx="8673165" cy="3215504"/>
            <a:chOff x="0" y="0"/>
            <a:chExt cx="2933886" cy="10877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33885" cy="1087714"/>
            </a:xfrm>
            <a:custGeom>
              <a:avLst/>
              <a:gdLst/>
              <a:ahLst/>
              <a:cxnLst/>
              <a:rect l="l" t="t" r="r" b="b"/>
              <a:pathLst>
                <a:path w="2933885" h="1087714">
                  <a:moveTo>
                    <a:pt x="0" y="0"/>
                  </a:moveTo>
                  <a:lnTo>
                    <a:pt x="2933885" y="0"/>
                  </a:lnTo>
                  <a:lnTo>
                    <a:pt x="2933885" y="1087714"/>
                  </a:lnTo>
                  <a:lnTo>
                    <a:pt x="0" y="1087714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1895333"/>
            <a:ext cx="7222509" cy="2576672"/>
            <a:chOff x="0" y="-28575"/>
            <a:chExt cx="9630012" cy="3435562"/>
          </a:xfrm>
        </p:grpSpPr>
        <p:sp>
          <p:nvSpPr>
            <p:cNvPr id="8" name="TextBox 8"/>
            <p:cNvSpPr txBox="1"/>
            <p:nvPr/>
          </p:nvSpPr>
          <p:spPr>
            <a:xfrm>
              <a:off x="0" y="-28575"/>
              <a:ext cx="9630012" cy="638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"/>
                </a:rPr>
                <a:t>TEXAS SCHOOL INITIATIVE GRANT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26447"/>
              <a:ext cx="9630012" cy="2280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FFFFFF"/>
                  </a:solidFill>
                  <a:latin typeface="Fahkwang"/>
                </a:rPr>
                <a:t>Provides Mental Health First Aid training to ISD, Charter, Private school, and Higher Ed staff and contractors, Childcare facility staff, First Responders, military/veterans or family members of, Judges and Attorneys, and individuals with direct contact with students.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6036360"/>
            <a:ext cx="7222509" cy="2475291"/>
            <a:chOff x="0" y="0"/>
            <a:chExt cx="9630012" cy="330038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9630012" cy="1958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"/>
                </a:rPr>
                <a:t>SAMHSA MENTAL HEALTH AWARENESS TRAINING EXPANSION GRANT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447159"/>
              <a:ext cx="9630012" cy="853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FFFFFF"/>
                  </a:solidFill>
                  <a:latin typeface="Fahkwang"/>
                </a:rPr>
                <a:t>Provides ANY mental health awareness and/or suicide prevention/intervention training to the community at large.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85954" y="4066887"/>
            <a:ext cx="4880164" cy="21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aharlika"/>
              </a:rPr>
              <a:t>Funding Sources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95375"/>
            <a:ext cx="16230600" cy="114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Maharlika"/>
              </a:rPr>
              <a:t>Why Attend a Training?</a:t>
            </a:r>
          </a:p>
        </p:txBody>
      </p:sp>
      <p:sp>
        <p:nvSpPr>
          <p:cNvPr id="4" name="AutoShape 4"/>
          <p:cNvSpPr/>
          <p:nvPr/>
        </p:nvSpPr>
        <p:spPr>
          <a:xfrm>
            <a:off x="1054472" y="3531910"/>
            <a:ext cx="17441881" cy="0"/>
          </a:xfrm>
          <a:prstGeom prst="line">
            <a:avLst/>
          </a:prstGeom>
          <a:ln w="9525" cap="rnd">
            <a:solidFill>
              <a:srgbClr val="1634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54472" y="3369985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343030" y="3360460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31589" y="336046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20147" y="3360460"/>
            <a:ext cx="323850" cy="3238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4370545"/>
            <a:ext cx="3567917" cy="197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1 in 5 adults and youth in our country have a mental illness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17258" y="4370545"/>
            <a:ext cx="3567917" cy="345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On average, it takes someone 10 YEARS to seek treatment from when symptoms first start appearing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05817" y="4370545"/>
            <a:ext cx="3567917" cy="494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Nearly 1 in 5 of high school students in Texas reported seriously thinking about suicide and making a plan.  12% reported attempting suicide.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94375" y="4370545"/>
            <a:ext cx="3567917" cy="296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In 2021, over 48,000 people died by suicide in the US, that's 1 death every 11 minutes.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1571" y="8479218"/>
            <a:ext cx="4871460" cy="126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 dirty="0">
                <a:solidFill>
                  <a:srgbClr val="163459"/>
                </a:solidFill>
                <a:latin typeface="Maharlika"/>
              </a:rPr>
              <a:t>LEARN HOW TO HELP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62977" y="8485147"/>
            <a:ext cx="4871460" cy="126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 dirty="0">
                <a:solidFill>
                  <a:srgbClr val="163459"/>
                </a:solidFill>
                <a:latin typeface="Maharlika"/>
              </a:rPr>
              <a:t>BREAK THE STIGMA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7431" y="1085850"/>
            <a:ext cx="14773137" cy="92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FFFF"/>
                </a:solidFill>
                <a:latin typeface="Maharlika"/>
              </a:rPr>
              <a:t>Trainings We Offer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908514"/>
            <a:ext cx="4723162" cy="6349786"/>
            <a:chOff x="0" y="0"/>
            <a:chExt cx="3195423" cy="4295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5423" cy="4295905"/>
            </a:xfrm>
            <a:custGeom>
              <a:avLst/>
              <a:gdLst/>
              <a:ahLst/>
              <a:cxnLst/>
              <a:rect l="l" t="t" r="r" b="b"/>
              <a:pathLst>
                <a:path w="3195423" h="4295905">
                  <a:moveTo>
                    <a:pt x="0" y="0"/>
                  </a:moveTo>
                  <a:lnTo>
                    <a:pt x="3195423" y="0"/>
                  </a:lnTo>
                  <a:lnTo>
                    <a:pt x="3195423" y="4295905"/>
                  </a:lnTo>
                  <a:lnTo>
                    <a:pt x="0" y="429590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82419" y="2908514"/>
            <a:ext cx="4723162" cy="6349786"/>
            <a:chOff x="0" y="0"/>
            <a:chExt cx="3195423" cy="42959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95423" cy="4295905"/>
            </a:xfrm>
            <a:custGeom>
              <a:avLst/>
              <a:gdLst/>
              <a:ahLst/>
              <a:cxnLst/>
              <a:rect l="l" t="t" r="r" b="b"/>
              <a:pathLst>
                <a:path w="3195423" h="4295905">
                  <a:moveTo>
                    <a:pt x="0" y="0"/>
                  </a:moveTo>
                  <a:lnTo>
                    <a:pt x="3195423" y="0"/>
                  </a:lnTo>
                  <a:lnTo>
                    <a:pt x="3195423" y="4295905"/>
                  </a:lnTo>
                  <a:lnTo>
                    <a:pt x="0" y="429590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36138" y="2908514"/>
            <a:ext cx="4723162" cy="6349786"/>
            <a:chOff x="0" y="0"/>
            <a:chExt cx="3195423" cy="4295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5423" cy="4295905"/>
            </a:xfrm>
            <a:custGeom>
              <a:avLst/>
              <a:gdLst/>
              <a:ahLst/>
              <a:cxnLst/>
              <a:rect l="l" t="t" r="r" b="b"/>
              <a:pathLst>
                <a:path w="3195423" h="4295905">
                  <a:moveTo>
                    <a:pt x="0" y="0"/>
                  </a:moveTo>
                  <a:lnTo>
                    <a:pt x="3195423" y="0"/>
                  </a:lnTo>
                  <a:lnTo>
                    <a:pt x="3195423" y="4295905"/>
                  </a:lnTo>
                  <a:lnTo>
                    <a:pt x="0" y="429590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37234" y="6296223"/>
            <a:ext cx="3711660" cy="296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Fahkwang"/>
              </a:rPr>
              <a:t>ADULT (adults helping adults)</a:t>
            </a:r>
          </a:p>
          <a:p>
            <a:pPr marL="647703" lvl="1" indent="-323852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Fahkwang"/>
              </a:rPr>
              <a:t>YOUTH (adults helping youth)</a:t>
            </a:r>
          </a:p>
          <a:p>
            <a:pPr marL="647703" lvl="1" indent="-323852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Fahkwang"/>
              </a:rPr>
              <a:t>TEEN (teens helping teens)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88170" y="6602050"/>
            <a:ext cx="3711660" cy="197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>
                <a:solidFill>
                  <a:srgbClr val="FFFFFF"/>
                </a:solidFill>
                <a:latin typeface="Fahkwang"/>
              </a:rPr>
              <a:t>SUICIDE PREVENTION GATEKEEPER TRAINING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41889" y="6602050"/>
            <a:ext cx="3711660" cy="147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>
                <a:solidFill>
                  <a:srgbClr val="FFFFFF"/>
                </a:solidFill>
                <a:latin typeface="Fahkwang"/>
              </a:rPr>
              <a:t>APPLIED SUICIDE INTERVENTION SKILLS TRAINING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860246" y="3285514"/>
            <a:ext cx="3060069" cy="2891404"/>
          </a:xfrm>
          <a:custGeom>
            <a:avLst/>
            <a:gdLst/>
            <a:ahLst/>
            <a:cxnLst/>
            <a:rect l="l" t="t" r="r" b="b"/>
            <a:pathLst>
              <a:path w="3060069" h="2891404">
                <a:moveTo>
                  <a:pt x="0" y="0"/>
                </a:moveTo>
                <a:lnTo>
                  <a:pt x="3060069" y="0"/>
                </a:lnTo>
                <a:lnTo>
                  <a:pt x="3060069" y="2891404"/>
                </a:lnTo>
                <a:lnTo>
                  <a:pt x="0" y="289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369032" y="4023794"/>
            <a:ext cx="3549936" cy="1939243"/>
          </a:xfrm>
          <a:custGeom>
            <a:avLst/>
            <a:gdLst/>
            <a:ahLst/>
            <a:cxnLst/>
            <a:rect l="l" t="t" r="r" b="b"/>
            <a:pathLst>
              <a:path w="3549936" h="1939243">
                <a:moveTo>
                  <a:pt x="0" y="0"/>
                </a:moveTo>
                <a:lnTo>
                  <a:pt x="3549936" y="0"/>
                </a:lnTo>
                <a:lnTo>
                  <a:pt x="3549936" y="1939242"/>
                </a:lnTo>
                <a:lnTo>
                  <a:pt x="0" y="19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137738" y="4508604"/>
            <a:ext cx="3615812" cy="969621"/>
          </a:xfrm>
          <a:custGeom>
            <a:avLst/>
            <a:gdLst/>
            <a:ahLst/>
            <a:cxnLst/>
            <a:rect l="l" t="t" r="r" b="b"/>
            <a:pathLst>
              <a:path w="3615812" h="969621">
                <a:moveTo>
                  <a:pt x="0" y="0"/>
                </a:moveTo>
                <a:lnTo>
                  <a:pt x="3615811" y="0"/>
                </a:lnTo>
                <a:lnTo>
                  <a:pt x="3615811" y="969622"/>
                </a:lnTo>
                <a:lnTo>
                  <a:pt x="0" y="96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41441">
            <a:off x="11577215" y="1428845"/>
            <a:ext cx="14401564" cy="13231437"/>
          </a:xfrm>
          <a:custGeom>
            <a:avLst/>
            <a:gdLst/>
            <a:ahLst/>
            <a:cxnLst/>
            <a:rect l="l" t="t" r="r" b="b"/>
            <a:pathLst>
              <a:path w="14401564" h="13231437">
                <a:moveTo>
                  <a:pt x="0" y="0"/>
                </a:moveTo>
                <a:lnTo>
                  <a:pt x="14401564" y="0"/>
                </a:lnTo>
                <a:lnTo>
                  <a:pt x="14401564" y="13231437"/>
                </a:lnTo>
                <a:lnTo>
                  <a:pt x="0" y="1323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29081">
            <a:off x="-8370255" y="-5309523"/>
            <a:ext cx="14401564" cy="13231437"/>
          </a:xfrm>
          <a:custGeom>
            <a:avLst/>
            <a:gdLst/>
            <a:ahLst/>
            <a:cxnLst/>
            <a:rect l="l" t="t" r="r" b="b"/>
            <a:pathLst>
              <a:path w="14401564" h="13231437">
                <a:moveTo>
                  <a:pt x="0" y="0"/>
                </a:moveTo>
                <a:lnTo>
                  <a:pt x="14401564" y="0"/>
                </a:lnTo>
                <a:lnTo>
                  <a:pt x="14401564" y="13231437"/>
                </a:lnTo>
                <a:lnTo>
                  <a:pt x="0" y="1323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79926" y="2749309"/>
            <a:ext cx="12328148" cy="4788382"/>
            <a:chOff x="0" y="0"/>
            <a:chExt cx="16437531" cy="6384509"/>
          </a:xfrm>
        </p:grpSpPr>
        <p:sp>
          <p:nvSpPr>
            <p:cNvPr id="5" name="TextBox 5"/>
            <p:cNvSpPr txBox="1"/>
            <p:nvPr/>
          </p:nvSpPr>
          <p:spPr>
            <a:xfrm>
              <a:off x="0" y="2247483"/>
              <a:ext cx="16437531" cy="4137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Fahkwang Extra-Light"/>
                </a:rPr>
                <a:t>Mental Health First Aid is the initial help offered to a person developing a mental health or substance use challenge or experiencing a mental health crisis. The first aid is given until appropriate treatment and support are received or until the crisis resolves.</a:t>
              </a:r>
            </a:p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endParaRPr lang="en-US" sz="2999">
                <a:solidFill>
                  <a:srgbClr val="FFFFFF"/>
                </a:solidFill>
                <a:latin typeface="Fahkwang Extra-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16437531" cy="1550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00"/>
                </a:lnSpc>
              </a:pPr>
              <a:r>
                <a:rPr lang="en-US" sz="8000">
                  <a:solidFill>
                    <a:srgbClr val="FFFFFF"/>
                  </a:solidFill>
                  <a:latin typeface="Maharlika"/>
                </a:rPr>
                <a:t>Mental Health First Aid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83082">
            <a:off x="7902822" y="-6590672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49"/>
                </a:lnTo>
                <a:lnTo>
                  <a:pt x="0" y="1901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76325"/>
            <a:ext cx="7451990" cy="165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6100" dirty="0">
                <a:solidFill>
                  <a:srgbClr val="FFFFFF"/>
                </a:solidFill>
                <a:latin typeface="Maharlika"/>
              </a:rPr>
              <a:t>Format and Length </a:t>
            </a:r>
          </a:p>
          <a:p>
            <a:pPr marL="0" lvl="0" indent="0" algn="ctr">
              <a:lnSpc>
                <a:spcPts val="6100"/>
              </a:lnSpc>
            </a:pPr>
            <a:r>
              <a:rPr lang="en-US" sz="6100" dirty="0">
                <a:solidFill>
                  <a:srgbClr val="FFFFFF"/>
                </a:solidFill>
                <a:latin typeface="Maharlika"/>
              </a:rPr>
              <a:t>of Training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7045" y="2737701"/>
            <a:ext cx="8115300" cy="708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6" lvl="1" indent="-334643">
              <a:lnSpc>
                <a:spcPct val="150000"/>
              </a:lnSpc>
              <a:buFont typeface="Arial"/>
              <a:buChar char="•"/>
            </a:pP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Blended – 2 Hours of Self-Paced Online Pre-Work and 6 hours of Live or ZOOM Training with an instructor.</a:t>
            </a:r>
          </a:p>
          <a:p>
            <a:pPr marL="669286" lvl="1" indent="-334643">
              <a:lnSpc>
                <a:spcPct val="150000"/>
              </a:lnSpc>
              <a:buFont typeface="Arial"/>
              <a:buChar char="•"/>
            </a:pP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Blended - 2 Hours of Self-Paced Online Pre-Work and 5 hours of Live or ZOOM Training with an instructor.</a:t>
            </a:r>
          </a:p>
          <a:p>
            <a:pPr marL="669286" lvl="1" indent="-334643">
              <a:lnSpc>
                <a:spcPct val="150000"/>
              </a:lnSpc>
              <a:buFont typeface="Arial"/>
              <a:buChar char="•"/>
            </a:pP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In-Person – 8 Hours</a:t>
            </a:r>
          </a:p>
          <a:p>
            <a:pPr marL="669286" lvl="1" indent="-334643">
              <a:lnSpc>
                <a:spcPct val="150000"/>
              </a:lnSpc>
              <a:buFont typeface="Arial"/>
              <a:buChar char="•"/>
            </a:pP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In-Person- 7 Hours</a:t>
            </a:r>
          </a:p>
          <a:p>
            <a:pPr marL="669286" lvl="1" indent="-334643" algn="l">
              <a:lnSpc>
                <a:spcPct val="150000"/>
              </a:lnSpc>
              <a:buFont typeface="Arial"/>
              <a:buChar char="•"/>
            </a:pP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Teen (youth 10th-12th Grade) – 3 90-minute or 6 45-minute sessions.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881" y="3116312"/>
            <a:ext cx="10715136" cy="65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aharlika"/>
              </a:rPr>
              <a:t>Only offered In-Person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8027" y="744592"/>
            <a:ext cx="8851338" cy="21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aharlika"/>
              </a:rPr>
              <a:t>Profession Specific Modules</a:t>
            </a:r>
          </a:p>
        </p:txBody>
      </p:sp>
      <p:sp>
        <p:nvSpPr>
          <p:cNvPr id="4" name="Freeform 4"/>
          <p:cNvSpPr/>
          <p:nvPr/>
        </p:nvSpPr>
        <p:spPr>
          <a:xfrm>
            <a:off x="-2421198" y="3773538"/>
            <a:ext cx="12580967" cy="16026710"/>
          </a:xfrm>
          <a:custGeom>
            <a:avLst/>
            <a:gdLst/>
            <a:ahLst/>
            <a:cxnLst/>
            <a:rect l="l" t="t" r="r" b="b"/>
            <a:pathLst>
              <a:path w="12580967" h="16026710">
                <a:moveTo>
                  <a:pt x="0" y="0"/>
                </a:moveTo>
                <a:lnTo>
                  <a:pt x="12580967" y="0"/>
                </a:lnTo>
                <a:lnTo>
                  <a:pt x="12580967" y="16026710"/>
                </a:lnTo>
                <a:lnTo>
                  <a:pt x="0" y="1602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837523" y="2852593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Public Safety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37523" y="5134227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Veteran/Military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37523" y="3993410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Fire/EMS</a:t>
            </a:r>
          </a:p>
        </p:txBody>
      </p:sp>
      <p:sp>
        <p:nvSpPr>
          <p:cNvPr id="8" name="AutoShape 8"/>
          <p:cNvSpPr/>
          <p:nvPr/>
        </p:nvSpPr>
        <p:spPr>
          <a:xfrm>
            <a:off x="10156937" y="3674462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156937" y="481527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0156937" y="5956095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837523" y="6275043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Older Adults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156937" y="710439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837523" y="7385385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Corrections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0156937" y="8214740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949101" y="8362377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Higher Ed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159769" y="925353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363247" y="5441540"/>
            <a:ext cx="7423488" cy="48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AS+K Model: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Ask about suicide.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Seek more information.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Safety First by considering ways a person at risk can find immediate support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Secure Lethal Means to help put time and distance between someone at risk and lethal means.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Know where and how to refer (take action).</a:t>
            </a:r>
          </a:p>
          <a:p>
            <a:pPr marL="0" lvl="0" indent="0" algn="l">
              <a:lnSpc>
                <a:spcPts val="2939"/>
              </a:lnSpc>
            </a:pPr>
            <a:endParaRPr lang="en-US" sz="2999" dirty="0">
              <a:solidFill>
                <a:srgbClr val="163459"/>
              </a:solidFill>
              <a:latin typeface="Fahkwang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7206" y="5895949"/>
            <a:ext cx="8636794" cy="391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Suicide prevention gatekeeper training created by the Texas Suicide Prevention Coalition. 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Learn prevalence rates, risk and protective factors, warning signs of suicide, and AS+K model on how to help.</a:t>
            </a:r>
          </a:p>
          <a:p>
            <a:pPr marL="647697" lvl="1" indent="-323848" algn="l">
              <a:lnSpc>
                <a:spcPts val="311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Training is around 3 hours and can be completed either virtually or in-person. </a:t>
            </a:r>
          </a:p>
        </p:txBody>
      </p:sp>
      <p:sp>
        <p:nvSpPr>
          <p:cNvPr id="5" name="Freeform 5"/>
          <p:cNvSpPr/>
          <p:nvPr/>
        </p:nvSpPr>
        <p:spPr>
          <a:xfrm>
            <a:off x="4740444" y="711231"/>
            <a:ext cx="8610340" cy="4544230"/>
          </a:xfrm>
          <a:custGeom>
            <a:avLst/>
            <a:gdLst/>
            <a:ahLst/>
            <a:cxnLst/>
            <a:rect l="l" t="t" r="r" b="b"/>
            <a:pathLst>
              <a:path w="8610340" h="4544230">
                <a:moveTo>
                  <a:pt x="0" y="0"/>
                </a:moveTo>
                <a:lnTo>
                  <a:pt x="8610340" y="0"/>
                </a:lnTo>
                <a:lnTo>
                  <a:pt x="8610340" y="4544230"/>
                </a:lnTo>
                <a:lnTo>
                  <a:pt x="0" y="4544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53" b="-175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144000" y="4356261"/>
            <a:ext cx="8561092" cy="595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"/>
              </a:lnSpc>
            </a:pPr>
            <a:r>
              <a:rPr lang="en-US" sz="2600" dirty="0">
                <a:solidFill>
                  <a:srgbClr val="163459"/>
                </a:solidFill>
                <a:latin typeface="Fahkwang Bold"/>
              </a:rPr>
              <a:t>In the course of the two-day workshop, ASIST participants learn to: </a:t>
            </a:r>
          </a:p>
          <a:p>
            <a:pPr algn="ctr">
              <a:lnSpc>
                <a:spcPts val="2352"/>
              </a:lnSpc>
            </a:pPr>
            <a:endParaRPr lang="en-US" sz="2600" dirty="0">
              <a:solidFill>
                <a:srgbClr val="163459"/>
              </a:solidFill>
              <a:latin typeface="Fahkwang Bold"/>
            </a:endParaRP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Understand the ways personal and societal attitudes affect views on suicide and interventions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Provide guidance and suicide first-aid to a person at risk in ways that meet their individual safety needs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Identify the key elements of an effective suicide safety plan and the actions required to implement it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Appreciate the value of improving and integrating suicide prevention resources in the community at large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Recognize other important aspects of suicide prevention including life-promotion and self-care</a:t>
            </a:r>
          </a:p>
          <a:p>
            <a:pPr marL="0" lvl="0" indent="0" algn="l">
              <a:lnSpc>
                <a:spcPts val="2544"/>
              </a:lnSpc>
            </a:pPr>
            <a:endParaRPr lang="en-US" sz="2400" dirty="0">
              <a:solidFill>
                <a:srgbClr val="163459"/>
              </a:solidFill>
              <a:latin typeface="Fahkwang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7206" y="5378397"/>
            <a:ext cx="7847576" cy="427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2799" dirty="0">
                <a:solidFill>
                  <a:srgbClr val="163459"/>
                </a:solidFill>
                <a:latin typeface="Fahkwang Bold"/>
              </a:rPr>
              <a:t>Applied Suicide Intervention Skills Training</a:t>
            </a:r>
          </a:p>
          <a:p>
            <a:pPr algn="ctr">
              <a:lnSpc>
                <a:spcPts val="3415"/>
              </a:lnSpc>
            </a:pPr>
            <a:endParaRPr lang="en-US" sz="2799" dirty="0">
              <a:solidFill>
                <a:srgbClr val="163459"/>
              </a:solidFill>
              <a:latin typeface="Fahkwang Bold"/>
            </a:endParaRPr>
          </a:p>
          <a:p>
            <a:pPr algn="l">
              <a:lnSpc>
                <a:spcPts val="3415"/>
              </a:lnSpc>
            </a:pPr>
            <a:r>
              <a:rPr lang="en-US" sz="2799" dirty="0">
                <a:solidFill>
                  <a:srgbClr val="163459"/>
                </a:solidFill>
                <a:latin typeface="Fahkwang Bold"/>
              </a:rPr>
              <a:t>ASIST is a two-day, in-person interactive workshop in suicide first-aid. ASIST teaches participants to recognize when someone may be at risk of suicide and work with them to create a plan that will support their immediate safety. </a:t>
            </a:r>
          </a:p>
        </p:txBody>
      </p:sp>
      <p:sp>
        <p:nvSpPr>
          <p:cNvPr id="5" name="Freeform 5"/>
          <p:cNvSpPr/>
          <p:nvPr/>
        </p:nvSpPr>
        <p:spPr>
          <a:xfrm>
            <a:off x="3253380" y="810214"/>
            <a:ext cx="10963156" cy="2939896"/>
          </a:xfrm>
          <a:custGeom>
            <a:avLst/>
            <a:gdLst/>
            <a:ahLst/>
            <a:cxnLst/>
            <a:rect l="l" t="t" r="r" b="b"/>
            <a:pathLst>
              <a:path w="10963156" h="2939896">
                <a:moveTo>
                  <a:pt x="0" y="0"/>
                </a:moveTo>
                <a:lnTo>
                  <a:pt x="10963156" y="0"/>
                </a:lnTo>
                <a:lnTo>
                  <a:pt x="10963156" y="2939896"/>
                </a:lnTo>
                <a:lnTo>
                  <a:pt x="0" y="2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737</Words>
  <Application>Microsoft Office PowerPoint</Application>
  <PresentationFormat>Custom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Maharlika</vt:lpstr>
      <vt:lpstr>Fahkwang Bold Italics</vt:lpstr>
      <vt:lpstr>Fahkwang Bold</vt:lpstr>
      <vt:lpstr>Fahkwang</vt:lpstr>
      <vt:lpstr>Fahkwang Extra-Light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Gradients Basic Simple Presentation</dc:title>
  <dc:creator>Michelle Foster</dc:creator>
  <cp:lastModifiedBy>Michelle Foster</cp:lastModifiedBy>
  <cp:revision>2</cp:revision>
  <dcterms:created xsi:type="dcterms:W3CDTF">2006-08-16T00:00:00Z</dcterms:created>
  <dcterms:modified xsi:type="dcterms:W3CDTF">2023-09-22T15:02:24Z</dcterms:modified>
  <dc:identifier>DAFu_qvZU_U</dc:identifier>
</cp:coreProperties>
</file>