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269" r:id="rId3"/>
    <p:sldId id="299" r:id="rId4"/>
    <p:sldId id="282" r:id="rId5"/>
    <p:sldId id="300" r:id="rId6"/>
    <p:sldId id="284" r:id="rId7"/>
    <p:sldId id="260" r:id="rId8"/>
    <p:sldId id="277" r:id="rId9"/>
    <p:sldId id="272" r:id="rId10"/>
    <p:sldId id="292" r:id="rId11"/>
    <p:sldId id="275" r:id="rId12"/>
    <p:sldId id="271" r:id="rId13"/>
    <p:sldId id="281" r:id="rId14"/>
    <p:sldId id="276" r:id="rId15"/>
    <p:sldId id="278" r:id="rId16"/>
    <p:sldId id="293" r:id="rId17"/>
    <p:sldId id="294" r:id="rId18"/>
    <p:sldId id="295" r:id="rId19"/>
    <p:sldId id="303" r:id="rId20"/>
    <p:sldId id="258" r:id="rId21"/>
    <p:sldId id="296" r:id="rId22"/>
    <p:sldId id="286" r:id="rId23"/>
    <p:sldId id="297" r:id="rId24"/>
    <p:sldId id="298" r:id="rId25"/>
    <p:sldId id="30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C7EF04-A14F-4413-B5AF-131FC823DD83}"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0B1DE24B-932A-4397-A56B-74EDAE0A9FA3}">
      <dgm:prSet/>
      <dgm:spPr/>
      <dgm:t>
        <a:bodyPr/>
        <a:lstStyle/>
        <a:p>
          <a:r>
            <a:rPr lang="en-US" dirty="0"/>
            <a:t>Available to adolescents and adults.</a:t>
          </a:r>
        </a:p>
      </dgm:t>
    </dgm:pt>
    <dgm:pt modelId="{F2E09046-3B03-4F06-8C24-D24CE1C9A339}" type="parTrans" cxnId="{0134D081-2CFE-426A-A7B3-8120956F849C}">
      <dgm:prSet/>
      <dgm:spPr/>
      <dgm:t>
        <a:bodyPr/>
        <a:lstStyle/>
        <a:p>
          <a:endParaRPr lang="en-US"/>
        </a:p>
      </dgm:t>
    </dgm:pt>
    <dgm:pt modelId="{DDE037F9-5DCF-4F49-A333-3BB04C998BB3}" type="sibTrans" cxnId="{0134D081-2CFE-426A-A7B3-8120956F849C}">
      <dgm:prSet/>
      <dgm:spPr/>
      <dgm:t>
        <a:bodyPr/>
        <a:lstStyle/>
        <a:p>
          <a:endParaRPr lang="en-US"/>
        </a:p>
      </dgm:t>
    </dgm:pt>
    <dgm:pt modelId="{C2948D34-0C53-4762-B5CC-E309679B9528}">
      <dgm:prSet/>
      <dgm:spPr/>
      <dgm:t>
        <a:bodyPr/>
        <a:lstStyle/>
        <a:p>
          <a:pPr algn="l"/>
          <a:r>
            <a:rPr lang="en-US" b="1" dirty="0"/>
            <a:t>Adolescents (13+)</a:t>
          </a:r>
        </a:p>
      </dgm:t>
    </dgm:pt>
    <dgm:pt modelId="{8B985BF8-E3FF-49A5-BE91-A1F0A670031B}" type="parTrans" cxnId="{1516F34C-5EC6-4777-A24E-2636FD5F4E71}">
      <dgm:prSet/>
      <dgm:spPr/>
      <dgm:t>
        <a:bodyPr/>
        <a:lstStyle/>
        <a:p>
          <a:endParaRPr lang="en-US"/>
        </a:p>
      </dgm:t>
    </dgm:pt>
    <dgm:pt modelId="{3300EEEE-0F13-4A59-A1CC-0419DD626F26}" type="sibTrans" cxnId="{1516F34C-5EC6-4777-A24E-2636FD5F4E71}">
      <dgm:prSet/>
      <dgm:spPr/>
      <dgm:t>
        <a:bodyPr/>
        <a:lstStyle/>
        <a:p>
          <a:endParaRPr lang="en-US"/>
        </a:p>
      </dgm:t>
    </dgm:pt>
    <dgm:pt modelId="{7DC3D7BF-D449-4475-8EEF-B2096CD1C53C}">
      <dgm:prSet/>
      <dgm:spPr/>
      <dgm:t>
        <a:bodyPr/>
        <a:lstStyle/>
        <a:p>
          <a:pPr algn="l"/>
          <a:r>
            <a:rPr lang="en-US" dirty="0"/>
            <a:t>SUD Counseling, IOP, Recovery Peer Support, Detox and Medication Assisted Treatment.</a:t>
          </a:r>
        </a:p>
      </dgm:t>
    </dgm:pt>
    <dgm:pt modelId="{8BB19F88-A220-4AC9-AF06-B7FBDAC51D3C}" type="parTrans" cxnId="{2346EE0F-1723-4E70-9915-66AA1ABBE919}">
      <dgm:prSet/>
      <dgm:spPr/>
      <dgm:t>
        <a:bodyPr/>
        <a:lstStyle/>
        <a:p>
          <a:endParaRPr lang="en-US"/>
        </a:p>
      </dgm:t>
    </dgm:pt>
    <dgm:pt modelId="{D3689A8F-818F-491B-B973-BF48613AC400}" type="sibTrans" cxnId="{2346EE0F-1723-4E70-9915-66AA1ABBE919}">
      <dgm:prSet/>
      <dgm:spPr/>
      <dgm:t>
        <a:bodyPr/>
        <a:lstStyle/>
        <a:p>
          <a:endParaRPr lang="en-US"/>
        </a:p>
      </dgm:t>
    </dgm:pt>
    <dgm:pt modelId="{B3B39254-6B12-46DE-8084-9302830F5092}">
      <dgm:prSet/>
      <dgm:spPr/>
      <dgm:t>
        <a:bodyPr/>
        <a:lstStyle/>
        <a:p>
          <a:pPr algn="l"/>
          <a:r>
            <a:rPr lang="en-US" dirty="0"/>
            <a:t>SUD Counseling</a:t>
          </a:r>
        </a:p>
      </dgm:t>
    </dgm:pt>
    <dgm:pt modelId="{A56BBE1E-1B1E-4EB0-877F-101003A36FD6}" type="parTrans" cxnId="{58A9FFFC-C1E5-44E2-AABF-26D57B2ED5CB}">
      <dgm:prSet/>
      <dgm:spPr/>
      <dgm:t>
        <a:bodyPr/>
        <a:lstStyle/>
        <a:p>
          <a:endParaRPr lang="en-US"/>
        </a:p>
      </dgm:t>
    </dgm:pt>
    <dgm:pt modelId="{169C405E-EC59-4BC3-9A6E-54AACFA452FF}" type="sibTrans" cxnId="{58A9FFFC-C1E5-44E2-AABF-26D57B2ED5CB}">
      <dgm:prSet/>
      <dgm:spPr/>
      <dgm:t>
        <a:bodyPr/>
        <a:lstStyle/>
        <a:p>
          <a:endParaRPr lang="en-US"/>
        </a:p>
      </dgm:t>
    </dgm:pt>
    <dgm:pt modelId="{9544B86A-43FE-4524-BD48-6953E675D56A}">
      <dgm:prSet/>
      <dgm:spPr/>
      <dgm:t>
        <a:bodyPr/>
        <a:lstStyle/>
        <a:p>
          <a:pPr algn="l"/>
          <a:r>
            <a:rPr lang="en-US" b="1" dirty="0"/>
            <a:t>Adults (18+)</a:t>
          </a:r>
          <a:endParaRPr lang="en-US" dirty="0"/>
        </a:p>
      </dgm:t>
    </dgm:pt>
    <dgm:pt modelId="{F8E10DBC-C2CE-4FBC-B0C1-B21068013C95}" type="parTrans" cxnId="{0E1757EA-8BF7-48D1-A8A4-596EF3A31D1A}">
      <dgm:prSet/>
      <dgm:spPr/>
      <dgm:t>
        <a:bodyPr/>
        <a:lstStyle/>
        <a:p>
          <a:endParaRPr lang="en-US"/>
        </a:p>
      </dgm:t>
    </dgm:pt>
    <dgm:pt modelId="{08D5EE2F-5063-4174-BAC9-3B5BA39C84FD}" type="sibTrans" cxnId="{0E1757EA-8BF7-48D1-A8A4-596EF3A31D1A}">
      <dgm:prSet/>
      <dgm:spPr/>
      <dgm:t>
        <a:bodyPr/>
        <a:lstStyle/>
        <a:p>
          <a:endParaRPr lang="en-US"/>
        </a:p>
      </dgm:t>
    </dgm:pt>
    <dgm:pt modelId="{56CBA1BC-30E6-40CC-837A-C3D1FEDA68EA}" type="pres">
      <dgm:prSet presAssocID="{13C7EF04-A14F-4413-B5AF-131FC823DD83}" presName="Name0" presStyleCnt="0">
        <dgm:presLayoutVars>
          <dgm:dir/>
          <dgm:animLvl val="lvl"/>
          <dgm:resizeHandles val="exact"/>
        </dgm:presLayoutVars>
      </dgm:prSet>
      <dgm:spPr/>
    </dgm:pt>
    <dgm:pt modelId="{A5FDB501-6324-4A41-8068-A7375C6EFC05}" type="pres">
      <dgm:prSet presAssocID="{0B1DE24B-932A-4397-A56B-74EDAE0A9FA3}" presName="composite" presStyleCnt="0"/>
      <dgm:spPr/>
    </dgm:pt>
    <dgm:pt modelId="{30BECDE8-A4AD-4D70-9D64-8A5DA542DFB5}" type="pres">
      <dgm:prSet presAssocID="{0B1DE24B-932A-4397-A56B-74EDAE0A9FA3}" presName="parTx" presStyleLbl="alignNode1" presStyleIdx="0" presStyleCnt="1">
        <dgm:presLayoutVars>
          <dgm:chMax val="0"/>
          <dgm:chPref val="0"/>
          <dgm:bulletEnabled val="1"/>
        </dgm:presLayoutVars>
      </dgm:prSet>
      <dgm:spPr/>
    </dgm:pt>
    <dgm:pt modelId="{33C5FDA0-E191-4DE1-8BB9-98331512BBE7}" type="pres">
      <dgm:prSet presAssocID="{0B1DE24B-932A-4397-A56B-74EDAE0A9FA3}" presName="desTx" presStyleLbl="alignAccFollowNode1" presStyleIdx="0" presStyleCnt="1">
        <dgm:presLayoutVars>
          <dgm:bulletEnabled val="1"/>
        </dgm:presLayoutVars>
      </dgm:prSet>
      <dgm:spPr/>
    </dgm:pt>
  </dgm:ptLst>
  <dgm:cxnLst>
    <dgm:cxn modelId="{8ED51E05-D424-4650-B0DA-2CA9CA9870C3}" type="presOf" srcId="{13C7EF04-A14F-4413-B5AF-131FC823DD83}" destId="{56CBA1BC-30E6-40CC-837A-C3D1FEDA68EA}" srcOrd="0" destOrd="0" presId="urn:microsoft.com/office/officeart/2005/8/layout/hList1"/>
    <dgm:cxn modelId="{2346EE0F-1723-4E70-9915-66AA1ABBE919}" srcId="{9544B86A-43FE-4524-BD48-6953E675D56A}" destId="{7DC3D7BF-D449-4475-8EEF-B2096CD1C53C}" srcOrd="0" destOrd="0" parTransId="{8BB19F88-A220-4AC9-AF06-B7FBDAC51D3C}" sibTransId="{D3689A8F-818F-491B-B973-BF48613AC400}"/>
    <dgm:cxn modelId="{1516F34C-5EC6-4777-A24E-2636FD5F4E71}" srcId="{0B1DE24B-932A-4397-A56B-74EDAE0A9FA3}" destId="{C2948D34-0C53-4762-B5CC-E309679B9528}" srcOrd="0" destOrd="0" parTransId="{8B985BF8-E3FF-49A5-BE91-A1F0A670031B}" sibTransId="{3300EEEE-0F13-4A59-A1CC-0419DD626F26}"/>
    <dgm:cxn modelId="{8DCDBB50-DA50-4690-9744-2A3D4D19E53A}" type="presOf" srcId="{9544B86A-43FE-4524-BD48-6953E675D56A}" destId="{33C5FDA0-E191-4DE1-8BB9-98331512BBE7}" srcOrd="0" destOrd="2" presId="urn:microsoft.com/office/officeart/2005/8/layout/hList1"/>
    <dgm:cxn modelId="{B16A877D-B974-4F45-A009-71FAEA7FE84B}" type="presOf" srcId="{C2948D34-0C53-4762-B5CC-E309679B9528}" destId="{33C5FDA0-E191-4DE1-8BB9-98331512BBE7}" srcOrd="0" destOrd="0" presId="urn:microsoft.com/office/officeart/2005/8/layout/hList1"/>
    <dgm:cxn modelId="{0134D081-2CFE-426A-A7B3-8120956F849C}" srcId="{13C7EF04-A14F-4413-B5AF-131FC823DD83}" destId="{0B1DE24B-932A-4397-A56B-74EDAE0A9FA3}" srcOrd="0" destOrd="0" parTransId="{F2E09046-3B03-4F06-8C24-D24CE1C9A339}" sibTransId="{DDE037F9-5DCF-4F49-A333-3BB04C998BB3}"/>
    <dgm:cxn modelId="{A7E977C9-A084-43B2-8C29-3AB94C25BDE9}" type="presOf" srcId="{0B1DE24B-932A-4397-A56B-74EDAE0A9FA3}" destId="{30BECDE8-A4AD-4D70-9D64-8A5DA542DFB5}" srcOrd="0" destOrd="0" presId="urn:microsoft.com/office/officeart/2005/8/layout/hList1"/>
    <dgm:cxn modelId="{7B82DBDC-21C2-40E5-8795-A0B790A68E7E}" type="presOf" srcId="{7DC3D7BF-D449-4475-8EEF-B2096CD1C53C}" destId="{33C5FDA0-E191-4DE1-8BB9-98331512BBE7}" srcOrd="0" destOrd="3" presId="urn:microsoft.com/office/officeart/2005/8/layout/hList1"/>
    <dgm:cxn modelId="{C4ABC2E6-BA04-4760-B7EB-20D8488F1BB9}" type="presOf" srcId="{B3B39254-6B12-46DE-8084-9302830F5092}" destId="{33C5FDA0-E191-4DE1-8BB9-98331512BBE7}" srcOrd="0" destOrd="1" presId="urn:microsoft.com/office/officeart/2005/8/layout/hList1"/>
    <dgm:cxn modelId="{0E1757EA-8BF7-48D1-A8A4-596EF3A31D1A}" srcId="{0B1DE24B-932A-4397-A56B-74EDAE0A9FA3}" destId="{9544B86A-43FE-4524-BD48-6953E675D56A}" srcOrd="1" destOrd="0" parTransId="{F8E10DBC-C2CE-4FBC-B0C1-B21068013C95}" sibTransId="{08D5EE2F-5063-4174-BAC9-3B5BA39C84FD}"/>
    <dgm:cxn modelId="{58A9FFFC-C1E5-44E2-AABF-26D57B2ED5CB}" srcId="{C2948D34-0C53-4762-B5CC-E309679B9528}" destId="{B3B39254-6B12-46DE-8084-9302830F5092}" srcOrd="0" destOrd="0" parTransId="{A56BBE1E-1B1E-4EB0-877F-101003A36FD6}" sibTransId="{169C405E-EC59-4BC3-9A6E-54AACFA452FF}"/>
    <dgm:cxn modelId="{100674CF-2746-4CF0-B3B4-777F5FF53B76}" type="presParOf" srcId="{56CBA1BC-30E6-40CC-837A-C3D1FEDA68EA}" destId="{A5FDB501-6324-4A41-8068-A7375C6EFC05}" srcOrd="0" destOrd="0" presId="urn:microsoft.com/office/officeart/2005/8/layout/hList1"/>
    <dgm:cxn modelId="{ED67A4C6-961E-4126-8916-C89391BF8E94}" type="presParOf" srcId="{A5FDB501-6324-4A41-8068-A7375C6EFC05}" destId="{30BECDE8-A4AD-4D70-9D64-8A5DA542DFB5}" srcOrd="0" destOrd="0" presId="urn:microsoft.com/office/officeart/2005/8/layout/hList1"/>
    <dgm:cxn modelId="{5A6BC80C-EB67-4416-AA55-79F2EE901778}" type="presParOf" srcId="{A5FDB501-6324-4A41-8068-A7375C6EFC05}" destId="{33C5FDA0-E191-4DE1-8BB9-98331512BBE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C7EF04-A14F-4413-B5AF-131FC823DD83}"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B78BBB2E-DBB3-4A74-882B-7B9748FC12CB}">
      <dgm:prSet/>
      <dgm:spPr/>
      <dgm:t>
        <a:bodyPr/>
        <a:lstStyle/>
        <a:p>
          <a:r>
            <a:rPr lang="en-US" dirty="0"/>
            <a:t>Fill a gap in outpatient substance use treatment in Denton County.</a:t>
          </a:r>
        </a:p>
      </dgm:t>
    </dgm:pt>
    <dgm:pt modelId="{B53938A4-8246-4D37-B100-69B7377C542C}" type="parTrans" cxnId="{250F4583-D45C-4640-B77F-E86DCC78ED5F}">
      <dgm:prSet/>
      <dgm:spPr/>
      <dgm:t>
        <a:bodyPr/>
        <a:lstStyle/>
        <a:p>
          <a:endParaRPr lang="en-US"/>
        </a:p>
      </dgm:t>
    </dgm:pt>
    <dgm:pt modelId="{F0A2767F-262D-4EC5-B0C3-1CFC4D0DCE64}" type="sibTrans" cxnId="{250F4583-D45C-4640-B77F-E86DCC78ED5F}">
      <dgm:prSet/>
      <dgm:spPr/>
      <dgm:t>
        <a:bodyPr/>
        <a:lstStyle/>
        <a:p>
          <a:endParaRPr lang="en-US"/>
        </a:p>
      </dgm:t>
    </dgm:pt>
    <dgm:pt modelId="{6CE0DF8D-01BF-44D6-A19D-FC3DC2CFB14A}">
      <dgm:prSet/>
      <dgm:spPr/>
      <dgm:t>
        <a:bodyPr/>
        <a:lstStyle/>
        <a:p>
          <a:r>
            <a:rPr lang="en-US" dirty="0"/>
            <a:t>Resources for low cost or free substance use services are extremely limited in Denton County. Our program makes treatment more accessible to those living with substance use disorder.</a:t>
          </a:r>
        </a:p>
      </dgm:t>
    </dgm:pt>
    <dgm:pt modelId="{0ED884BE-40DB-4B30-BAD9-4B2C72E407D7}" type="parTrans" cxnId="{CF42B738-1A2B-4B86-A797-329EFD93E804}">
      <dgm:prSet/>
      <dgm:spPr/>
      <dgm:t>
        <a:bodyPr/>
        <a:lstStyle/>
        <a:p>
          <a:endParaRPr lang="en-US"/>
        </a:p>
      </dgm:t>
    </dgm:pt>
    <dgm:pt modelId="{9DEDF900-994F-43DA-ADCB-3789A611CE8C}" type="sibTrans" cxnId="{CF42B738-1A2B-4B86-A797-329EFD93E804}">
      <dgm:prSet/>
      <dgm:spPr/>
      <dgm:t>
        <a:bodyPr/>
        <a:lstStyle/>
        <a:p>
          <a:endParaRPr lang="en-US"/>
        </a:p>
      </dgm:t>
    </dgm:pt>
    <dgm:pt modelId="{56CBA1BC-30E6-40CC-837A-C3D1FEDA68EA}" type="pres">
      <dgm:prSet presAssocID="{13C7EF04-A14F-4413-B5AF-131FC823DD83}" presName="Name0" presStyleCnt="0">
        <dgm:presLayoutVars>
          <dgm:dir/>
          <dgm:animLvl val="lvl"/>
          <dgm:resizeHandles val="exact"/>
        </dgm:presLayoutVars>
      </dgm:prSet>
      <dgm:spPr/>
    </dgm:pt>
    <dgm:pt modelId="{7B04B646-931A-48C1-8035-EC6D5D2F5D4D}" type="pres">
      <dgm:prSet presAssocID="{B78BBB2E-DBB3-4A74-882B-7B9748FC12CB}" presName="composite" presStyleCnt="0"/>
      <dgm:spPr/>
    </dgm:pt>
    <dgm:pt modelId="{0B8D6A1E-9A3A-4F64-A8E8-B7DBEC2296B7}" type="pres">
      <dgm:prSet presAssocID="{B78BBB2E-DBB3-4A74-882B-7B9748FC12CB}" presName="parTx" presStyleLbl="alignNode1" presStyleIdx="0" presStyleCnt="1">
        <dgm:presLayoutVars>
          <dgm:chMax val="0"/>
          <dgm:chPref val="0"/>
          <dgm:bulletEnabled val="1"/>
        </dgm:presLayoutVars>
      </dgm:prSet>
      <dgm:spPr/>
    </dgm:pt>
    <dgm:pt modelId="{C559D833-7520-4E4E-9F11-3531A1A83500}" type="pres">
      <dgm:prSet presAssocID="{B78BBB2E-DBB3-4A74-882B-7B9748FC12CB}" presName="desTx" presStyleLbl="alignAccFollowNode1" presStyleIdx="0" presStyleCnt="1">
        <dgm:presLayoutVars>
          <dgm:bulletEnabled val="1"/>
        </dgm:presLayoutVars>
      </dgm:prSet>
      <dgm:spPr/>
    </dgm:pt>
  </dgm:ptLst>
  <dgm:cxnLst>
    <dgm:cxn modelId="{8ED51E05-D424-4650-B0DA-2CA9CA9870C3}" type="presOf" srcId="{13C7EF04-A14F-4413-B5AF-131FC823DD83}" destId="{56CBA1BC-30E6-40CC-837A-C3D1FEDA68EA}" srcOrd="0" destOrd="0" presId="urn:microsoft.com/office/officeart/2005/8/layout/hList1"/>
    <dgm:cxn modelId="{CF42B738-1A2B-4B86-A797-329EFD93E804}" srcId="{B78BBB2E-DBB3-4A74-882B-7B9748FC12CB}" destId="{6CE0DF8D-01BF-44D6-A19D-FC3DC2CFB14A}" srcOrd="0" destOrd="0" parTransId="{0ED884BE-40DB-4B30-BAD9-4B2C72E407D7}" sibTransId="{9DEDF900-994F-43DA-ADCB-3789A611CE8C}"/>
    <dgm:cxn modelId="{69BE6A77-5959-49F7-A536-B6F30A5CD830}" type="presOf" srcId="{6CE0DF8D-01BF-44D6-A19D-FC3DC2CFB14A}" destId="{C559D833-7520-4E4E-9F11-3531A1A83500}" srcOrd="0" destOrd="0" presId="urn:microsoft.com/office/officeart/2005/8/layout/hList1"/>
    <dgm:cxn modelId="{250F4583-D45C-4640-B77F-E86DCC78ED5F}" srcId="{13C7EF04-A14F-4413-B5AF-131FC823DD83}" destId="{B78BBB2E-DBB3-4A74-882B-7B9748FC12CB}" srcOrd="0" destOrd="0" parTransId="{B53938A4-8246-4D37-B100-69B7377C542C}" sibTransId="{F0A2767F-262D-4EC5-B0C3-1CFC4D0DCE64}"/>
    <dgm:cxn modelId="{8FF9F5AA-D31C-4FA3-9E7D-3EED8CBDA343}" type="presOf" srcId="{B78BBB2E-DBB3-4A74-882B-7B9748FC12CB}" destId="{0B8D6A1E-9A3A-4F64-A8E8-B7DBEC2296B7}" srcOrd="0" destOrd="0" presId="urn:microsoft.com/office/officeart/2005/8/layout/hList1"/>
    <dgm:cxn modelId="{AE80C90A-148A-406A-8660-395D7A48001A}" type="presParOf" srcId="{56CBA1BC-30E6-40CC-837A-C3D1FEDA68EA}" destId="{7B04B646-931A-48C1-8035-EC6D5D2F5D4D}" srcOrd="0" destOrd="0" presId="urn:microsoft.com/office/officeart/2005/8/layout/hList1"/>
    <dgm:cxn modelId="{CF2393A7-B0DF-4D0A-8E7C-670A14A7BD84}" type="presParOf" srcId="{7B04B646-931A-48C1-8035-EC6D5D2F5D4D}" destId="{0B8D6A1E-9A3A-4F64-A8E8-B7DBEC2296B7}" srcOrd="0" destOrd="0" presId="urn:microsoft.com/office/officeart/2005/8/layout/hList1"/>
    <dgm:cxn modelId="{8D123B10-8670-4B46-B8C8-42A51215B334}" type="presParOf" srcId="{7B04B646-931A-48C1-8035-EC6D5D2F5D4D}" destId="{C559D833-7520-4E4E-9F11-3531A1A8350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C7EF04-A14F-4413-B5AF-131FC823DD83}"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0B1DE24B-932A-4397-A56B-74EDAE0A9FA3}">
      <dgm:prSet/>
      <dgm:spPr/>
      <dgm:t>
        <a:bodyPr/>
        <a:lstStyle/>
        <a:p>
          <a:r>
            <a:rPr lang="en-US" dirty="0"/>
            <a:t>Those in SUD services will have access to mental health counseling.</a:t>
          </a:r>
        </a:p>
      </dgm:t>
    </dgm:pt>
    <dgm:pt modelId="{F2E09046-3B03-4F06-8C24-D24CE1C9A339}" type="parTrans" cxnId="{0134D081-2CFE-426A-A7B3-8120956F849C}">
      <dgm:prSet/>
      <dgm:spPr/>
      <dgm:t>
        <a:bodyPr/>
        <a:lstStyle/>
        <a:p>
          <a:endParaRPr lang="en-US"/>
        </a:p>
      </dgm:t>
    </dgm:pt>
    <dgm:pt modelId="{DDE037F9-5DCF-4F49-A333-3BB04C998BB3}" type="sibTrans" cxnId="{0134D081-2CFE-426A-A7B3-8120956F849C}">
      <dgm:prSet/>
      <dgm:spPr/>
      <dgm:t>
        <a:bodyPr/>
        <a:lstStyle/>
        <a:p>
          <a:endParaRPr lang="en-US"/>
        </a:p>
      </dgm:t>
    </dgm:pt>
    <dgm:pt modelId="{C2948D34-0C53-4762-B5CC-E309679B9528}">
      <dgm:prSet/>
      <dgm:spPr/>
      <dgm:t>
        <a:bodyPr/>
        <a:lstStyle/>
        <a:p>
          <a:pPr algn="l"/>
          <a:r>
            <a:rPr lang="en-US" b="0" dirty="0"/>
            <a:t>If a client’s concerns are outside the clinical scope of an LCDC, then the person can meet with our mental health counselor.</a:t>
          </a:r>
        </a:p>
      </dgm:t>
    </dgm:pt>
    <dgm:pt modelId="{8B985BF8-E3FF-49A5-BE91-A1F0A670031B}" type="parTrans" cxnId="{1516F34C-5EC6-4777-A24E-2636FD5F4E71}">
      <dgm:prSet/>
      <dgm:spPr/>
      <dgm:t>
        <a:bodyPr/>
        <a:lstStyle/>
        <a:p>
          <a:endParaRPr lang="en-US"/>
        </a:p>
      </dgm:t>
    </dgm:pt>
    <dgm:pt modelId="{3300EEEE-0F13-4A59-A1CC-0419DD626F26}" type="sibTrans" cxnId="{1516F34C-5EC6-4777-A24E-2636FD5F4E71}">
      <dgm:prSet/>
      <dgm:spPr/>
      <dgm:t>
        <a:bodyPr/>
        <a:lstStyle/>
        <a:p>
          <a:endParaRPr lang="en-US"/>
        </a:p>
      </dgm:t>
    </dgm:pt>
    <dgm:pt modelId="{A0B3248A-8A49-42E8-8D0C-CF3F75A53239}">
      <dgm:prSet/>
      <dgm:spPr/>
      <dgm:t>
        <a:bodyPr/>
        <a:lstStyle/>
        <a:p>
          <a:pPr algn="l"/>
          <a:r>
            <a:rPr lang="en-US" dirty="0"/>
            <a:t>Increasing assess to treatment for co-morbidity of mental health and substance use disorder.</a:t>
          </a:r>
          <a:endParaRPr lang="en-US" b="0" dirty="0"/>
        </a:p>
      </dgm:t>
    </dgm:pt>
    <dgm:pt modelId="{2BD425F5-6350-403A-82A3-7E22164C0D38}" type="parTrans" cxnId="{5DFF1F72-F0EE-449D-A187-6EE606F2B82E}">
      <dgm:prSet/>
      <dgm:spPr/>
      <dgm:t>
        <a:bodyPr/>
        <a:lstStyle/>
        <a:p>
          <a:endParaRPr lang="en-US"/>
        </a:p>
      </dgm:t>
    </dgm:pt>
    <dgm:pt modelId="{7050C467-8664-48EC-90C1-3AE808C7712A}" type="sibTrans" cxnId="{5DFF1F72-F0EE-449D-A187-6EE606F2B82E}">
      <dgm:prSet/>
      <dgm:spPr/>
      <dgm:t>
        <a:bodyPr/>
        <a:lstStyle/>
        <a:p>
          <a:endParaRPr lang="en-US"/>
        </a:p>
      </dgm:t>
    </dgm:pt>
    <dgm:pt modelId="{56CBA1BC-30E6-40CC-837A-C3D1FEDA68EA}" type="pres">
      <dgm:prSet presAssocID="{13C7EF04-A14F-4413-B5AF-131FC823DD83}" presName="Name0" presStyleCnt="0">
        <dgm:presLayoutVars>
          <dgm:dir/>
          <dgm:animLvl val="lvl"/>
          <dgm:resizeHandles val="exact"/>
        </dgm:presLayoutVars>
      </dgm:prSet>
      <dgm:spPr/>
    </dgm:pt>
    <dgm:pt modelId="{A5FDB501-6324-4A41-8068-A7375C6EFC05}" type="pres">
      <dgm:prSet presAssocID="{0B1DE24B-932A-4397-A56B-74EDAE0A9FA3}" presName="composite" presStyleCnt="0"/>
      <dgm:spPr/>
    </dgm:pt>
    <dgm:pt modelId="{30BECDE8-A4AD-4D70-9D64-8A5DA542DFB5}" type="pres">
      <dgm:prSet presAssocID="{0B1DE24B-932A-4397-A56B-74EDAE0A9FA3}" presName="parTx" presStyleLbl="alignNode1" presStyleIdx="0" presStyleCnt="1">
        <dgm:presLayoutVars>
          <dgm:chMax val="0"/>
          <dgm:chPref val="0"/>
          <dgm:bulletEnabled val="1"/>
        </dgm:presLayoutVars>
      </dgm:prSet>
      <dgm:spPr/>
    </dgm:pt>
    <dgm:pt modelId="{33C5FDA0-E191-4DE1-8BB9-98331512BBE7}" type="pres">
      <dgm:prSet presAssocID="{0B1DE24B-932A-4397-A56B-74EDAE0A9FA3}" presName="desTx" presStyleLbl="alignAccFollowNode1" presStyleIdx="0" presStyleCnt="1">
        <dgm:presLayoutVars>
          <dgm:bulletEnabled val="1"/>
        </dgm:presLayoutVars>
      </dgm:prSet>
      <dgm:spPr/>
    </dgm:pt>
  </dgm:ptLst>
  <dgm:cxnLst>
    <dgm:cxn modelId="{8ED51E05-D424-4650-B0DA-2CA9CA9870C3}" type="presOf" srcId="{13C7EF04-A14F-4413-B5AF-131FC823DD83}" destId="{56CBA1BC-30E6-40CC-837A-C3D1FEDA68EA}" srcOrd="0" destOrd="0" presId="urn:microsoft.com/office/officeart/2005/8/layout/hList1"/>
    <dgm:cxn modelId="{DDA8B50B-5D60-412E-AC99-4374177EB804}" type="presOf" srcId="{A0B3248A-8A49-42E8-8D0C-CF3F75A53239}" destId="{33C5FDA0-E191-4DE1-8BB9-98331512BBE7}" srcOrd="0" destOrd="1" presId="urn:microsoft.com/office/officeart/2005/8/layout/hList1"/>
    <dgm:cxn modelId="{1516F34C-5EC6-4777-A24E-2636FD5F4E71}" srcId="{0B1DE24B-932A-4397-A56B-74EDAE0A9FA3}" destId="{C2948D34-0C53-4762-B5CC-E309679B9528}" srcOrd="0" destOrd="0" parTransId="{8B985BF8-E3FF-49A5-BE91-A1F0A670031B}" sibTransId="{3300EEEE-0F13-4A59-A1CC-0419DD626F26}"/>
    <dgm:cxn modelId="{5DFF1F72-F0EE-449D-A187-6EE606F2B82E}" srcId="{0B1DE24B-932A-4397-A56B-74EDAE0A9FA3}" destId="{A0B3248A-8A49-42E8-8D0C-CF3F75A53239}" srcOrd="1" destOrd="0" parTransId="{2BD425F5-6350-403A-82A3-7E22164C0D38}" sibTransId="{7050C467-8664-48EC-90C1-3AE808C7712A}"/>
    <dgm:cxn modelId="{B16A877D-B974-4F45-A009-71FAEA7FE84B}" type="presOf" srcId="{C2948D34-0C53-4762-B5CC-E309679B9528}" destId="{33C5FDA0-E191-4DE1-8BB9-98331512BBE7}" srcOrd="0" destOrd="0" presId="urn:microsoft.com/office/officeart/2005/8/layout/hList1"/>
    <dgm:cxn modelId="{0134D081-2CFE-426A-A7B3-8120956F849C}" srcId="{13C7EF04-A14F-4413-B5AF-131FC823DD83}" destId="{0B1DE24B-932A-4397-A56B-74EDAE0A9FA3}" srcOrd="0" destOrd="0" parTransId="{F2E09046-3B03-4F06-8C24-D24CE1C9A339}" sibTransId="{DDE037F9-5DCF-4F49-A333-3BB04C998BB3}"/>
    <dgm:cxn modelId="{A7E977C9-A084-43B2-8C29-3AB94C25BDE9}" type="presOf" srcId="{0B1DE24B-932A-4397-A56B-74EDAE0A9FA3}" destId="{30BECDE8-A4AD-4D70-9D64-8A5DA542DFB5}" srcOrd="0" destOrd="0" presId="urn:microsoft.com/office/officeart/2005/8/layout/hList1"/>
    <dgm:cxn modelId="{100674CF-2746-4CF0-B3B4-777F5FF53B76}" type="presParOf" srcId="{56CBA1BC-30E6-40CC-837A-C3D1FEDA68EA}" destId="{A5FDB501-6324-4A41-8068-A7375C6EFC05}" srcOrd="0" destOrd="0" presId="urn:microsoft.com/office/officeart/2005/8/layout/hList1"/>
    <dgm:cxn modelId="{ED67A4C6-961E-4126-8916-C89391BF8E94}" type="presParOf" srcId="{A5FDB501-6324-4A41-8068-A7375C6EFC05}" destId="{30BECDE8-A4AD-4D70-9D64-8A5DA542DFB5}" srcOrd="0" destOrd="0" presId="urn:microsoft.com/office/officeart/2005/8/layout/hList1"/>
    <dgm:cxn modelId="{5A6BC80C-EB67-4416-AA55-79F2EE901778}" type="presParOf" srcId="{A5FDB501-6324-4A41-8068-A7375C6EFC05}" destId="{33C5FDA0-E191-4DE1-8BB9-98331512BBE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C7EF04-A14F-4413-B5AF-131FC823DD83}" type="doc">
      <dgm:prSet loTypeId="urn:microsoft.com/office/officeart/2005/8/layout/hList1" loCatId="list" qsTypeId="urn:microsoft.com/office/officeart/2005/8/quickstyle/simple5" qsCatId="simple" csTypeId="urn:microsoft.com/office/officeart/2005/8/colors/accent1_3" csCatId="accent1" phldr="1"/>
      <dgm:spPr/>
      <dgm:t>
        <a:bodyPr/>
        <a:lstStyle/>
        <a:p>
          <a:endParaRPr lang="en-US"/>
        </a:p>
      </dgm:t>
    </dgm:pt>
    <dgm:pt modelId="{B78BBB2E-DBB3-4A74-882B-7B9748FC12CB}">
      <dgm:prSet/>
      <dgm:spPr/>
      <dgm:t>
        <a:bodyPr/>
        <a:lstStyle/>
        <a:p>
          <a:r>
            <a:rPr lang="en-US" dirty="0"/>
            <a:t>Partnering with other DFW substance use service providers.</a:t>
          </a:r>
        </a:p>
      </dgm:t>
    </dgm:pt>
    <dgm:pt modelId="{B53938A4-8246-4D37-B100-69B7377C542C}" type="parTrans" cxnId="{250F4583-D45C-4640-B77F-E86DCC78ED5F}">
      <dgm:prSet/>
      <dgm:spPr/>
      <dgm:t>
        <a:bodyPr/>
        <a:lstStyle/>
        <a:p>
          <a:endParaRPr lang="en-US"/>
        </a:p>
      </dgm:t>
    </dgm:pt>
    <dgm:pt modelId="{F0A2767F-262D-4EC5-B0C3-1CFC4D0DCE64}" type="sibTrans" cxnId="{250F4583-D45C-4640-B77F-E86DCC78ED5F}">
      <dgm:prSet/>
      <dgm:spPr/>
      <dgm:t>
        <a:bodyPr/>
        <a:lstStyle/>
        <a:p>
          <a:endParaRPr lang="en-US"/>
        </a:p>
      </dgm:t>
    </dgm:pt>
    <dgm:pt modelId="{6CE0DF8D-01BF-44D6-A19D-FC3DC2CFB14A}">
      <dgm:prSet/>
      <dgm:spPr/>
      <dgm:t>
        <a:bodyPr/>
        <a:lstStyle/>
        <a:p>
          <a:r>
            <a:rPr lang="en-US" dirty="0"/>
            <a:t>These partnerships will allow us to connect more clients with the most appropriate providers.</a:t>
          </a:r>
        </a:p>
      </dgm:t>
    </dgm:pt>
    <dgm:pt modelId="{0ED884BE-40DB-4B30-BAD9-4B2C72E407D7}" type="parTrans" cxnId="{CF42B738-1A2B-4B86-A797-329EFD93E804}">
      <dgm:prSet/>
      <dgm:spPr/>
      <dgm:t>
        <a:bodyPr/>
        <a:lstStyle/>
        <a:p>
          <a:endParaRPr lang="en-US"/>
        </a:p>
      </dgm:t>
    </dgm:pt>
    <dgm:pt modelId="{9DEDF900-994F-43DA-ADCB-3789A611CE8C}" type="sibTrans" cxnId="{CF42B738-1A2B-4B86-A797-329EFD93E804}">
      <dgm:prSet/>
      <dgm:spPr/>
      <dgm:t>
        <a:bodyPr/>
        <a:lstStyle/>
        <a:p>
          <a:endParaRPr lang="en-US"/>
        </a:p>
      </dgm:t>
    </dgm:pt>
    <dgm:pt modelId="{56CBA1BC-30E6-40CC-837A-C3D1FEDA68EA}" type="pres">
      <dgm:prSet presAssocID="{13C7EF04-A14F-4413-B5AF-131FC823DD83}" presName="Name0" presStyleCnt="0">
        <dgm:presLayoutVars>
          <dgm:dir/>
          <dgm:animLvl val="lvl"/>
          <dgm:resizeHandles val="exact"/>
        </dgm:presLayoutVars>
      </dgm:prSet>
      <dgm:spPr/>
    </dgm:pt>
    <dgm:pt modelId="{7B04B646-931A-48C1-8035-EC6D5D2F5D4D}" type="pres">
      <dgm:prSet presAssocID="{B78BBB2E-DBB3-4A74-882B-7B9748FC12CB}" presName="composite" presStyleCnt="0"/>
      <dgm:spPr/>
    </dgm:pt>
    <dgm:pt modelId="{0B8D6A1E-9A3A-4F64-A8E8-B7DBEC2296B7}" type="pres">
      <dgm:prSet presAssocID="{B78BBB2E-DBB3-4A74-882B-7B9748FC12CB}" presName="parTx" presStyleLbl="alignNode1" presStyleIdx="0" presStyleCnt="1">
        <dgm:presLayoutVars>
          <dgm:chMax val="0"/>
          <dgm:chPref val="0"/>
          <dgm:bulletEnabled val="1"/>
        </dgm:presLayoutVars>
      </dgm:prSet>
      <dgm:spPr/>
    </dgm:pt>
    <dgm:pt modelId="{C559D833-7520-4E4E-9F11-3531A1A83500}" type="pres">
      <dgm:prSet presAssocID="{B78BBB2E-DBB3-4A74-882B-7B9748FC12CB}" presName="desTx" presStyleLbl="alignAccFollowNode1" presStyleIdx="0" presStyleCnt="1">
        <dgm:presLayoutVars>
          <dgm:bulletEnabled val="1"/>
        </dgm:presLayoutVars>
      </dgm:prSet>
      <dgm:spPr/>
    </dgm:pt>
  </dgm:ptLst>
  <dgm:cxnLst>
    <dgm:cxn modelId="{8ED51E05-D424-4650-B0DA-2CA9CA9870C3}" type="presOf" srcId="{13C7EF04-A14F-4413-B5AF-131FC823DD83}" destId="{56CBA1BC-30E6-40CC-837A-C3D1FEDA68EA}" srcOrd="0" destOrd="0" presId="urn:microsoft.com/office/officeart/2005/8/layout/hList1"/>
    <dgm:cxn modelId="{CF42B738-1A2B-4B86-A797-329EFD93E804}" srcId="{B78BBB2E-DBB3-4A74-882B-7B9748FC12CB}" destId="{6CE0DF8D-01BF-44D6-A19D-FC3DC2CFB14A}" srcOrd="0" destOrd="0" parTransId="{0ED884BE-40DB-4B30-BAD9-4B2C72E407D7}" sibTransId="{9DEDF900-994F-43DA-ADCB-3789A611CE8C}"/>
    <dgm:cxn modelId="{69BE6A77-5959-49F7-A536-B6F30A5CD830}" type="presOf" srcId="{6CE0DF8D-01BF-44D6-A19D-FC3DC2CFB14A}" destId="{C559D833-7520-4E4E-9F11-3531A1A83500}" srcOrd="0" destOrd="0" presId="urn:microsoft.com/office/officeart/2005/8/layout/hList1"/>
    <dgm:cxn modelId="{250F4583-D45C-4640-B77F-E86DCC78ED5F}" srcId="{13C7EF04-A14F-4413-B5AF-131FC823DD83}" destId="{B78BBB2E-DBB3-4A74-882B-7B9748FC12CB}" srcOrd="0" destOrd="0" parTransId="{B53938A4-8246-4D37-B100-69B7377C542C}" sibTransId="{F0A2767F-262D-4EC5-B0C3-1CFC4D0DCE64}"/>
    <dgm:cxn modelId="{8FF9F5AA-D31C-4FA3-9E7D-3EED8CBDA343}" type="presOf" srcId="{B78BBB2E-DBB3-4A74-882B-7B9748FC12CB}" destId="{0B8D6A1E-9A3A-4F64-A8E8-B7DBEC2296B7}" srcOrd="0" destOrd="0" presId="urn:microsoft.com/office/officeart/2005/8/layout/hList1"/>
    <dgm:cxn modelId="{AE80C90A-148A-406A-8660-395D7A48001A}" type="presParOf" srcId="{56CBA1BC-30E6-40CC-837A-C3D1FEDA68EA}" destId="{7B04B646-931A-48C1-8035-EC6D5D2F5D4D}" srcOrd="0" destOrd="0" presId="urn:microsoft.com/office/officeart/2005/8/layout/hList1"/>
    <dgm:cxn modelId="{CF2393A7-B0DF-4D0A-8E7C-670A14A7BD84}" type="presParOf" srcId="{7B04B646-931A-48C1-8035-EC6D5D2F5D4D}" destId="{0B8D6A1E-9A3A-4F64-A8E8-B7DBEC2296B7}" srcOrd="0" destOrd="0" presId="urn:microsoft.com/office/officeart/2005/8/layout/hList1"/>
    <dgm:cxn modelId="{8D123B10-8670-4B46-B8C8-42A51215B334}" type="presParOf" srcId="{7B04B646-931A-48C1-8035-EC6D5D2F5D4D}" destId="{C559D833-7520-4E4E-9F11-3531A1A8350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ECDE8-A4AD-4D70-9D64-8A5DA542DFB5}">
      <dsp:nvSpPr>
        <dsp:cNvPr id="0" name=""/>
        <dsp:cNvSpPr/>
      </dsp:nvSpPr>
      <dsp:spPr>
        <a:xfrm>
          <a:off x="0" y="13242"/>
          <a:ext cx="11477625" cy="1238400"/>
        </a:xfrm>
        <a:prstGeom prst="rect">
          <a:avLst/>
        </a:prstGeom>
        <a:gradFill rotWithShape="0">
          <a:gsLst>
            <a:gs pos="0">
              <a:schemeClr val="accent1">
                <a:shade val="80000"/>
                <a:hueOff val="0"/>
                <a:satOff val="0"/>
                <a:lumOff val="0"/>
                <a:alphaOff val="0"/>
                <a:tint val="100000"/>
                <a:shade val="85000"/>
                <a:satMod val="100000"/>
                <a:lumMod val="100000"/>
              </a:schemeClr>
            </a:gs>
            <a:gs pos="100000">
              <a:schemeClr val="accent1">
                <a:shade val="80000"/>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1">
              <a:shade val="80000"/>
              <a:hueOff val="0"/>
              <a:satOff val="0"/>
              <a:lumOff val="0"/>
              <a:alphaOff val="0"/>
            </a:schemeClr>
          </a:solidFill>
          <a:prstDash val="solid"/>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shade val="80000"/>
              <a:hueOff val="0"/>
              <a:satOff val="0"/>
              <a:lumOff val="0"/>
              <a:alphaOff val="0"/>
              <a:shade val="35000"/>
              <a:satMod val="16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305816" tIns="174752" rIns="305816" bIns="174752" numCol="1" spcCol="1270" anchor="ctr" anchorCtr="0">
          <a:noAutofit/>
        </a:bodyPr>
        <a:lstStyle/>
        <a:p>
          <a:pPr marL="0" lvl="0" indent="0" algn="ctr" defTabSz="1911350">
            <a:lnSpc>
              <a:spcPct val="90000"/>
            </a:lnSpc>
            <a:spcBef>
              <a:spcPct val="0"/>
            </a:spcBef>
            <a:spcAft>
              <a:spcPct val="35000"/>
            </a:spcAft>
            <a:buNone/>
          </a:pPr>
          <a:r>
            <a:rPr lang="en-US" sz="4300" kern="1200" dirty="0"/>
            <a:t>Available to adolescents and adults.</a:t>
          </a:r>
        </a:p>
      </dsp:txBody>
      <dsp:txXfrm>
        <a:off x="0" y="13242"/>
        <a:ext cx="11477625" cy="1238400"/>
      </dsp:txXfrm>
    </dsp:sp>
    <dsp:sp modelId="{33C5FDA0-E191-4DE1-8BB9-98331512BBE7}">
      <dsp:nvSpPr>
        <dsp:cNvPr id="0" name=""/>
        <dsp:cNvSpPr/>
      </dsp:nvSpPr>
      <dsp:spPr>
        <a:xfrm>
          <a:off x="0" y="1251642"/>
          <a:ext cx="11477625" cy="354105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229362" tIns="229362" rIns="305816" bIns="344043" numCol="1" spcCol="1270" anchor="t" anchorCtr="0">
          <a:noAutofit/>
        </a:bodyPr>
        <a:lstStyle/>
        <a:p>
          <a:pPr marL="285750" lvl="1" indent="-285750" algn="l" defTabSz="1911350">
            <a:lnSpc>
              <a:spcPct val="90000"/>
            </a:lnSpc>
            <a:spcBef>
              <a:spcPct val="0"/>
            </a:spcBef>
            <a:spcAft>
              <a:spcPct val="15000"/>
            </a:spcAft>
            <a:buChar char="•"/>
          </a:pPr>
          <a:r>
            <a:rPr lang="en-US" sz="4300" b="1" kern="1200" dirty="0"/>
            <a:t>Adolescents (13+)</a:t>
          </a:r>
        </a:p>
        <a:p>
          <a:pPr marL="571500" lvl="2" indent="-285750" algn="l" defTabSz="1911350">
            <a:lnSpc>
              <a:spcPct val="90000"/>
            </a:lnSpc>
            <a:spcBef>
              <a:spcPct val="0"/>
            </a:spcBef>
            <a:spcAft>
              <a:spcPct val="15000"/>
            </a:spcAft>
            <a:buChar char="•"/>
          </a:pPr>
          <a:r>
            <a:rPr lang="en-US" sz="4300" kern="1200" dirty="0"/>
            <a:t>SUD Counseling</a:t>
          </a:r>
        </a:p>
        <a:p>
          <a:pPr marL="285750" lvl="1" indent="-285750" algn="l" defTabSz="1911350">
            <a:lnSpc>
              <a:spcPct val="90000"/>
            </a:lnSpc>
            <a:spcBef>
              <a:spcPct val="0"/>
            </a:spcBef>
            <a:spcAft>
              <a:spcPct val="15000"/>
            </a:spcAft>
            <a:buChar char="•"/>
          </a:pPr>
          <a:r>
            <a:rPr lang="en-US" sz="4300" b="1" kern="1200" dirty="0"/>
            <a:t>Adults (18+)</a:t>
          </a:r>
          <a:endParaRPr lang="en-US" sz="4300" kern="1200" dirty="0"/>
        </a:p>
        <a:p>
          <a:pPr marL="571500" lvl="2" indent="-285750" algn="l" defTabSz="1911350">
            <a:lnSpc>
              <a:spcPct val="90000"/>
            </a:lnSpc>
            <a:spcBef>
              <a:spcPct val="0"/>
            </a:spcBef>
            <a:spcAft>
              <a:spcPct val="15000"/>
            </a:spcAft>
            <a:buChar char="•"/>
          </a:pPr>
          <a:r>
            <a:rPr lang="en-US" sz="4300" kern="1200" dirty="0"/>
            <a:t>SUD Counseling, IOP, Recovery Peer Support, Detox and Medication Assisted Treatment.</a:t>
          </a:r>
        </a:p>
      </dsp:txBody>
      <dsp:txXfrm>
        <a:off x="0" y="1251642"/>
        <a:ext cx="11477625" cy="3541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D6A1E-9A3A-4F64-A8E8-B7DBEC2296B7}">
      <dsp:nvSpPr>
        <dsp:cNvPr id="0" name=""/>
        <dsp:cNvSpPr/>
      </dsp:nvSpPr>
      <dsp:spPr>
        <a:xfrm>
          <a:off x="0" y="276526"/>
          <a:ext cx="11477625" cy="1474940"/>
        </a:xfrm>
        <a:prstGeom prst="rect">
          <a:avLst/>
        </a:prstGeom>
        <a:gradFill rotWithShape="0">
          <a:gsLst>
            <a:gs pos="0">
              <a:schemeClr val="accent1">
                <a:shade val="80000"/>
                <a:hueOff val="0"/>
                <a:satOff val="0"/>
                <a:lumOff val="0"/>
                <a:alphaOff val="0"/>
                <a:tint val="100000"/>
                <a:shade val="85000"/>
                <a:satMod val="100000"/>
                <a:lumMod val="100000"/>
              </a:schemeClr>
            </a:gs>
            <a:gs pos="100000">
              <a:schemeClr val="accent1">
                <a:shade val="80000"/>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1">
              <a:shade val="80000"/>
              <a:hueOff val="0"/>
              <a:satOff val="0"/>
              <a:lumOff val="0"/>
              <a:alphaOff val="0"/>
            </a:schemeClr>
          </a:solidFill>
          <a:prstDash val="solid"/>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shade val="80000"/>
              <a:hueOff val="0"/>
              <a:satOff val="0"/>
              <a:lumOff val="0"/>
              <a:alphaOff val="0"/>
              <a:shade val="35000"/>
              <a:satMod val="16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US" sz="4400" kern="1200" dirty="0"/>
            <a:t>Fill a gap in outpatient substance use treatment in Denton County.</a:t>
          </a:r>
        </a:p>
      </dsp:txBody>
      <dsp:txXfrm>
        <a:off x="0" y="276526"/>
        <a:ext cx="11477625" cy="1474940"/>
      </dsp:txXfrm>
    </dsp:sp>
    <dsp:sp modelId="{C559D833-7520-4E4E-9F11-3531A1A83500}">
      <dsp:nvSpPr>
        <dsp:cNvPr id="0" name=""/>
        <dsp:cNvSpPr/>
      </dsp:nvSpPr>
      <dsp:spPr>
        <a:xfrm>
          <a:off x="0" y="1751467"/>
          <a:ext cx="11477625" cy="277793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234696" tIns="234696" rIns="312928" bIns="352044" numCol="1" spcCol="1270" anchor="t" anchorCtr="0">
          <a:noAutofit/>
        </a:bodyPr>
        <a:lstStyle/>
        <a:p>
          <a:pPr marL="285750" lvl="1" indent="-285750" algn="l" defTabSz="1955800">
            <a:lnSpc>
              <a:spcPct val="90000"/>
            </a:lnSpc>
            <a:spcBef>
              <a:spcPct val="0"/>
            </a:spcBef>
            <a:spcAft>
              <a:spcPct val="15000"/>
            </a:spcAft>
            <a:buChar char="•"/>
          </a:pPr>
          <a:r>
            <a:rPr lang="en-US" sz="4400" kern="1200" dirty="0"/>
            <a:t>Resources for low cost or free substance use services are extremely limited in Denton County. Our program makes treatment more accessible to those living with substance use disorder.</a:t>
          </a:r>
        </a:p>
      </dsp:txBody>
      <dsp:txXfrm>
        <a:off x="0" y="1751467"/>
        <a:ext cx="11477625" cy="277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ECDE8-A4AD-4D70-9D64-8A5DA542DFB5}">
      <dsp:nvSpPr>
        <dsp:cNvPr id="0" name=""/>
        <dsp:cNvSpPr/>
      </dsp:nvSpPr>
      <dsp:spPr>
        <a:xfrm>
          <a:off x="0" y="17077"/>
          <a:ext cx="11477625" cy="1393940"/>
        </a:xfrm>
        <a:prstGeom prst="rect">
          <a:avLst/>
        </a:prstGeom>
        <a:gradFill rotWithShape="0">
          <a:gsLst>
            <a:gs pos="0">
              <a:schemeClr val="accent1">
                <a:shade val="80000"/>
                <a:hueOff val="0"/>
                <a:satOff val="0"/>
                <a:lumOff val="0"/>
                <a:alphaOff val="0"/>
                <a:tint val="100000"/>
                <a:shade val="85000"/>
                <a:satMod val="100000"/>
                <a:lumMod val="100000"/>
              </a:schemeClr>
            </a:gs>
            <a:gs pos="100000">
              <a:schemeClr val="accent1">
                <a:shade val="80000"/>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1">
              <a:shade val="80000"/>
              <a:hueOff val="0"/>
              <a:satOff val="0"/>
              <a:lumOff val="0"/>
              <a:alphaOff val="0"/>
            </a:schemeClr>
          </a:solidFill>
          <a:prstDash val="solid"/>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shade val="80000"/>
              <a:hueOff val="0"/>
              <a:satOff val="0"/>
              <a:lumOff val="0"/>
              <a:alphaOff val="0"/>
              <a:shade val="35000"/>
              <a:satMod val="16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Those in SUD services will have access to mental health counseling.</a:t>
          </a:r>
        </a:p>
      </dsp:txBody>
      <dsp:txXfrm>
        <a:off x="0" y="17077"/>
        <a:ext cx="11477625" cy="1393940"/>
      </dsp:txXfrm>
    </dsp:sp>
    <dsp:sp modelId="{33C5FDA0-E191-4DE1-8BB9-98331512BBE7}">
      <dsp:nvSpPr>
        <dsp:cNvPr id="0" name=""/>
        <dsp:cNvSpPr/>
      </dsp:nvSpPr>
      <dsp:spPr>
        <a:xfrm>
          <a:off x="0" y="1411018"/>
          <a:ext cx="11477625" cy="3207532"/>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a:lnSpc>
              <a:spcPct val="90000"/>
            </a:lnSpc>
            <a:spcBef>
              <a:spcPct val="0"/>
            </a:spcBef>
            <a:spcAft>
              <a:spcPct val="15000"/>
            </a:spcAft>
            <a:buChar char="•"/>
          </a:pPr>
          <a:r>
            <a:rPr lang="en-US" sz="4100" b="0" kern="1200" dirty="0"/>
            <a:t>If a client’s concerns are outside the clinical scope of an LCDC, then the person can meet with our mental health counselor.</a:t>
          </a:r>
        </a:p>
        <a:p>
          <a:pPr marL="285750" lvl="1" indent="-285750" algn="l" defTabSz="1822450">
            <a:lnSpc>
              <a:spcPct val="90000"/>
            </a:lnSpc>
            <a:spcBef>
              <a:spcPct val="0"/>
            </a:spcBef>
            <a:spcAft>
              <a:spcPct val="15000"/>
            </a:spcAft>
            <a:buChar char="•"/>
          </a:pPr>
          <a:r>
            <a:rPr lang="en-US" sz="4100" kern="1200" dirty="0"/>
            <a:t>Increasing assess to treatment for co-morbidity of mental health and substance use disorder.</a:t>
          </a:r>
          <a:endParaRPr lang="en-US" sz="4100" b="0" kern="1200" dirty="0"/>
        </a:p>
      </dsp:txBody>
      <dsp:txXfrm>
        <a:off x="0" y="1411018"/>
        <a:ext cx="11477625" cy="32075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D6A1E-9A3A-4F64-A8E8-B7DBEC2296B7}">
      <dsp:nvSpPr>
        <dsp:cNvPr id="0" name=""/>
        <dsp:cNvSpPr/>
      </dsp:nvSpPr>
      <dsp:spPr>
        <a:xfrm>
          <a:off x="0" y="26781"/>
          <a:ext cx="11477625" cy="1839810"/>
        </a:xfrm>
        <a:prstGeom prst="rect">
          <a:avLst/>
        </a:prstGeom>
        <a:gradFill rotWithShape="0">
          <a:gsLst>
            <a:gs pos="0">
              <a:schemeClr val="accent1">
                <a:shade val="80000"/>
                <a:hueOff val="0"/>
                <a:satOff val="0"/>
                <a:lumOff val="0"/>
                <a:alphaOff val="0"/>
                <a:tint val="100000"/>
                <a:shade val="85000"/>
                <a:satMod val="100000"/>
                <a:lumMod val="100000"/>
              </a:schemeClr>
            </a:gs>
            <a:gs pos="100000">
              <a:schemeClr val="accent1">
                <a:shade val="80000"/>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1">
              <a:shade val="80000"/>
              <a:hueOff val="0"/>
              <a:satOff val="0"/>
              <a:lumOff val="0"/>
              <a:alphaOff val="0"/>
            </a:schemeClr>
          </a:solidFill>
          <a:prstDash val="solid"/>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shade val="80000"/>
              <a:hueOff val="0"/>
              <a:satOff val="0"/>
              <a:lumOff val="0"/>
              <a:alphaOff val="0"/>
              <a:shade val="35000"/>
              <a:satMod val="16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384048" tIns="219456" rIns="384048" bIns="219456" numCol="1" spcCol="1270" anchor="ctr" anchorCtr="0">
          <a:noAutofit/>
        </a:bodyPr>
        <a:lstStyle/>
        <a:p>
          <a:pPr marL="0" lvl="0" indent="0" algn="ctr" defTabSz="2400300">
            <a:lnSpc>
              <a:spcPct val="90000"/>
            </a:lnSpc>
            <a:spcBef>
              <a:spcPct val="0"/>
            </a:spcBef>
            <a:spcAft>
              <a:spcPct val="35000"/>
            </a:spcAft>
            <a:buNone/>
          </a:pPr>
          <a:r>
            <a:rPr lang="en-US" sz="5400" kern="1200" dirty="0"/>
            <a:t>Partnering with other DFW substance use service providers.</a:t>
          </a:r>
        </a:p>
      </dsp:txBody>
      <dsp:txXfrm>
        <a:off x="0" y="26781"/>
        <a:ext cx="11477625" cy="1839810"/>
      </dsp:txXfrm>
    </dsp:sp>
    <dsp:sp modelId="{C559D833-7520-4E4E-9F11-3531A1A83500}">
      <dsp:nvSpPr>
        <dsp:cNvPr id="0" name=""/>
        <dsp:cNvSpPr/>
      </dsp:nvSpPr>
      <dsp:spPr>
        <a:xfrm>
          <a:off x="0" y="1866591"/>
          <a:ext cx="11477625" cy="274225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288036" tIns="288036" rIns="384048" bIns="432054" numCol="1" spcCol="1270" anchor="t" anchorCtr="0">
          <a:noAutofit/>
        </a:bodyPr>
        <a:lstStyle/>
        <a:p>
          <a:pPr marL="285750" lvl="1" indent="-285750" algn="l" defTabSz="2400300">
            <a:lnSpc>
              <a:spcPct val="90000"/>
            </a:lnSpc>
            <a:spcBef>
              <a:spcPct val="0"/>
            </a:spcBef>
            <a:spcAft>
              <a:spcPct val="15000"/>
            </a:spcAft>
            <a:buChar char="•"/>
          </a:pPr>
          <a:r>
            <a:rPr lang="en-US" sz="5400" kern="1200" dirty="0"/>
            <a:t>These partnerships will allow us to connect more clients with the most appropriate providers.</a:t>
          </a:r>
        </a:p>
      </dsp:txBody>
      <dsp:txXfrm>
        <a:off x="0" y="1866591"/>
        <a:ext cx="11477625" cy="274225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E1265D36-0DB3-4EFB-928B-6F22D55826CF}"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BDD8-9E9A-4839-9C9C-9A8A5EBB3A4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82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65D36-0DB3-4EFB-928B-6F22D55826CF}"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502820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65D36-0DB3-4EFB-928B-6F22D55826CF}"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BDD8-9E9A-4839-9C9C-9A8A5EBB3A41}"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97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265D36-0DB3-4EFB-928B-6F22D55826CF}"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372491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265D36-0DB3-4EFB-928B-6F22D55826CF}" type="datetimeFigureOut">
              <a:rPr lang="en-US" smtClean="0"/>
              <a:t>9/21/2023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1BBDD8-9E9A-4839-9C9C-9A8A5EBB3A4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750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265D36-0DB3-4EFB-928B-6F22D55826CF}"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1119658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265D36-0DB3-4EFB-928B-6F22D55826CF}" type="datetimeFigureOut">
              <a:rPr lang="en-US" smtClean="0"/>
              <a:t>9/21/2023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243207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265D36-0DB3-4EFB-928B-6F22D55826CF}" type="datetimeFigureOut">
              <a:rPr lang="en-US" smtClean="0"/>
              <a:t>9/21/2023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1456470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65D36-0DB3-4EFB-928B-6F22D55826CF}" type="datetimeFigureOut">
              <a:rPr lang="en-US" smtClean="0"/>
              <a:t>9/21/2023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185318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265D36-0DB3-4EFB-928B-6F22D55826CF}"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BBDD8-9E9A-4839-9C9C-9A8A5EBB3A41}" type="slidenum">
              <a:rPr lang="en-US" smtClean="0"/>
              <a:t>‹#›</a:t>
            </a:fld>
            <a:endParaRPr lang="en-US"/>
          </a:p>
        </p:txBody>
      </p:sp>
    </p:spTree>
    <p:extLst>
      <p:ext uri="{BB962C8B-B14F-4D97-AF65-F5344CB8AC3E}">
        <p14:creationId xmlns:p14="http://schemas.microsoft.com/office/powerpoint/2010/main" val="3421929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265D36-0DB3-4EFB-928B-6F22D55826CF}" type="datetimeFigureOut">
              <a:rPr lang="en-US" smtClean="0"/>
              <a:t>9/21/2023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1BBDD8-9E9A-4839-9C9C-9A8A5EBB3A41}"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21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1265D36-0DB3-4EFB-928B-6F22D55826CF}" type="datetimeFigureOut">
              <a:rPr lang="en-US" smtClean="0"/>
              <a:t>9/21/2023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1BBDD8-9E9A-4839-9C9C-9A8A5EBB3A41}"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6497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https://www.youtube.com/embed/WnjgrRNMfKM?feature=oembed" TargetMode="Externa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745B-4055-4F61-BB0B-C21E7A5D7323}"/>
              </a:ext>
            </a:extLst>
          </p:cNvPr>
          <p:cNvSpPr>
            <a:spLocks noGrp="1"/>
          </p:cNvSpPr>
          <p:nvPr>
            <p:ph type="ctrTitle"/>
          </p:nvPr>
        </p:nvSpPr>
        <p:spPr/>
        <p:txBody>
          <a:bodyPr/>
          <a:lstStyle/>
          <a:p>
            <a:r>
              <a:rPr lang="en-US" dirty="0"/>
              <a:t>Substance use Services</a:t>
            </a:r>
          </a:p>
        </p:txBody>
      </p:sp>
      <p:sp>
        <p:nvSpPr>
          <p:cNvPr id="3" name="Subtitle 2">
            <a:extLst>
              <a:ext uri="{FF2B5EF4-FFF2-40B4-BE49-F238E27FC236}">
                <a16:creationId xmlns:a16="http://schemas.microsoft.com/office/drawing/2014/main" id="{9B6B92E0-CD03-42AC-8F3F-C39BABF916B9}"/>
              </a:ext>
            </a:extLst>
          </p:cNvPr>
          <p:cNvSpPr>
            <a:spLocks noGrp="1"/>
          </p:cNvSpPr>
          <p:nvPr>
            <p:ph type="subTitle" idx="1"/>
          </p:nvPr>
        </p:nvSpPr>
        <p:spPr/>
        <p:txBody>
          <a:bodyPr>
            <a:normAutofit/>
          </a:bodyPr>
          <a:lstStyle/>
          <a:p>
            <a:r>
              <a:rPr lang="en-US" sz="2800" dirty="0"/>
              <a:t>Denton County MHMR Center</a:t>
            </a:r>
          </a:p>
        </p:txBody>
      </p:sp>
    </p:spTree>
    <p:extLst>
      <p:ext uri="{BB962C8B-B14F-4D97-AF65-F5344CB8AC3E}">
        <p14:creationId xmlns:p14="http://schemas.microsoft.com/office/powerpoint/2010/main" val="312434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017461" y="4735775"/>
            <a:ext cx="7462684" cy="1156360"/>
          </a:xfrm>
        </p:spPr>
        <p:txBody>
          <a:bodyPr vert="horz" lIns="91440" tIns="45720" rIns="91440" bIns="45720" rtlCol="0" anchor="t">
            <a:normAutofit/>
          </a:bodyPr>
          <a:lstStyle/>
          <a:p>
            <a:r>
              <a:rPr lang="en-US" dirty="0">
                <a:solidFill>
                  <a:schemeClr val="tx1"/>
                </a:solidFill>
              </a:rPr>
              <a:t>Supportive Outpatient Services</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Supportive Outpatient Programming (SOP) includes group sessions two times a week for 2 hours each, and at least one hour of substance use counseling. </a:t>
            </a:r>
          </a:p>
          <a:p>
            <a:pPr marL="342900" indent="-342900" defTabSz="914400">
              <a:lnSpc>
                <a:spcPct val="90000"/>
              </a:lnSpc>
              <a:spcAft>
                <a:spcPts val="600"/>
              </a:spcAft>
              <a:buClr>
                <a:schemeClr val="accent1"/>
              </a:buClr>
              <a:buFont typeface="Arial" panose="020B0604020202020204" pitchFamily="34" charset="0"/>
              <a:buChar char="•"/>
            </a:pPr>
            <a:r>
              <a:rPr lang="en-US" sz="2400" dirty="0"/>
              <a:t>Treatment will be at least 5 hours a week and will last about 12 weeks but </a:t>
            </a:r>
            <a:r>
              <a:rPr lang="en-US" sz="2400" dirty="0" err="1"/>
              <a:t>ct</a:t>
            </a:r>
            <a:r>
              <a:rPr lang="en-US" sz="2400" dirty="0"/>
              <a:t> are allowed to continue attending after graduation.</a:t>
            </a:r>
          </a:p>
          <a:p>
            <a:pPr marL="342900" indent="-342900" defTabSz="914400">
              <a:lnSpc>
                <a:spcPct val="90000"/>
              </a:lnSpc>
              <a:spcAft>
                <a:spcPts val="600"/>
              </a:spcAft>
              <a:buClr>
                <a:schemeClr val="accent1"/>
              </a:buClr>
              <a:buFont typeface="Arial" panose="020B0604020202020204" pitchFamily="34" charset="0"/>
              <a:buChar char="•"/>
            </a:pPr>
            <a:r>
              <a:rPr lang="en-US" sz="2400" dirty="0"/>
              <a:t>Groups were developed by the SUD staff and are based on the SAMHSA Matrix Model and Cognitive Behavioral Therapy.</a:t>
            </a:r>
          </a:p>
          <a:p>
            <a:pPr marL="342900" indent="-342900" defTabSz="914400">
              <a:lnSpc>
                <a:spcPct val="90000"/>
              </a:lnSpc>
              <a:spcAft>
                <a:spcPts val="600"/>
              </a:spcAft>
              <a:buClr>
                <a:schemeClr val="accent1"/>
              </a:buClr>
              <a:buFont typeface="Arial" panose="020B0604020202020204" pitchFamily="34" charset="0"/>
              <a:buChar char="•"/>
            </a:pPr>
            <a:r>
              <a:rPr lang="en-US" sz="2400" dirty="0"/>
              <a:t>Abstinence is required.</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426197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Mental Health Counseling</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Due to the co-occurring nature of mental health and substance use disorder, any person being served in our SUD services will also have access to mental health counseling </a:t>
            </a:r>
          </a:p>
          <a:p>
            <a:pPr marL="342900" indent="-342900" defTabSz="914400">
              <a:lnSpc>
                <a:spcPct val="90000"/>
              </a:lnSpc>
              <a:spcAft>
                <a:spcPts val="600"/>
              </a:spcAft>
              <a:buClr>
                <a:schemeClr val="accent1"/>
              </a:buClr>
              <a:buFont typeface="Arial" panose="020B0604020202020204" pitchFamily="34" charset="0"/>
              <a:buChar char="•"/>
            </a:pPr>
            <a:r>
              <a:rPr lang="en-US" sz="2400" dirty="0"/>
              <a:t>We currently have a Licensed Marriage &amp; Family Therapist on our team who can meet with individuals, families, and couples living with substance use disorder.</a:t>
            </a:r>
          </a:p>
          <a:p>
            <a:pPr marL="342900" indent="-342900" defTabSz="914400">
              <a:lnSpc>
                <a:spcPct val="90000"/>
              </a:lnSpc>
              <a:spcAft>
                <a:spcPts val="600"/>
              </a:spcAft>
              <a:buClr>
                <a:schemeClr val="accent1"/>
              </a:buClr>
              <a:buFont typeface="Arial" panose="020B0604020202020204" pitchFamily="34" charset="0"/>
              <a:buChar char="•"/>
            </a:pPr>
            <a:r>
              <a:rPr lang="en-US" sz="2400" dirty="0"/>
              <a:t>Mental health counseling in SUD services will last on average 12-18 sessions. </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20849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3894020" y="4735775"/>
            <a:ext cx="7654513" cy="1156360"/>
          </a:xfrm>
        </p:spPr>
        <p:txBody>
          <a:bodyPr vert="horz" lIns="91440" tIns="45720" rIns="91440" bIns="45720" rtlCol="0" anchor="t">
            <a:normAutofit/>
          </a:bodyPr>
          <a:lstStyle/>
          <a:p>
            <a:r>
              <a:rPr lang="en-US" dirty="0">
                <a:solidFill>
                  <a:schemeClr val="tx1"/>
                </a:solidFill>
              </a:rPr>
              <a:t>Recovery support peer specialists</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Recovery Support Peer Specialists (RSPS) will work with our clients to share their lived experience with substance use and walk with the clients through their treatment and recovery. </a:t>
            </a:r>
          </a:p>
          <a:p>
            <a:pPr marL="342900" indent="-342900" defTabSz="914400">
              <a:lnSpc>
                <a:spcPct val="90000"/>
              </a:lnSpc>
              <a:spcAft>
                <a:spcPts val="600"/>
              </a:spcAft>
              <a:buClr>
                <a:schemeClr val="accent1"/>
              </a:buClr>
              <a:buFont typeface="Arial" panose="020B0604020202020204" pitchFamily="34" charset="0"/>
              <a:buChar char="•"/>
            </a:pPr>
            <a:r>
              <a:rPr lang="en-US" sz="2400" dirty="0"/>
              <a:t>RSPS will provide individual support meetings and weekly support groups. </a:t>
            </a:r>
          </a:p>
          <a:p>
            <a:pPr marL="342900" indent="-342900" defTabSz="914400">
              <a:lnSpc>
                <a:spcPct val="90000"/>
              </a:lnSpc>
              <a:spcAft>
                <a:spcPts val="600"/>
              </a:spcAft>
              <a:buClr>
                <a:schemeClr val="accent1"/>
              </a:buClr>
              <a:buFont typeface="Arial" panose="020B0604020202020204" pitchFamily="34" charset="0"/>
              <a:buChar char="•"/>
            </a:pPr>
            <a:r>
              <a:rPr lang="en-US" sz="2400" dirty="0"/>
              <a:t>RSPS are under the supervision of a Peer Support Supervisor.</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811828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Medication assisted treatment</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In partnership with Olive Branch Recovery, and with the funding from the SAMHSA CCBHC grant, we will be able to provide Medication Assisted Treatment (MAT) to our clients living with Opioid Use Disorder.</a:t>
            </a:r>
          </a:p>
          <a:p>
            <a:pPr marL="342900" indent="-342900" defTabSz="914400">
              <a:lnSpc>
                <a:spcPct val="90000"/>
              </a:lnSpc>
              <a:spcAft>
                <a:spcPts val="600"/>
              </a:spcAft>
              <a:buClr>
                <a:schemeClr val="accent1"/>
              </a:buClr>
              <a:buFont typeface="Arial" panose="020B0604020202020204" pitchFamily="34" charset="0"/>
              <a:buChar char="•"/>
            </a:pPr>
            <a:r>
              <a:rPr lang="en-US" sz="2400" dirty="0"/>
              <a:t>Clients will meet with our contracted provider via telehealth and the grant will cover the cost of treatment and medications for 9 months.</a:t>
            </a:r>
          </a:p>
          <a:p>
            <a:pPr marL="342900" indent="-342900" defTabSz="914400">
              <a:lnSpc>
                <a:spcPct val="90000"/>
              </a:lnSpc>
              <a:spcAft>
                <a:spcPts val="600"/>
              </a:spcAft>
              <a:buClr>
                <a:schemeClr val="accent1"/>
              </a:buClr>
              <a:buFont typeface="Arial" panose="020B0604020202020204" pitchFamily="34" charset="0"/>
              <a:buChar char="•"/>
            </a:pPr>
            <a:r>
              <a:rPr lang="en-US" sz="2400" dirty="0"/>
              <a:t>Persons receiving MAT services must also take part in SUD counseling at least once a week.</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491891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Harm reduction</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lnSpcReduction="10000"/>
          </a:bodyPr>
          <a:lstStyle/>
          <a:p>
            <a:pPr marL="342900" indent="-342900" defTabSz="914400">
              <a:lnSpc>
                <a:spcPct val="90000"/>
              </a:lnSpc>
              <a:spcAft>
                <a:spcPts val="600"/>
              </a:spcAft>
              <a:buClr>
                <a:schemeClr val="accent1"/>
              </a:buClr>
              <a:buFont typeface="Arial" panose="020B0604020202020204" pitchFamily="34" charset="0"/>
              <a:buChar char="•"/>
            </a:pPr>
            <a:endParaRPr lang="en-US" sz="2400" dirty="0"/>
          </a:p>
          <a:p>
            <a:pPr marL="342900" indent="-342900" defTabSz="914400">
              <a:lnSpc>
                <a:spcPct val="90000"/>
              </a:lnSpc>
              <a:spcAft>
                <a:spcPts val="600"/>
              </a:spcAft>
              <a:buClr>
                <a:schemeClr val="accent1"/>
              </a:buClr>
              <a:buFont typeface="Arial" panose="020B0604020202020204" pitchFamily="34" charset="0"/>
              <a:buChar char="•"/>
            </a:pPr>
            <a:endParaRPr lang="en-US" sz="2400" dirty="0"/>
          </a:p>
          <a:p>
            <a:pPr marL="342900" indent="-342900" defTabSz="914400">
              <a:lnSpc>
                <a:spcPct val="90000"/>
              </a:lnSpc>
              <a:spcAft>
                <a:spcPts val="600"/>
              </a:spcAft>
              <a:buClr>
                <a:schemeClr val="accent1"/>
              </a:buClr>
              <a:buFont typeface="Arial" panose="020B0604020202020204" pitchFamily="34" charset="0"/>
              <a:buChar char="•"/>
            </a:pPr>
            <a:r>
              <a:rPr lang="en-US" sz="2400" dirty="0"/>
              <a:t>Narcan (Naloxone) is a medication to aide in reversing the effects of an opioid overdose.</a:t>
            </a:r>
          </a:p>
          <a:p>
            <a:pPr marL="342900" indent="-342900" defTabSz="914400">
              <a:lnSpc>
                <a:spcPct val="90000"/>
              </a:lnSpc>
              <a:spcAft>
                <a:spcPts val="600"/>
              </a:spcAft>
              <a:buClr>
                <a:schemeClr val="accent1"/>
              </a:buClr>
              <a:buFont typeface="Arial" panose="020B0604020202020204" pitchFamily="34" charset="0"/>
              <a:buChar char="•"/>
            </a:pPr>
            <a:r>
              <a:rPr lang="en-US" sz="2400" dirty="0"/>
              <a:t>All SUD staff will be trained in how to use Narcan, and will educate clients, families, or community members who request it.</a:t>
            </a:r>
          </a:p>
          <a:p>
            <a:pPr marL="342900" indent="-342900" defTabSz="914400">
              <a:lnSpc>
                <a:spcPct val="90000"/>
              </a:lnSpc>
              <a:spcAft>
                <a:spcPts val="600"/>
              </a:spcAft>
              <a:buClr>
                <a:schemeClr val="accent1"/>
              </a:buClr>
              <a:buFont typeface="Arial" panose="020B0604020202020204" pitchFamily="34" charset="0"/>
              <a:buChar char="•"/>
            </a:pPr>
            <a:r>
              <a:rPr lang="en-US" sz="2400" dirty="0"/>
              <a:t>We currently have the Narcan nasal spray.</a:t>
            </a:r>
          </a:p>
          <a:p>
            <a:pPr marL="342900" indent="-342900" defTabSz="914400">
              <a:lnSpc>
                <a:spcPct val="90000"/>
              </a:lnSpc>
              <a:spcAft>
                <a:spcPts val="600"/>
              </a:spcAft>
              <a:buClr>
                <a:schemeClr val="accent1"/>
              </a:buClr>
              <a:buFont typeface="Arial" panose="020B0604020202020204" pitchFamily="34" charset="0"/>
              <a:buChar char="•"/>
            </a:pPr>
            <a:r>
              <a:rPr lang="en-US" sz="2400" dirty="0"/>
              <a:t>We will look for future ways to continue expanding our harm reduction services. </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34862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HIV &amp; Hep (A, b, c) Testing</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The SAMHSA CCBHC grant allows us to provide HIV and Hepatitis (A, B, C) testing to those served under the CCBHC funding. </a:t>
            </a:r>
          </a:p>
          <a:p>
            <a:pPr marL="342900" indent="-342900" defTabSz="914400">
              <a:lnSpc>
                <a:spcPct val="90000"/>
              </a:lnSpc>
              <a:spcAft>
                <a:spcPts val="600"/>
              </a:spcAft>
              <a:buClr>
                <a:schemeClr val="accent1"/>
              </a:buClr>
              <a:buFont typeface="Arial" panose="020B0604020202020204" pitchFamily="34" charset="0"/>
              <a:buChar char="•"/>
            </a:pPr>
            <a:r>
              <a:rPr lang="en-US" sz="2400" dirty="0"/>
              <a:t>All persons in SUD services will have access to testing and will meet with Dr. Lisa Roy for as assessment and labs.</a:t>
            </a:r>
          </a:p>
          <a:p>
            <a:pPr marL="342900" indent="-342900" defTabSz="914400">
              <a:lnSpc>
                <a:spcPct val="90000"/>
              </a:lnSpc>
              <a:spcAft>
                <a:spcPts val="600"/>
              </a:spcAft>
              <a:buClr>
                <a:schemeClr val="accent1"/>
              </a:buClr>
              <a:buFont typeface="Arial" panose="020B0604020202020204" pitchFamily="34" charset="0"/>
              <a:buChar char="•"/>
            </a:pPr>
            <a:r>
              <a:rPr lang="en-US" sz="2400" dirty="0"/>
              <a:t>Any persons who tests positive will be referred to our local Ryan White Provider (Health Services of North Texas) for low cost or free treatment.</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82072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Inpatient Medical Detox</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lnSpcReduction="10000"/>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In partnership with Advanced Dallas Hospital in Dallas clients who are experiencing withdrawal symptoms from alcohol, benzodiazepines, and opiates can access Inpatient Medical Detox services . </a:t>
            </a:r>
          </a:p>
          <a:p>
            <a:pPr marL="342900" indent="-342900" defTabSz="914400">
              <a:lnSpc>
                <a:spcPct val="90000"/>
              </a:lnSpc>
              <a:spcAft>
                <a:spcPts val="600"/>
              </a:spcAft>
              <a:buClr>
                <a:schemeClr val="accent1"/>
              </a:buClr>
              <a:buFont typeface="Arial" panose="020B0604020202020204" pitchFamily="34" charset="0"/>
              <a:buChar char="•"/>
            </a:pPr>
            <a:r>
              <a:rPr lang="en-US" sz="2400" dirty="0"/>
              <a:t>Each client will receive 5-10 days of treatment under the care of medical professionals 24/7. During their time, clients will receive medication to treat their withdrawal, meetings with LCDCs, discharge planning, and referrals. </a:t>
            </a:r>
          </a:p>
          <a:p>
            <a:pPr marL="342900" indent="-342900" defTabSz="914400">
              <a:lnSpc>
                <a:spcPct val="90000"/>
              </a:lnSpc>
              <a:spcAft>
                <a:spcPts val="600"/>
              </a:spcAft>
              <a:buClr>
                <a:schemeClr val="accent1"/>
              </a:buClr>
              <a:buFont typeface="Arial" panose="020B0604020202020204" pitchFamily="34" charset="0"/>
              <a:buChar char="•"/>
            </a:pPr>
            <a:r>
              <a:rPr lang="en-US" sz="2400" dirty="0"/>
              <a:t>Advanced Dallas provides transportation (if needed) to any client to and from their facility via their own van drivers or Uber Health. </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4244260"/>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324317" y="4832956"/>
            <a:ext cx="7006998" cy="832440"/>
          </a:xfrm>
        </p:spPr>
        <p:txBody>
          <a:bodyPr vert="horz" lIns="91440" tIns="45720" rIns="91440" bIns="45720" rtlCol="0" anchor="t">
            <a:normAutofit/>
          </a:bodyPr>
          <a:lstStyle/>
          <a:p>
            <a:r>
              <a:rPr lang="en-US" dirty="0">
                <a:solidFill>
                  <a:schemeClr val="tx1"/>
                </a:solidFill>
              </a:rPr>
              <a:t>Ambulatory Medical Detox</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919449"/>
            <a:ext cx="7412539" cy="3637519"/>
          </a:xfrm>
          <a:prstGeom prst="rect">
            <a:avLst/>
          </a:prstGeom>
        </p:spPr>
        <p:txBody>
          <a:bodyPr vert="horz" lIns="45720" tIns="45720" rIns="45720" bIns="45720" rtlCol="0" anchor="b">
            <a:no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In partnership with Grace Counseling in Lewisville clients who are experiencing withdrawal symptoms from alcohol, benzodiazepines, and opiates can access Ambulatory Medical Detox services . Each client will receive 5-7 days of treatment at Grace Counseling, under medical supervision, and detox medication costs. </a:t>
            </a:r>
          </a:p>
          <a:p>
            <a:pPr marL="342900" indent="-342900" defTabSz="914400">
              <a:lnSpc>
                <a:spcPct val="90000"/>
              </a:lnSpc>
              <a:spcAft>
                <a:spcPts val="600"/>
              </a:spcAft>
              <a:buClr>
                <a:schemeClr val="accent1"/>
              </a:buClr>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Clients will have to go to the Grace Counseling office each weekday and remain there for 5 hours each day. During their time at Grace Counseling, clients will receive SUD counseling, and a meal will be provided each day. </a:t>
            </a:r>
          </a:p>
          <a:p>
            <a:pPr marL="342900" indent="-342900" defTabSz="914400">
              <a:lnSpc>
                <a:spcPct val="90000"/>
              </a:lnSpc>
              <a:spcAft>
                <a:spcPts val="600"/>
              </a:spcAft>
              <a:buClr>
                <a:schemeClr val="accent1"/>
              </a:buClr>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Grace Counseling can provide transportation to any clients who lives within 25 miles of their Lewisville office.</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102581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324317" y="4832956"/>
            <a:ext cx="7006998" cy="832440"/>
          </a:xfrm>
        </p:spPr>
        <p:txBody>
          <a:bodyPr vert="horz" lIns="91440" tIns="45720" rIns="91440" bIns="45720" rtlCol="0" anchor="t">
            <a:normAutofit/>
          </a:bodyPr>
          <a:lstStyle/>
          <a:p>
            <a:r>
              <a:rPr lang="en-US" dirty="0">
                <a:solidFill>
                  <a:schemeClr val="tx1"/>
                </a:solidFill>
              </a:rPr>
              <a:t>Sober Living assistance</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919449"/>
            <a:ext cx="7412539" cy="3637519"/>
          </a:xfrm>
          <a:prstGeom prst="rect">
            <a:avLst/>
          </a:prstGeom>
        </p:spPr>
        <p:txBody>
          <a:bodyPr vert="horz" lIns="45720" tIns="45720" rIns="45720" bIns="45720" rtlCol="0" anchor="b">
            <a:no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Clients who are seeking sober living can have the first month's fee covered by SUD services.  Our two options are:</a:t>
            </a:r>
          </a:p>
          <a:p>
            <a:pPr marL="800100" lvl="1" indent="-342900" defTabSz="914400">
              <a:lnSpc>
                <a:spcPct val="90000"/>
              </a:lnSpc>
              <a:spcAft>
                <a:spcPts val="600"/>
              </a:spcAft>
              <a:buClr>
                <a:schemeClr val="accent1"/>
              </a:buClr>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In partnership with Solutions of North Texas clients that live in the City of Denton or are homeless in Denton can enter their sober living program.</a:t>
            </a:r>
          </a:p>
          <a:p>
            <a:pPr marL="800100" lvl="1" indent="-342900" defTabSz="914400">
              <a:lnSpc>
                <a:spcPct val="90000"/>
              </a:lnSpc>
              <a:spcAft>
                <a:spcPts val="600"/>
              </a:spcAft>
              <a:buClr>
                <a:schemeClr val="accent1"/>
              </a:buClr>
              <a:buFont typeface="Arial" panose="020B0604020202020204" pitchFamily="34" charset="0"/>
              <a:buChar char="•"/>
            </a:pPr>
            <a:r>
              <a:rPr lang="en-US" sz="2200" dirty="0">
                <a:ea typeface="Calibri" panose="020F0502020204030204" pitchFamily="34" charset="0"/>
                <a:cs typeface="Times New Roman" panose="02020603050405020304" pitchFamily="18" charset="0"/>
              </a:rPr>
              <a:t>Clients that want to live in an Oxford House can get this assistance for any Oxford House in Denton County.</a:t>
            </a:r>
            <a:endParaRPr lang="en-US" sz="2200" dirty="0">
              <a:effectLst/>
              <a:ea typeface="Calibri" panose="020F0502020204030204" pitchFamily="34" charset="0"/>
              <a:cs typeface="Times New Roman" panose="02020603050405020304" pitchFamily="18" charset="0"/>
            </a:endParaRP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55433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324317" y="4832956"/>
            <a:ext cx="7006998" cy="832440"/>
          </a:xfrm>
        </p:spPr>
        <p:txBody>
          <a:bodyPr vert="horz" lIns="91440" tIns="45720" rIns="91440" bIns="45720" rtlCol="0" anchor="t">
            <a:normAutofit/>
          </a:bodyPr>
          <a:lstStyle/>
          <a:p>
            <a:r>
              <a:rPr lang="en-US" dirty="0">
                <a:solidFill>
                  <a:schemeClr val="tx1"/>
                </a:solidFill>
              </a:rPr>
              <a:t>City of </a:t>
            </a:r>
            <a:r>
              <a:rPr lang="en-US">
                <a:solidFill>
                  <a:schemeClr val="tx1"/>
                </a:solidFill>
              </a:rPr>
              <a:t>Denton Outreach</a:t>
            </a:r>
            <a:endParaRPr lang="en-US" dirty="0">
              <a:solidFill>
                <a:schemeClr val="tx1"/>
              </a:solidFill>
            </a:endParaRP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919449"/>
            <a:ext cx="7412539" cy="3637519"/>
          </a:xfrm>
          <a:prstGeom prst="rect">
            <a:avLst/>
          </a:prstGeom>
        </p:spPr>
        <p:txBody>
          <a:bodyPr vert="horz" lIns="45720" tIns="45720" rIns="45720" bIns="45720" rtlCol="0" anchor="b">
            <a:no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Visits Our Daily Bread, Denton County Jail, Friend of the Family, the University of North Texas, and Giving Grace to share resources and information about our services.</a:t>
            </a:r>
          </a:p>
          <a:p>
            <a:pPr marL="342900" indent="-342900" defTabSz="914400">
              <a:lnSpc>
                <a:spcPct val="90000"/>
              </a:lnSpc>
              <a:spcAft>
                <a:spcPts val="600"/>
              </a:spcAft>
              <a:buClr>
                <a:schemeClr val="accent1"/>
              </a:buClr>
              <a:buFont typeface="Arial" panose="020B0604020202020204" pitchFamily="34" charset="0"/>
              <a:buChar char="•"/>
            </a:pPr>
            <a:endParaRPr lang="en-US" sz="2200" dirty="0">
              <a:ea typeface="Calibri" panose="020F0502020204030204" pitchFamily="34" charset="0"/>
              <a:cs typeface="Times New Roman" panose="02020603050405020304" pitchFamily="18" charset="0"/>
            </a:endParaRPr>
          </a:p>
          <a:p>
            <a:pPr marL="342900" indent="-342900" defTabSz="914400">
              <a:lnSpc>
                <a:spcPct val="90000"/>
              </a:lnSpc>
              <a:spcAft>
                <a:spcPts val="600"/>
              </a:spcAft>
              <a:buClr>
                <a:schemeClr val="accent1"/>
              </a:buClr>
              <a:buFont typeface="Arial" panose="020B0604020202020204" pitchFamily="34" charset="0"/>
              <a:buChar char="•"/>
            </a:pPr>
            <a:endParaRPr lang="en-US" sz="2200" dirty="0">
              <a:effectLst/>
              <a:ea typeface="Calibri" panose="020F0502020204030204" pitchFamily="34" charset="0"/>
              <a:cs typeface="Times New Roman" panose="02020603050405020304" pitchFamily="18" charset="0"/>
            </a:endParaRPr>
          </a:p>
          <a:p>
            <a:pPr marL="342900" indent="-342900" defTabSz="914400">
              <a:lnSpc>
                <a:spcPct val="90000"/>
              </a:lnSpc>
              <a:spcAft>
                <a:spcPts val="600"/>
              </a:spcAft>
              <a:buClr>
                <a:schemeClr val="accent1"/>
              </a:buClr>
              <a:buFont typeface="Arial" panose="020B0604020202020204" pitchFamily="34" charset="0"/>
              <a:buChar char="•"/>
            </a:pPr>
            <a:endParaRPr lang="en-US" sz="2200" dirty="0">
              <a:ea typeface="Calibri" panose="020F0502020204030204" pitchFamily="34" charset="0"/>
              <a:cs typeface="Times New Roman" panose="02020603050405020304" pitchFamily="18" charset="0"/>
            </a:endParaRPr>
          </a:p>
          <a:p>
            <a:pPr marL="342900" indent="-342900" defTabSz="914400">
              <a:lnSpc>
                <a:spcPct val="90000"/>
              </a:lnSpc>
              <a:spcAft>
                <a:spcPts val="600"/>
              </a:spcAft>
              <a:buClr>
                <a:schemeClr val="accent1"/>
              </a:buClr>
              <a:buFont typeface="Arial" panose="020B0604020202020204" pitchFamily="34" charset="0"/>
              <a:buChar char="•"/>
            </a:pPr>
            <a:endParaRPr lang="en-US" sz="2200" dirty="0">
              <a:effectLst/>
              <a:ea typeface="Calibri" panose="020F0502020204030204" pitchFamily="34" charset="0"/>
              <a:cs typeface="Times New Roman" panose="02020603050405020304" pitchFamily="18" charset="0"/>
            </a:endParaRP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44462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0882-0458-4F30-8C57-C5A048B692D8}"/>
              </a:ext>
            </a:extLst>
          </p:cNvPr>
          <p:cNvSpPr>
            <a:spLocks noGrp="1"/>
          </p:cNvSpPr>
          <p:nvPr>
            <p:ph type="title"/>
          </p:nvPr>
        </p:nvSpPr>
        <p:spPr>
          <a:xfrm>
            <a:off x="1024128" y="585216"/>
            <a:ext cx="9720072" cy="1499616"/>
          </a:xfrm>
        </p:spPr>
        <p:txBody>
          <a:bodyPr>
            <a:normAutofit/>
          </a:bodyPr>
          <a:lstStyle/>
          <a:p>
            <a:r>
              <a:rPr lang="en-US" dirty="0"/>
              <a:t>SUD Program Specific</a:t>
            </a:r>
          </a:p>
        </p:txBody>
      </p:sp>
      <p:graphicFrame>
        <p:nvGraphicFramePr>
          <p:cNvPr id="5" name="Content Placeholder 2">
            <a:extLst>
              <a:ext uri="{FF2B5EF4-FFF2-40B4-BE49-F238E27FC236}">
                <a16:creationId xmlns:a16="http://schemas.microsoft.com/office/drawing/2014/main" id="{A7A27B01-F8D8-45A9-920E-989DDA1F0CF9}"/>
              </a:ext>
            </a:extLst>
          </p:cNvPr>
          <p:cNvGraphicFramePr>
            <a:graphicFrameLocks noGrp="1"/>
          </p:cNvGraphicFramePr>
          <p:nvPr>
            <p:ph idx="1"/>
            <p:extLst>
              <p:ext uri="{D42A27DB-BD31-4B8C-83A1-F6EECF244321}">
                <p14:modId xmlns:p14="http://schemas.microsoft.com/office/powerpoint/2010/main" val="2594316910"/>
              </p:ext>
            </p:extLst>
          </p:nvPr>
        </p:nvGraphicFramePr>
        <p:xfrm>
          <a:off x="323849" y="1914526"/>
          <a:ext cx="11477625" cy="4805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407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8EC506-B1DA-46A1-B44D-774E68468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Oval 5">
            <a:extLst>
              <a:ext uri="{FF2B5EF4-FFF2-40B4-BE49-F238E27FC236}">
                <a16:creationId xmlns:a16="http://schemas.microsoft.com/office/drawing/2014/main" id="{BFF30785-305E-45D7-984F-5AA93D3CA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15E01FA5-D766-43CA-A83D-E7CF3F04E9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42DD0C21-8FEE-4C18-8789-CC8ABE206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4B51757-7607-4CEA-A0EE-3C5BDC2C1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698546-E108-40D5-815D-5B1E7BC1C153}"/>
              </a:ext>
            </a:extLst>
          </p:cNvPr>
          <p:cNvSpPr>
            <a:spLocks noGrp="1"/>
          </p:cNvSpPr>
          <p:nvPr>
            <p:ph type="title"/>
          </p:nvPr>
        </p:nvSpPr>
        <p:spPr>
          <a:xfrm>
            <a:off x="457200" y="4960137"/>
            <a:ext cx="7772400" cy="1463040"/>
          </a:xfrm>
        </p:spPr>
        <p:txBody>
          <a:bodyPr vert="horz" lIns="91440" tIns="45720" rIns="91440" bIns="45720" rtlCol="0" anchor="ctr">
            <a:normAutofit/>
          </a:bodyPr>
          <a:lstStyle/>
          <a:p>
            <a:pPr algn="r"/>
            <a:r>
              <a:rPr lang="en-US" spc="200" dirty="0">
                <a:solidFill>
                  <a:srgbClr val="FFFFFF"/>
                </a:solidFill>
              </a:rPr>
              <a:t>Getting in Touch</a:t>
            </a:r>
            <a:endParaRPr lang="en-US" kern="1200" cap="all" spc="200" baseline="0" dirty="0">
              <a:solidFill>
                <a:srgbClr val="FFFFFF"/>
              </a:solidFill>
              <a:latin typeface="+mj-lt"/>
              <a:ea typeface="+mj-ea"/>
              <a:cs typeface="+mj-cs"/>
            </a:endParaRPr>
          </a:p>
        </p:txBody>
      </p:sp>
      <p:pic>
        <p:nvPicPr>
          <p:cNvPr id="6" name="Graphic 5" descr="Check List">
            <a:extLst>
              <a:ext uri="{FF2B5EF4-FFF2-40B4-BE49-F238E27FC236}">
                <a16:creationId xmlns:a16="http://schemas.microsoft.com/office/drawing/2014/main" id="{8784777B-24FC-4896-83F0-862BB6594D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39869" y="640080"/>
            <a:ext cx="3306457" cy="3306457"/>
          </a:xfrm>
          <a:prstGeom prst="rect">
            <a:avLst/>
          </a:prstGeom>
        </p:spPr>
      </p:pic>
      <p:cxnSp>
        <p:nvCxnSpPr>
          <p:cNvPr id="19" name="Straight Connector 18">
            <a:extLst>
              <a:ext uri="{FF2B5EF4-FFF2-40B4-BE49-F238E27FC236}">
                <a16:creationId xmlns:a16="http://schemas.microsoft.com/office/drawing/2014/main" id="{FEF39256-F095-41C8-8707-6C1A665E8F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406507" y="5220212"/>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326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7A0D4F-ECD1-441B-B243-D45495541ACE}"/>
              </a:ext>
            </a:extLst>
          </p:cNvPr>
          <p:cNvSpPr>
            <a:spLocks noGrp="1"/>
          </p:cNvSpPr>
          <p:nvPr>
            <p:ph type="title"/>
          </p:nvPr>
        </p:nvSpPr>
        <p:spPr>
          <a:xfrm>
            <a:off x="607634" y="804333"/>
            <a:ext cx="3749054" cy="5249334"/>
          </a:xfrm>
        </p:spPr>
        <p:txBody>
          <a:bodyPr>
            <a:normAutofit/>
          </a:bodyPr>
          <a:lstStyle/>
          <a:p>
            <a:pPr algn="ctr"/>
            <a:r>
              <a:rPr lang="en-US" dirty="0">
                <a:solidFill>
                  <a:srgbClr val="FFFFFF"/>
                </a:solidFill>
              </a:rPr>
              <a:t>Qualifiers</a:t>
            </a:r>
          </a:p>
        </p:txBody>
      </p:sp>
      <p:sp>
        <p:nvSpPr>
          <p:cNvPr id="3" name="Content Placeholder 2">
            <a:extLst>
              <a:ext uri="{FF2B5EF4-FFF2-40B4-BE49-F238E27FC236}">
                <a16:creationId xmlns:a16="http://schemas.microsoft.com/office/drawing/2014/main" id="{FA6CBC27-6627-45D5-BAA9-01E7354B8F28}"/>
              </a:ext>
            </a:extLst>
          </p:cNvPr>
          <p:cNvSpPr>
            <a:spLocks noGrp="1"/>
          </p:cNvSpPr>
          <p:nvPr>
            <p:ph idx="1"/>
          </p:nvPr>
        </p:nvSpPr>
        <p:spPr>
          <a:xfrm>
            <a:off x="4951048" y="804333"/>
            <a:ext cx="6306003" cy="5249334"/>
          </a:xfrm>
        </p:spPr>
        <p:txBody>
          <a:bodyPr anchor="ctr">
            <a:normAutofit/>
          </a:bodyPr>
          <a:lstStyle/>
          <a:p>
            <a:pPr>
              <a:buFont typeface="Arial" panose="020B0604020202020204" pitchFamily="34" charset="0"/>
              <a:buChar char="•"/>
            </a:pPr>
            <a:r>
              <a:rPr lang="en-US" sz="3600" dirty="0"/>
              <a:t> We are able to see clients who are SUD only </a:t>
            </a:r>
          </a:p>
          <a:p>
            <a:pPr>
              <a:buFont typeface="Arial" panose="020B0604020202020204" pitchFamily="34" charset="0"/>
              <a:buChar char="•"/>
            </a:pPr>
            <a:r>
              <a:rPr lang="en-US" sz="3600" dirty="0"/>
              <a:t>We cannot see clients that have private insurance</a:t>
            </a:r>
          </a:p>
        </p:txBody>
      </p:sp>
    </p:spTree>
    <p:extLst>
      <p:ext uri="{BB962C8B-B14F-4D97-AF65-F5344CB8AC3E}">
        <p14:creationId xmlns:p14="http://schemas.microsoft.com/office/powerpoint/2010/main" val="3654921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F15E4-D3E3-46C7-92A4-6A85C108F613}"/>
              </a:ext>
            </a:extLst>
          </p:cNvPr>
          <p:cNvSpPr>
            <a:spLocks noGrp="1"/>
          </p:cNvSpPr>
          <p:nvPr>
            <p:ph type="title"/>
          </p:nvPr>
        </p:nvSpPr>
        <p:spPr/>
        <p:txBody>
          <a:bodyPr/>
          <a:lstStyle/>
          <a:p>
            <a:r>
              <a:rPr lang="en-US" dirty="0"/>
              <a:t>Contact Info</a:t>
            </a:r>
          </a:p>
        </p:txBody>
      </p:sp>
      <p:sp>
        <p:nvSpPr>
          <p:cNvPr id="3" name="Content Placeholder 2">
            <a:extLst>
              <a:ext uri="{FF2B5EF4-FFF2-40B4-BE49-F238E27FC236}">
                <a16:creationId xmlns:a16="http://schemas.microsoft.com/office/drawing/2014/main" id="{D5271F70-440B-4EAC-9333-6AF20A68757E}"/>
              </a:ext>
            </a:extLst>
          </p:cNvPr>
          <p:cNvSpPr>
            <a:spLocks noGrp="1"/>
          </p:cNvSpPr>
          <p:nvPr>
            <p:ph idx="1"/>
          </p:nvPr>
        </p:nvSpPr>
        <p:spPr/>
        <p:txBody>
          <a:bodyPr>
            <a:normAutofit/>
          </a:bodyPr>
          <a:lstStyle/>
          <a:p>
            <a:pPr marL="0" indent="0" algn="ctr">
              <a:buNone/>
            </a:pPr>
            <a:r>
              <a:rPr lang="en-US" sz="6600" b="1" dirty="0">
                <a:solidFill>
                  <a:schemeClr val="accent1"/>
                </a:solidFill>
              </a:rPr>
              <a:t>sud@dentonmhmr.org</a:t>
            </a:r>
          </a:p>
          <a:p>
            <a:pPr marL="0" indent="0">
              <a:buNone/>
            </a:pPr>
            <a:r>
              <a:rPr lang="en-US" sz="6600" dirty="0"/>
              <a:t>			</a:t>
            </a:r>
          </a:p>
          <a:p>
            <a:pPr marL="0" indent="0" algn="ctr">
              <a:buNone/>
            </a:pPr>
            <a:r>
              <a:rPr lang="en-US" sz="6600" b="1" dirty="0">
                <a:solidFill>
                  <a:schemeClr val="accent1"/>
                </a:solidFill>
              </a:rPr>
              <a:t>972 924 9800</a:t>
            </a:r>
          </a:p>
        </p:txBody>
      </p:sp>
    </p:spTree>
    <p:extLst>
      <p:ext uri="{BB962C8B-B14F-4D97-AF65-F5344CB8AC3E}">
        <p14:creationId xmlns:p14="http://schemas.microsoft.com/office/powerpoint/2010/main" val="1392359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A8EC506-B1DA-46A1-B44D-774E68468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Oval 5">
            <a:extLst>
              <a:ext uri="{FF2B5EF4-FFF2-40B4-BE49-F238E27FC236}">
                <a16:creationId xmlns:a16="http://schemas.microsoft.com/office/drawing/2014/main" id="{BFF30785-305E-45D7-984F-5AA93D3CA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3" name="Straight Connector 12">
            <a:extLst>
              <a:ext uri="{FF2B5EF4-FFF2-40B4-BE49-F238E27FC236}">
                <a16:creationId xmlns:a16="http://schemas.microsoft.com/office/drawing/2014/main" id="{15E01FA5-D766-43CA-A83D-E7CF3F04E9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42DD0C21-8FEE-4C18-8789-CC8ABE206F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4B51757-7607-4CEA-A0EE-3C5BDC2C1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1998"/>
            <a:ext cx="12188952"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698546-E108-40D5-815D-5B1E7BC1C153}"/>
              </a:ext>
            </a:extLst>
          </p:cNvPr>
          <p:cNvSpPr>
            <a:spLocks noGrp="1"/>
          </p:cNvSpPr>
          <p:nvPr>
            <p:ph type="title"/>
          </p:nvPr>
        </p:nvSpPr>
        <p:spPr>
          <a:xfrm>
            <a:off x="457200" y="4960137"/>
            <a:ext cx="7772400" cy="1463040"/>
          </a:xfrm>
        </p:spPr>
        <p:txBody>
          <a:bodyPr vert="horz" lIns="91440" tIns="45720" rIns="91440" bIns="45720" rtlCol="0" anchor="ctr">
            <a:normAutofit/>
          </a:bodyPr>
          <a:lstStyle/>
          <a:p>
            <a:pPr algn="ctr"/>
            <a:r>
              <a:rPr lang="en-US" sz="7200" kern="1200" cap="all" spc="200" baseline="0" dirty="0">
                <a:solidFill>
                  <a:srgbClr val="FFFFFF"/>
                </a:solidFill>
                <a:latin typeface="+mj-lt"/>
                <a:ea typeface="+mj-ea"/>
                <a:cs typeface="+mj-cs"/>
              </a:rPr>
              <a:t>Narcan</a:t>
            </a:r>
          </a:p>
        </p:txBody>
      </p:sp>
      <p:pic>
        <p:nvPicPr>
          <p:cNvPr id="6" name="Graphic 5" descr="Check List">
            <a:extLst>
              <a:ext uri="{FF2B5EF4-FFF2-40B4-BE49-F238E27FC236}">
                <a16:creationId xmlns:a16="http://schemas.microsoft.com/office/drawing/2014/main" id="{8784777B-24FC-4896-83F0-862BB6594D2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39869" y="640080"/>
            <a:ext cx="3306457" cy="3306457"/>
          </a:xfrm>
          <a:prstGeom prst="rect">
            <a:avLst/>
          </a:prstGeom>
        </p:spPr>
      </p:pic>
      <p:cxnSp>
        <p:nvCxnSpPr>
          <p:cNvPr id="19" name="Straight Connector 18">
            <a:extLst>
              <a:ext uri="{FF2B5EF4-FFF2-40B4-BE49-F238E27FC236}">
                <a16:creationId xmlns:a16="http://schemas.microsoft.com/office/drawing/2014/main" id="{FEF39256-F095-41C8-8707-6C1A665E8F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406507" y="5220212"/>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548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271F70-440B-4EAC-9333-6AF20A68757E}"/>
              </a:ext>
            </a:extLst>
          </p:cNvPr>
          <p:cNvSpPr>
            <a:spLocks noGrp="1"/>
          </p:cNvSpPr>
          <p:nvPr>
            <p:ph idx="1"/>
          </p:nvPr>
        </p:nvSpPr>
        <p:spPr>
          <a:xfrm>
            <a:off x="890778" y="809625"/>
            <a:ext cx="9720073" cy="5562600"/>
          </a:xfrm>
        </p:spPr>
        <p:txBody>
          <a:bodyPr>
            <a:normAutofit/>
          </a:bodyPr>
          <a:lstStyle/>
          <a:p>
            <a:pPr marL="0" indent="0" algn="ctr">
              <a:buNone/>
            </a:pPr>
            <a:r>
              <a:rPr lang="en-US" sz="6600" b="1" dirty="0">
                <a:solidFill>
                  <a:schemeClr val="accent1"/>
                </a:solidFill>
              </a:rPr>
              <a:t>Denton MHMR SUD Services distributes Narcan throughout the Denton County area free of charge.</a:t>
            </a:r>
          </a:p>
        </p:txBody>
      </p:sp>
    </p:spTree>
    <p:extLst>
      <p:ext uri="{BB962C8B-B14F-4D97-AF65-F5344CB8AC3E}">
        <p14:creationId xmlns:p14="http://schemas.microsoft.com/office/powerpoint/2010/main" val="3979166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3">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Online Media 3" title="NARCAN Nasal Spray - How to use">
            <a:hlinkClick r:id="" action="ppaction://media"/>
            <a:extLst>
              <a:ext uri="{FF2B5EF4-FFF2-40B4-BE49-F238E27FC236}">
                <a16:creationId xmlns:a16="http://schemas.microsoft.com/office/drawing/2014/main" id="{0BB8F18D-B280-4F21-3C16-4513983423D5}"/>
              </a:ext>
            </a:extLst>
          </p:cNvPr>
          <p:cNvPicPr>
            <a:picLocks noRot="1" noChangeAspect="1"/>
          </p:cNvPicPr>
          <p:nvPr>
            <a:videoFile r:link="rId1"/>
          </p:nvPr>
        </p:nvPicPr>
        <p:blipFill>
          <a:blip r:embed="rId4"/>
          <a:stretch>
            <a:fillRect/>
          </a:stretch>
        </p:blipFill>
        <p:spPr>
          <a:xfrm>
            <a:off x="3894020" y="643461"/>
            <a:ext cx="7654510" cy="5571066"/>
          </a:xfrm>
          <a:prstGeom prst="rect">
            <a:avLst/>
          </a:prstGeom>
        </p:spPr>
      </p:pic>
    </p:spTree>
    <p:extLst>
      <p:ext uri="{BB962C8B-B14F-4D97-AF65-F5344CB8AC3E}">
        <p14:creationId xmlns:p14="http://schemas.microsoft.com/office/powerpoint/2010/main" val="12033789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0882-0458-4F30-8C57-C5A048B692D8}"/>
              </a:ext>
            </a:extLst>
          </p:cNvPr>
          <p:cNvSpPr>
            <a:spLocks noGrp="1"/>
          </p:cNvSpPr>
          <p:nvPr>
            <p:ph type="title"/>
          </p:nvPr>
        </p:nvSpPr>
        <p:spPr>
          <a:xfrm>
            <a:off x="1024128" y="585216"/>
            <a:ext cx="9720072" cy="1499616"/>
          </a:xfrm>
        </p:spPr>
        <p:txBody>
          <a:bodyPr>
            <a:normAutofit/>
          </a:bodyPr>
          <a:lstStyle/>
          <a:p>
            <a:r>
              <a:rPr lang="en-US" dirty="0"/>
              <a:t>SUD Program Specific</a:t>
            </a:r>
          </a:p>
        </p:txBody>
      </p:sp>
      <p:graphicFrame>
        <p:nvGraphicFramePr>
          <p:cNvPr id="5" name="Content Placeholder 2">
            <a:extLst>
              <a:ext uri="{FF2B5EF4-FFF2-40B4-BE49-F238E27FC236}">
                <a16:creationId xmlns:a16="http://schemas.microsoft.com/office/drawing/2014/main" id="{A7A27B01-F8D8-45A9-920E-989DDA1F0CF9}"/>
              </a:ext>
            </a:extLst>
          </p:cNvPr>
          <p:cNvGraphicFramePr>
            <a:graphicFrameLocks noGrp="1"/>
          </p:cNvGraphicFramePr>
          <p:nvPr>
            <p:ph idx="1"/>
            <p:extLst>
              <p:ext uri="{D42A27DB-BD31-4B8C-83A1-F6EECF244321}">
                <p14:modId xmlns:p14="http://schemas.microsoft.com/office/powerpoint/2010/main" val="867058721"/>
              </p:ext>
            </p:extLst>
          </p:nvPr>
        </p:nvGraphicFramePr>
        <p:xfrm>
          <a:off x="323849" y="1914526"/>
          <a:ext cx="11477625" cy="4805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8834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0882-0458-4F30-8C57-C5A048B692D8}"/>
              </a:ext>
            </a:extLst>
          </p:cNvPr>
          <p:cNvSpPr>
            <a:spLocks noGrp="1"/>
          </p:cNvSpPr>
          <p:nvPr>
            <p:ph type="title"/>
          </p:nvPr>
        </p:nvSpPr>
        <p:spPr>
          <a:xfrm>
            <a:off x="1024128" y="585216"/>
            <a:ext cx="9720072" cy="1499616"/>
          </a:xfrm>
        </p:spPr>
        <p:txBody>
          <a:bodyPr>
            <a:normAutofit/>
          </a:bodyPr>
          <a:lstStyle/>
          <a:p>
            <a:r>
              <a:rPr lang="en-US" dirty="0"/>
              <a:t>SUD Program Specific</a:t>
            </a:r>
          </a:p>
        </p:txBody>
      </p:sp>
      <p:graphicFrame>
        <p:nvGraphicFramePr>
          <p:cNvPr id="5" name="Content Placeholder 2">
            <a:extLst>
              <a:ext uri="{FF2B5EF4-FFF2-40B4-BE49-F238E27FC236}">
                <a16:creationId xmlns:a16="http://schemas.microsoft.com/office/drawing/2014/main" id="{A7A27B01-F8D8-45A9-920E-989DDA1F0CF9}"/>
              </a:ext>
            </a:extLst>
          </p:cNvPr>
          <p:cNvGraphicFramePr>
            <a:graphicFrameLocks noGrp="1"/>
          </p:cNvGraphicFramePr>
          <p:nvPr>
            <p:ph idx="1"/>
            <p:extLst>
              <p:ext uri="{D42A27DB-BD31-4B8C-83A1-F6EECF244321}">
                <p14:modId xmlns:p14="http://schemas.microsoft.com/office/powerpoint/2010/main" val="1442117207"/>
              </p:ext>
            </p:extLst>
          </p:nvPr>
        </p:nvGraphicFramePr>
        <p:xfrm>
          <a:off x="323849" y="2084832"/>
          <a:ext cx="11477625" cy="4635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495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F0882-0458-4F30-8C57-C5A048B692D8}"/>
              </a:ext>
            </a:extLst>
          </p:cNvPr>
          <p:cNvSpPr>
            <a:spLocks noGrp="1"/>
          </p:cNvSpPr>
          <p:nvPr>
            <p:ph type="title"/>
          </p:nvPr>
        </p:nvSpPr>
        <p:spPr>
          <a:xfrm>
            <a:off x="1024128" y="585216"/>
            <a:ext cx="9720072" cy="1499616"/>
          </a:xfrm>
        </p:spPr>
        <p:txBody>
          <a:bodyPr>
            <a:normAutofit/>
          </a:bodyPr>
          <a:lstStyle/>
          <a:p>
            <a:r>
              <a:rPr lang="en-US" dirty="0"/>
              <a:t>SUD Program Specific</a:t>
            </a:r>
          </a:p>
        </p:txBody>
      </p:sp>
      <p:graphicFrame>
        <p:nvGraphicFramePr>
          <p:cNvPr id="5" name="Content Placeholder 2">
            <a:extLst>
              <a:ext uri="{FF2B5EF4-FFF2-40B4-BE49-F238E27FC236}">
                <a16:creationId xmlns:a16="http://schemas.microsoft.com/office/drawing/2014/main" id="{A7A27B01-F8D8-45A9-920E-989DDA1F0CF9}"/>
              </a:ext>
            </a:extLst>
          </p:cNvPr>
          <p:cNvGraphicFramePr>
            <a:graphicFrameLocks noGrp="1"/>
          </p:cNvGraphicFramePr>
          <p:nvPr>
            <p:ph idx="1"/>
            <p:extLst>
              <p:ext uri="{D42A27DB-BD31-4B8C-83A1-F6EECF244321}">
                <p14:modId xmlns:p14="http://schemas.microsoft.com/office/powerpoint/2010/main" val="690363492"/>
              </p:ext>
            </p:extLst>
          </p:nvPr>
        </p:nvGraphicFramePr>
        <p:xfrm>
          <a:off x="323849" y="2084832"/>
          <a:ext cx="11477625" cy="46356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684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ED9174-BE46-4C1F-B600-91C2CAFB0467}"/>
              </a:ext>
            </a:extLst>
          </p:cNvPr>
          <p:cNvSpPr>
            <a:spLocks noGrp="1"/>
          </p:cNvSpPr>
          <p:nvPr>
            <p:ph type="ctrTitle"/>
          </p:nvPr>
        </p:nvSpPr>
        <p:spPr>
          <a:xfrm>
            <a:off x="4657725" y="1105351"/>
            <a:ext cx="6890809" cy="3023981"/>
          </a:xfrm>
        </p:spPr>
        <p:txBody>
          <a:bodyPr anchor="b">
            <a:normAutofit/>
          </a:bodyPr>
          <a:lstStyle/>
          <a:p>
            <a:pPr algn="l"/>
            <a:r>
              <a:rPr lang="en-US" sz="6600" dirty="0">
                <a:solidFill>
                  <a:srgbClr val="FFFFFF"/>
                </a:solidFill>
              </a:rPr>
              <a:t>Substance use services</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317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SUD assessment</a:t>
            </a:r>
          </a:p>
        </p:txBody>
      </p:sp>
      <p:sp>
        <p:nvSpPr>
          <p:cNvPr id="3" name="TextBox 2">
            <a:extLst>
              <a:ext uri="{FF2B5EF4-FFF2-40B4-BE49-F238E27FC236}">
                <a16:creationId xmlns:a16="http://schemas.microsoft.com/office/drawing/2014/main" id="{EC561426-86E0-45B5-9B6A-FA1E8F1B3C00}"/>
              </a:ext>
            </a:extLst>
          </p:cNvPr>
          <p:cNvSpPr txBox="1"/>
          <p:nvPr/>
        </p:nvSpPr>
        <p:spPr>
          <a:xfrm>
            <a:off x="4135994" y="616754"/>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An initial substance use assessment will help clinicians to determine which level of care would be most appropriate for the person being served, and the least restrictive option.</a:t>
            </a:r>
          </a:p>
          <a:p>
            <a:pPr marL="342900" indent="-342900" defTabSz="914400">
              <a:lnSpc>
                <a:spcPct val="90000"/>
              </a:lnSpc>
              <a:spcAft>
                <a:spcPts val="600"/>
              </a:spcAft>
              <a:buClr>
                <a:schemeClr val="accent1"/>
              </a:buClr>
              <a:buFont typeface="Arial" panose="020B0604020202020204" pitchFamily="34" charset="0"/>
              <a:buChar char="•"/>
            </a:pPr>
            <a:r>
              <a:rPr lang="en-US" sz="2400" dirty="0"/>
              <a:t>Assessment will gather information on recent substance use, history of treatment, and biopsychosocial aspects.</a:t>
            </a:r>
          </a:p>
          <a:p>
            <a:pPr marL="342900" indent="-342900" defTabSz="914400">
              <a:lnSpc>
                <a:spcPct val="90000"/>
              </a:lnSpc>
              <a:spcAft>
                <a:spcPts val="600"/>
              </a:spcAft>
              <a:buClr>
                <a:schemeClr val="accent1"/>
              </a:buClr>
              <a:buFont typeface="Arial" panose="020B0604020202020204" pitchFamily="34" charset="0"/>
              <a:buChar char="•"/>
            </a:pPr>
            <a:r>
              <a:rPr lang="en-US" sz="2400" dirty="0"/>
              <a:t>If the appropriate level of care is higher than we offer, we will provide referrals and assist with connecting to those services.</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73241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219803" y="4735775"/>
            <a:ext cx="7006998" cy="1156360"/>
          </a:xfrm>
        </p:spPr>
        <p:txBody>
          <a:bodyPr vert="horz" lIns="91440" tIns="45720" rIns="91440" bIns="45720" rtlCol="0" anchor="t">
            <a:normAutofit/>
          </a:bodyPr>
          <a:lstStyle/>
          <a:p>
            <a:r>
              <a:rPr lang="en-US" dirty="0">
                <a:solidFill>
                  <a:schemeClr val="tx1"/>
                </a:solidFill>
              </a:rPr>
              <a:t>SUD Outpatient Counseling</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SUD counseling will be performed by our Licensed Chemical Dependency Counselors (LCDC).</a:t>
            </a:r>
          </a:p>
          <a:p>
            <a:pPr marL="342900" indent="-342900" defTabSz="914400">
              <a:lnSpc>
                <a:spcPct val="90000"/>
              </a:lnSpc>
              <a:spcAft>
                <a:spcPts val="600"/>
              </a:spcAft>
              <a:buClr>
                <a:schemeClr val="accent1"/>
              </a:buClr>
              <a:buFont typeface="Arial" panose="020B0604020202020204" pitchFamily="34" charset="0"/>
              <a:buChar char="•"/>
            </a:pPr>
            <a:r>
              <a:rPr lang="en-US" sz="2400" dirty="0"/>
              <a:t>Sessions will be about 50 minutes in length, occur weekly or bi-weekly, and sessions can be individual or include the family.</a:t>
            </a:r>
          </a:p>
          <a:p>
            <a:pPr marL="342900" indent="-342900" defTabSz="914400">
              <a:lnSpc>
                <a:spcPct val="90000"/>
              </a:lnSpc>
              <a:spcAft>
                <a:spcPts val="600"/>
              </a:spcAft>
              <a:buClr>
                <a:schemeClr val="accent1"/>
              </a:buClr>
              <a:buFont typeface="Arial" panose="020B0604020202020204" pitchFamily="34" charset="0"/>
              <a:buChar char="•"/>
            </a:pPr>
            <a:r>
              <a:rPr lang="en-US" sz="2400" dirty="0"/>
              <a:t>Clients can have up to 26 sessions of substance use counseling a year, but staff can advocate for additional sessions if clinically appropriate.</a:t>
            </a:r>
            <a:r>
              <a:rPr lang="en-US" sz="1600" dirty="0"/>
              <a:t>	</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01176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cxnSp>
        <p:nvCxnSpPr>
          <p:cNvPr id="26" name="Straight Connector 25">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Freeform 16">
            <a:extLst>
              <a:ext uri="{FF2B5EF4-FFF2-40B4-BE49-F238E27FC236}">
                <a16:creationId xmlns:a16="http://schemas.microsoft.com/office/drawing/2014/main" id="{A10C41F2-1746-4431-9B52-B9F147A89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custGeom>
            <a:avLst/>
            <a:gdLst>
              <a:gd name="connsiteX0" fmla="*/ 0 w 3096136"/>
              <a:gd name="connsiteY0" fmla="*/ 0 h 5856137"/>
              <a:gd name="connsiteX1" fmla="*/ 3096136 w 3096136"/>
              <a:gd name="connsiteY1" fmla="*/ 0 h 5856137"/>
              <a:gd name="connsiteX2" fmla="*/ 3096136 w 3096136"/>
              <a:gd name="connsiteY2" fmla="*/ 5856137 h 5856137"/>
              <a:gd name="connsiteX3" fmla="*/ 0 w 3096136"/>
              <a:gd name="connsiteY3" fmla="*/ 5856137 h 5856137"/>
            </a:gdLst>
            <a:ahLst/>
            <a:cxnLst>
              <a:cxn ang="0">
                <a:pos x="connsiteX0" y="connsiteY0"/>
              </a:cxn>
              <a:cxn ang="0">
                <a:pos x="connsiteX1" y="connsiteY1"/>
              </a:cxn>
              <a:cxn ang="0">
                <a:pos x="connsiteX2" y="connsiteY2"/>
              </a:cxn>
              <a:cxn ang="0">
                <a:pos x="connsiteX3" y="connsiteY3"/>
              </a:cxn>
            </a:cxnLst>
            <a:rect l="l" t="t" r="r" b="b"/>
            <a:pathLst>
              <a:path w="3096136" h="5856137">
                <a:moveTo>
                  <a:pt x="0" y="0"/>
                </a:moveTo>
                <a:lnTo>
                  <a:pt x="3096136" y="0"/>
                </a:lnTo>
                <a:lnTo>
                  <a:pt x="3096136" y="5856137"/>
                </a:lnTo>
                <a:lnTo>
                  <a:pt x="0" y="5856137"/>
                </a:lnTo>
                <a:close/>
              </a:path>
            </a:pathLst>
          </a:custGeom>
          <a:blipFill dpi="0" rotWithShape="1">
            <a:blip r:embed="rId2">
              <a:duotone>
                <a:schemeClr val="accent1">
                  <a:shade val="45000"/>
                  <a:satMod val="135000"/>
                </a:schemeClr>
                <a:prstClr val="white"/>
              </a:duotone>
            </a:blip>
            <a:srcRect/>
            <a:tile tx="-444500" ty="-127000" sx="50000" sy="50000" flip="xy"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30" name="Rectangle 29">
            <a:extLst>
              <a:ext uri="{FF2B5EF4-FFF2-40B4-BE49-F238E27FC236}">
                <a16:creationId xmlns:a16="http://schemas.microsoft.com/office/drawing/2014/main" id="{7984928E-D694-4849-BBAD-D7C7DC4054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4020" y="643461"/>
            <a:ext cx="7654513" cy="557106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4D52D-4DD8-4FDE-A4B2-066F90007FAE}"/>
              </a:ext>
            </a:extLst>
          </p:cNvPr>
          <p:cNvSpPr>
            <a:spLocks noGrp="1"/>
          </p:cNvSpPr>
          <p:nvPr>
            <p:ph type="title"/>
          </p:nvPr>
        </p:nvSpPr>
        <p:spPr>
          <a:xfrm>
            <a:off x="4017461" y="4735775"/>
            <a:ext cx="7462684" cy="1156360"/>
          </a:xfrm>
        </p:spPr>
        <p:txBody>
          <a:bodyPr vert="horz" lIns="91440" tIns="45720" rIns="91440" bIns="45720" rtlCol="0" anchor="t">
            <a:normAutofit/>
          </a:bodyPr>
          <a:lstStyle/>
          <a:p>
            <a:r>
              <a:rPr lang="en-US" dirty="0">
                <a:solidFill>
                  <a:schemeClr val="tx1"/>
                </a:solidFill>
              </a:rPr>
              <a:t>Intensive Outpatient Services</a:t>
            </a:r>
          </a:p>
        </p:txBody>
      </p:sp>
      <p:sp>
        <p:nvSpPr>
          <p:cNvPr id="3" name="TextBox 2">
            <a:extLst>
              <a:ext uri="{FF2B5EF4-FFF2-40B4-BE49-F238E27FC236}">
                <a16:creationId xmlns:a16="http://schemas.microsoft.com/office/drawing/2014/main" id="{EC561426-86E0-45B5-9B6A-FA1E8F1B3C00}"/>
              </a:ext>
            </a:extLst>
          </p:cNvPr>
          <p:cNvSpPr txBox="1"/>
          <p:nvPr/>
        </p:nvSpPr>
        <p:spPr>
          <a:xfrm>
            <a:off x="4017461" y="778715"/>
            <a:ext cx="7412539" cy="3637519"/>
          </a:xfrm>
          <a:prstGeom prst="rect">
            <a:avLst/>
          </a:prstGeom>
        </p:spPr>
        <p:txBody>
          <a:bodyPr vert="horz" lIns="45720" tIns="45720" rIns="45720" bIns="45720" rtlCol="0" anchor="b">
            <a:normAutofit/>
          </a:bodyPr>
          <a:lstStyle/>
          <a:p>
            <a:pPr marL="342900" indent="-342900" defTabSz="914400">
              <a:lnSpc>
                <a:spcPct val="90000"/>
              </a:lnSpc>
              <a:spcAft>
                <a:spcPts val="600"/>
              </a:spcAft>
              <a:buClr>
                <a:schemeClr val="accent1"/>
              </a:buClr>
              <a:buFont typeface="Arial" panose="020B0604020202020204" pitchFamily="34" charset="0"/>
              <a:buChar char="•"/>
            </a:pPr>
            <a:r>
              <a:rPr lang="en-US" sz="2400" dirty="0"/>
              <a:t>Intensive Outpatient Programming (IOP) includes group sessions three times a week for 3 hours each, and at least one hour of substance use counseling. </a:t>
            </a:r>
          </a:p>
          <a:p>
            <a:pPr marL="342900" indent="-342900" defTabSz="914400">
              <a:lnSpc>
                <a:spcPct val="90000"/>
              </a:lnSpc>
              <a:spcAft>
                <a:spcPts val="600"/>
              </a:spcAft>
              <a:buClr>
                <a:schemeClr val="accent1"/>
              </a:buClr>
              <a:buFont typeface="Arial" panose="020B0604020202020204" pitchFamily="34" charset="0"/>
              <a:buChar char="•"/>
            </a:pPr>
            <a:r>
              <a:rPr lang="en-US" sz="2400" dirty="0"/>
              <a:t>Treatment will be at least 10 hours a week and will last about 12 weeks.</a:t>
            </a:r>
          </a:p>
          <a:p>
            <a:pPr marL="342900" indent="-342900" defTabSz="914400">
              <a:lnSpc>
                <a:spcPct val="90000"/>
              </a:lnSpc>
              <a:spcAft>
                <a:spcPts val="600"/>
              </a:spcAft>
              <a:buClr>
                <a:schemeClr val="accent1"/>
              </a:buClr>
              <a:buFont typeface="Arial" panose="020B0604020202020204" pitchFamily="34" charset="0"/>
              <a:buChar char="•"/>
            </a:pPr>
            <a:r>
              <a:rPr lang="en-US" sz="2400" dirty="0"/>
              <a:t>Groups were developed by the SUD staff and are based on the SAMHSA Matrix Model and Cognitive Behavioral Therapy.</a:t>
            </a:r>
          </a:p>
          <a:p>
            <a:pPr marL="342900" indent="-342900" defTabSz="914400">
              <a:lnSpc>
                <a:spcPct val="90000"/>
              </a:lnSpc>
              <a:spcAft>
                <a:spcPts val="600"/>
              </a:spcAft>
              <a:buClr>
                <a:schemeClr val="accent1"/>
              </a:buClr>
              <a:buFont typeface="Arial" panose="020B0604020202020204" pitchFamily="34" charset="0"/>
              <a:buChar char="•"/>
            </a:pPr>
            <a:r>
              <a:rPr lang="en-US" sz="2400" dirty="0"/>
              <a:t>All participants in IOP will complete drug and alcohol testing for accountability as abstinence is required.</a:t>
            </a:r>
          </a:p>
        </p:txBody>
      </p:sp>
      <p:cxnSp>
        <p:nvCxnSpPr>
          <p:cNvPr id="32" name="Straight Connector 31">
            <a:extLst>
              <a:ext uri="{FF2B5EF4-FFF2-40B4-BE49-F238E27FC236}">
                <a16:creationId xmlns:a16="http://schemas.microsoft.com/office/drawing/2014/main" id="{99237721-19CF-41B1-AA0A-E1E1A8282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24317" y="4576004"/>
            <a:ext cx="4572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4249116"/>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9667</TotalTime>
  <Words>1211</Words>
  <Application>Microsoft Office PowerPoint</Application>
  <PresentationFormat>Widescreen</PresentationFormat>
  <Paragraphs>86</Paragraphs>
  <Slides>25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Tw Cen MT</vt:lpstr>
      <vt:lpstr>Tw Cen MT Condensed</vt:lpstr>
      <vt:lpstr>Wingdings 3</vt:lpstr>
      <vt:lpstr>Integral</vt:lpstr>
      <vt:lpstr>Substance use Services</vt:lpstr>
      <vt:lpstr>SUD Program Specific</vt:lpstr>
      <vt:lpstr>SUD Program Specific</vt:lpstr>
      <vt:lpstr>SUD Program Specific</vt:lpstr>
      <vt:lpstr>SUD Program Specific</vt:lpstr>
      <vt:lpstr>Substance use services</vt:lpstr>
      <vt:lpstr>SUD assessment</vt:lpstr>
      <vt:lpstr>SUD Outpatient Counseling</vt:lpstr>
      <vt:lpstr>Intensive Outpatient Services</vt:lpstr>
      <vt:lpstr>Supportive Outpatient Services</vt:lpstr>
      <vt:lpstr>Mental Health Counseling</vt:lpstr>
      <vt:lpstr>Recovery support peer specialists</vt:lpstr>
      <vt:lpstr>Medication assisted treatment</vt:lpstr>
      <vt:lpstr>Harm reduction</vt:lpstr>
      <vt:lpstr>HIV &amp; Hep (A, b, c) Testing</vt:lpstr>
      <vt:lpstr>Inpatient Medical Detox</vt:lpstr>
      <vt:lpstr>Ambulatory Medical Detox</vt:lpstr>
      <vt:lpstr>Sober Living assistance</vt:lpstr>
      <vt:lpstr>City of Denton Outreach</vt:lpstr>
      <vt:lpstr>Getting in Touch</vt:lpstr>
      <vt:lpstr>Qualifiers</vt:lpstr>
      <vt:lpstr>Contact Info</vt:lpstr>
      <vt:lpstr>Narcan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CCBHC Grant Introduction</dc:title>
  <dc:creator>Lauren Titsworth</dc:creator>
  <cp:lastModifiedBy>Kirk VanHousen</cp:lastModifiedBy>
  <cp:revision>55</cp:revision>
  <dcterms:created xsi:type="dcterms:W3CDTF">2021-07-09T13:15:50Z</dcterms:created>
  <dcterms:modified xsi:type="dcterms:W3CDTF">2023-09-21T16:17:28Z</dcterms:modified>
</cp:coreProperties>
</file>