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72" r:id="rId5"/>
    <p:sldId id="273" r:id="rId6"/>
    <p:sldId id="274" r:id="rId7"/>
    <p:sldId id="275" r:id="rId8"/>
    <p:sldId id="299" r:id="rId9"/>
    <p:sldId id="297" r:id="rId10"/>
    <p:sldId id="298" r:id="rId11"/>
    <p:sldId id="295" r:id="rId12"/>
    <p:sldId id="300" r:id="rId13"/>
    <p:sldId id="301" r:id="rId14"/>
    <p:sldId id="302" r:id="rId15"/>
    <p:sldId id="303" r:id="rId16"/>
    <p:sldId id="289" r:id="rId17"/>
    <p:sldId id="285" r:id="rId18"/>
    <p:sldId id="296" r:id="rId19"/>
    <p:sldId id="277" r:id="rId20"/>
    <p:sldId id="288" r:id="rId21"/>
    <p:sldId id="290" r:id="rId22"/>
    <p:sldId id="264" r:id="rId23"/>
    <p:sldId id="293" r:id="rId24"/>
    <p:sldId id="292" r:id="rId25"/>
    <p:sldId id="259" r:id="rId26"/>
    <p:sldId id="260" r:id="rId27"/>
    <p:sldId id="276" r:id="rId28"/>
    <p:sldId id="261" r:id="rId29"/>
    <p:sldId id="262"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246C"/>
    <a:srgbClr val="003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DDAA-E687-9B46-B711-2F48D4AB7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8077A-EDDD-D530-AA9C-9E268FC3F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F7A7C6-E365-B44F-8574-E130C8C20BC5}"/>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3BA88769-5A1D-CCA6-03DF-4BA71E4ED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AC595-C9A0-5214-8FD7-38450F557DF4}"/>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4533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7DA8-AB3A-38F4-CAE0-555C2D897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44F9C-FBB2-E35D-4E59-6EE32BC43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7735C-EA6D-8FE1-C0A4-358AF7E01193}"/>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4ED578C6-5DD1-0CC6-74F3-BB9E478FE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89F41-515D-082A-E2CE-A456314AC089}"/>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6814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5BA11-C1FB-6522-5F51-0AAD56CFD4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FCD49-B2D4-A814-7055-AFBA60DB9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86A77-5A29-F043-E51C-1E9D74DA95C1}"/>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F298BA9C-1EC4-28FE-17C2-78212297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6287A-EBB0-E5D7-093A-E6227DF2AC5B}"/>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60090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7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2D5E-4E4E-269D-D891-8F260B7F9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8A61A-CD44-9F31-5BDC-D7AAEAD4F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FA444-7B8B-33C9-4B88-7377BE9FE323}"/>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60E8040E-0B9F-72E8-F4A3-0C9968F30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075EA-94B4-9211-C687-F4961A356C4F}"/>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04057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32A-A511-7BD6-4F0E-39449A025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65CE7-786E-50C8-C90C-C6E1497C9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7BE29-A985-D630-7BFA-DB099D78D6A4}"/>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4850C565-07C1-608F-C22D-A83358B5D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1672D-B405-A192-C304-8107C307EC7C}"/>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35560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CB8-6707-0607-6C9D-56C560D74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66932-81FB-F590-82EF-AFF8189AE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9FB94-CF53-FC07-8E94-51C95093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47B9D-49EE-ED1C-48BC-835AB0F7BA34}"/>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6" name="Footer Placeholder 5">
            <a:extLst>
              <a:ext uri="{FF2B5EF4-FFF2-40B4-BE49-F238E27FC236}">
                <a16:creationId xmlns:a16="http://schemas.microsoft.com/office/drawing/2014/main" id="{D61AE732-63B5-202F-36D0-B7C766B67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AE68E-47F6-E267-16C1-3847249BA6E4}"/>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69575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0D33-E12B-EA35-5665-DE489B2A0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08B0F-ACE1-7CCA-FBA4-4C1423448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153095-40C3-8D6C-6E26-CCBCA2BFEB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A7EF0-1E83-5513-6B32-4C62AD497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4F6D7-9D53-31E0-17BB-66595C244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E7C55-0EB6-C94F-C084-14E7D2D70C0E}"/>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8" name="Footer Placeholder 7">
            <a:extLst>
              <a:ext uri="{FF2B5EF4-FFF2-40B4-BE49-F238E27FC236}">
                <a16:creationId xmlns:a16="http://schemas.microsoft.com/office/drawing/2014/main" id="{EC2849FA-4355-6BBF-9607-5DBB98FC1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B1636-D711-251D-2616-828FB494B2BC}"/>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647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171-0EA4-F1D1-0923-4EAF9C0849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51667-8124-B60B-216A-85C63DF21BAC}"/>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4" name="Footer Placeholder 3">
            <a:extLst>
              <a:ext uri="{FF2B5EF4-FFF2-40B4-BE49-F238E27FC236}">
                <a16:creationId xmlns:a16="http://schemas.microsoft.com/office/drawing/2014/main" id="{A292AA60-02F4-9F03-EE67-186E336CD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68556-53B6-4B0C-E151-F0BF7CCF102A}"/>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18223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65DF1-3BD3-9BB5-8108-942ED0F96FEE}"/>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3" name="Footer Placeholder 2">
            <a:extLst>
              <a:ext uri="{FF2B5EF4-FFF2-40B4-BE49-F238E27FC236}">
                <a16:creationId xmlns:a16="http://schemas.microsoft.com/office/drawing/2014/main" id="{4DE93212-F3B6-9E58-1F95-FE0D9823B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63D3F-25C1-9E71-78BF-D9DB6CB3959A}"/>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27604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A44A-F220-BF46-030E-B6A09E180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5C11E-4051-394F-281E-3EB3C4A4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3F620-CFB5-9FFF-B4AB-9BA510662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3B88E-E488-708E-514E-F3E80ECEBB99}"/>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6" name="Footer Placeholder 5">
            <a:extLst>
              <a:ext uri="{FF2B5EF4-FFF2-40B4-BE49-F238E27FC236}">
                <a16:creationId xmlns:a16="http://schemas.microsoft.com/office/drawing/2014/main" id="{D504A687-86D2-84DA-E30E-3A59C0D24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AAF11-691E-CBFC-0398-AC27453DE968}"/>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19930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3F6E-2444-198A-BBA8-11F26118D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4A3050-527A-D99D-1726-D1C149807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BEA614-FCB2-DBE7-DCF7-5CF66571B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39BFE-1992-2655-720A-C0DD85CA3223}"/>
              </a:ext>
            </a:extLst>
          </p:cNvPr>
          <p:cNvSpPr>
            <a:spLocks noGrp="1"/>
          </p:cNvSpPr>
          <p:nvPr>
            <p:ph type="dt" sz="half" idx="10"/>
          </p:nvPr>
        </p:nvSpPr>
        <p:spPr/>
        <p:txBody>
          <a:bodyPr/>
          <a:lstStyle/>
          <a:p>
            <a:fld id="{A5E3B740-01D6-48E9-9183-76C110F4A2DF}" type="datetimeFigureOut">
              <a:rPr lang="en-US" smtClean="0"/>
              <a:t>9/20/2024</a:t>
            </a:fld>
            <a:endParaRPr lang="en-US"/>
          </a:p>
        </p:txBody>
      </p:sp>
      <p:sp>
        <p:nvSpPr>
          <p:cNvPr id="6" name="Footer Placeholder 5">
            <a:extLst>
              <a:ext uri="{FF2B5EF4-FFF2-40B4-BE49-F238E27FC236}">
                <a16:creationId xmlns:a16="http://schemas.microsoft.com/office/drawing/2014/main" id="{653BAB57-CE0E-51B1-747D-48C93FCA1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71C8F-3055-BAB0-2B3F-4E71BB857856}"/>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47616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46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ABF2B-1AFC-484C-8AE3-94642C78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15D67-CB6C-CECC-917C-EF37A2E27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7A096-5550-E6AD-1157-B0C8862D3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3B740-01D6-48E9-9183-76C110F4A2DF}" type="datetimeFigureOut">
              <a:rPr lang="en-US" smtClean="0"/>
              <a:t>9/20/2024</a:t>
            </a:fld>
            <a:endParaRPr lang="en-US"/>
          </a:p>
        </p:txBody>
      </p:sp>
      <p:sp>
        <p:nvSpPr>
          <p:cNvPr id="5" name="Footer Placeholder 4">
            <a:extLst>
              <a:ext uri="{FF2B5EF4-FFF2-40B4-BE49-F238E27FC236}">
                <a16:creationId xmlns:a16="http://schemas.microsoft.com/office/drawing/2014/main" id="{0AD12205-FC32-1DEE-527C-620DF44A8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6A246-0F4A-573B-FC49-107CCBDE1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4C84D-735A-4ED1-B089-EE34A3AF073D}" type="slidenum">
              <a:rPr lang="en-US" smtClean="0"/>
              <a:t>‹#›</a:t>
            </a:fld>
            <a:endParaRPr lang="en-US"/>
          </a:p>
        </p:txBody>
      </p:sp>
    </p:spTree>
    <p:extLst>
      <p:ext uri="{BB962C8B-B14F-4D97-AF65-F5344CB8AC3E}">
        <p14:creationId xmlns:p14="http://schemas.microsoft.com/office/powerpoint/2010/main" val="109286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BA49-11D6-306B-FA7A-A619B57491C3}"/>
              </a:ext>
            </a:extLst>
          </p:cNvPr>
          <p:cNvSpPr>
            <a:spLocks noGrp="1"/>
          </p:cNvSpPr>
          <p:nvPr>
            <p:ph type="ctrTitle"/>
          </p:nvPr>
        </p:nvSpPr>
        <p:spPr>
          <a:xfrm>
            <a:off x="1492898" y="3218025"/>
            <a:ext cx="9144000" cy="2387600"/>
          </a:xfrm>
        </p:spPr>
        <p:txBody>
          <a:bodyPr>
            <a:normAutofit fontScale="90000"/>
          </a:bodyPr>
          <a:lstStyle/>
          <a:p>
            <a:r>
              <a:rPr lang="en-US" dirty="0">
                <a:solidFill>
                  <a:srgbClr val="FFFF00"/>
                </a:solidFill>
                <a:latin typeface="Calisto MT" panose="02040603050505030304" pitchFamily="18" charset="0"/>
              </a:rPr>
              <a:t>Denton County MHMR’s</a:t>
            </a:r>
            <a:br>
              <a:rPr lang="en-US" dirty="0">
                <a:solidFill>
                  <a:srgbClr val="FFFF00"/>
                </a:solidFill>
                <a:latin typeface="Calisto MT" panose="02040603050505030304" pitchFamily="18" charset="0"/>
              </a:rPr>
            </a:br>
            <a:r>
              <a:rPr lang="en-US" dirty="0">
                <a:solidFill>
                  <a:srgbClr val="FFFF00"/>
                </a:solidFill>
                <a:latin typeface="Calisto MT" panose="02040603050505030304" pitchFamily="18" charset="0"/>
              </a:rPr>
              <a:t>Mental Health and Judicial/Law</a:t>
            </a:r>
            <a:br>
              <a:rPr lang="en-US" dirty="0">
                <a:solidFill>
                  <a:srgbClr val="FFFF00"/>
                </a:solidFill>
                <a:latin typeface="Calisto MT" panose="02040603050505030304" pitchFamily="18" charset="0"/>
              </a:rPr>
            </a:br>
            <a:r>
              <a:rPr lang="en-US" dirty="0">
                <a:solidFill>
                  <a:srgbClr val="FFFF00"/>
                </a:solidFill>
                <a:latin typeface="Calisto MT" panose="02040603050505030304" pitchFamily="18" charset="0"/>
              </a:rPr>
              <a:t>Enforcement Collaborative Summit</a:t>
            </a:r>
            <a:br>
              <a:rPr lang="en-US" dirty="0">
                <a:solidFill>
                  <a:srgbClr val="FFFF00"/>
                </a:solidFill>
                <a:latin typeface="Calisto MT" panose="02040603050505030304" pitchFamily="18" charset="0"/>
              </a:rPr>
            </a:br>
            <a:br>
              <a:rPr lang="en-US" dirty="0">
                <a:solidFill>
                  <a:schemeClr val="accent4">
                    <a:lumMod val="40000"/>
                    <a:lumOff val="60000"/>
                  </a:schemeClr>
                </a:solidFill>
              </a:rPr>
            </a:br>
            <a:r>
              <a:rPr lang="en-US" sz="3200" dirty="0">
                <a:solidFill>
                  <a:srgbClr val="FFFF00"/>
                </a:solidFill>
                <a:latin typeface="Calisto MT" panose="02040603050505030304" pitchFamily="18" charset="0"/>
              </a:rPr>
              <a:t>September 20, 2024</a:t>
            </a:r>
            <a:endParaRPr lang="en-US" dirty="0">
              <a:solidFill>
                <a:srgbClr val="FFFF00"/>
              </a:solidFill>
            </a:endParaRPr>
          </a:p>
        </p:txBody>
      </p:sp>
    </p:spTree>
    <p:extLst>
      <p:ext uri="{BB962C8B-B14F-4D97-AF65-F5344CB8AC3E}">
        <p14:creationId xmlns:p14="http://schemas.microsoft.com/office/powerpoint/2010/main" val="15650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solidFill>
                  <a:srgbClr val="FFFF00"/>
                </a:solidFill>
                <a:latin typeface="Calisto MT" panose="02040603050505030304" pitchFamily="18" charset="0"/>
              </a:rPr>
              <a:t>Sec. 571.023 Civil Penalties</a:t>
            </a:r>
          </a:p>
        </p:txBody>
      </p:sp>
      <p:sp>
        <p:nvSpPr>
          <p:cNvPr id="3" name="Content Placeholder 2"/>
          <p:cNvSpPr>
            <a:spLocks noGrp="1"/>
          </p:cNvSpPr>
          <p:nvPr>
            <p:ph idx="1"/>
          </p:nvPr>
        </p:nvSpPr>
        <p:spPr>
          <a:xfrm>
            <a:off x="838200" y="989045"/>
            <a:ext cx="10515600" cy="4876898"/>
          </a:xfrm>
        </p:spPr>
        <p:txBody>
          <a:bodyPr>
            <a:noAutofit/>
          </a:bodyPr>
          <a:lstStyle/>
          <a:p>
            <a:pPr marL="0" indent="0">
              <a:buNone/>
            </a:pPr>
            <a:r>
              <a:rPr lang="en-US" sz="1200" dirty="0">
                <a:solidFill>
                  <a:schemeClr val="bg1"/>
                </a:solidFill>
                <a:latin typeface="Calisto MT" panose="02040603050505030304" pitchFamily="18" charset="0"/>
              </a:rPr>
              <a:t>Sec. 571.023.  CIVIL PENALTY.  </a:t>
            </a:r>
          </a:p>
          <a:p>
            <a:pPr marL="0" indent="0">
              <a:buNone/>
            </a:pPr>
            <a:r>
              <a:rPr lang="en-US" sz="1200" dirty="0">
                <a:solidFill>
                  <a:schemeClr val="bg1"/>
                </a:solidFill>
                <a:latin typeface="Calisto MT" panose="02040603050505030304" pitchFamily="18" charset="0"/>
              </a:rPr>
              <a:t>(a)  A person is subject to a civil penalty of not more than $25,000 for each day of violation and for each act of violation of this subtitle or a rule adopted under this subtitle.  In determining the amount of the civil penalty, the court shall consider:</a:t>
            </a:r>
          </a:p>
          <a:p>
            <a:pPr marL="0" indent="0">
              <a:lnSpc>
                <a:spcPct val="100000"/>
              </a:lnSpc>
              <a:buNone/>
            </a:pPr>
            <a:r>
              <a:rPr lang="en-US" sz="1200" dirty="0">
                <a:solidFill>
                  <a:schemeClr val="bg1"/>
                </a:solidFill>
                <a:latin typeface="Calisto MT" panose="02040603050505030304" pitchFamily="18" charset="0"/>
              </a:rPr>
              <a:t>	(1)  the person's or facility's previous violations;</a:t>
            </a:r>
          </a:p>
          <a:p>
            <a:pPr marL="0" indent="0">
              <a:lnSpc>
                <a:spcPct val="100000"/>
              </a:lnSpc>
              <a:buNone/>
            </a:pPr>
            <a:r>
              <a:rPr lang="en-US" sz="1200" dirty="0">
                <a:solidFill>
                  <a:schemeClr val="bg1"/>
                </a:solidFill>
                <a:latin typeface="Calisto MT" panose="02040603050505030304" pitchFamily="18" charset="0"/>
              </a:rPr>
              <a:t>	(2)  the seriousness of the violation, including the nature, circumstances, extent, and gravity of the violation;</a:t>
            </a:r>
          </a:p>
          <a:p>
            <a:pPr marL="0" indent="0">
              <a:lnSpc>
                <a:spcPct val="100000"/>
              </a:lnSpc>
              <a:buNone/>
            </a:pPr>
            <a:r>
              <a:rPr lang="en-US" sz="1200" dirty="0">
                <a:solidFill>
                  <a:schemeClr val="bg1"/>
                </a:solidFill>
                <a:latin typeface="Calisto MT" panose="02040603050505030304" pitchFamily="18" charset="0"/>
              </a:rPr>
              <a:t>	(3)  whether the health and safety of the public was threatened by the violation;</a:t>
            </a:r>
          </a:p>
          <a:p>
            <a:pPr marL="0" indent="0">
              <a:lnSpc>
                <a:spcPct val="100000"/>
              </a:lnSpc>
              <a:buNone/>
            </a:pPr>
            <a:r>
              <a:rPr lang="en-US" sz="1200" dirty="0">
                <a:solidFill>
                  <a:schemeClr val="bg1"/>
                </a:solidFill>
                <a:latin typeface="Calisto MT" panose="02040603050505030304" pitchFamily="18" charset="0"/>
              </a:rPr>
              <a:t>	(4)  the demonstrated good faith of the person or facility;  and</a:t>
            </a:r>
          </a:p>
          <a:p>
            <a:pPr marL="0" indent="0">
              <a:lnSpc>
                <a:spcPct val="100000"/>
              </a:lnSpc>
              <a:buNone/>
            </a:pPr>
            <a:r>
              <a:rPr lang="en-US" sz="1200" dirty="0">
                <a:solidFill>
                  <a:schemeClr val="bg1"/>
                </a:solidFill>
                <a:latin typeface="Calisto MT" panose="02040603050505030304" pitchFamily="18" charset="0"/>
              </a:rPr>
              <a:t>	(5)  the amount necessary to deter future violations.</a:t>
            </a:r>
          </a:p>
          <a:p>
            <a:pPr marL="0" indent="0">
              <a:buNone/>
            </a:pPr>
            <a:r>
              <a:rPr lang="en-US" sz="1200" dirty="0">
                <a:solidFill>
                  <a:schemeClr val="bg1"/>
                </a:solidFill>
                <a:latin typeface="Calisto MT" panose="02040603050505030304" pitchFamily="18" charset="0"/>
              </a:rPr>
              <a:t>(b)  The department or party bringing the suit may:</a:t>
            </a:r>
          </a:p>
          <a:p>
            <a:pPr marL="0" indent="0">
              <a:buNone/>
            </a:pPr>
            <a:r>
              <a:rPr lang="en-US" sz="1200" dirty="0">
                <a:solidFill>
                  <a:schemeClr val="bg1"/>
                </a:solidFill>
                <a:latin typeface="Calisto MT" panose="02040603050505030304" pitchFamily="18" charset="0"/>
              </a:rPr>
              <a:t>	(1)  combine a suit to assess and recover civil penalties with a suit for injunctive relief brought under Section 571.022 or 577.019;  or</a:t>
            </a:r>
          </a:p>
          <a:p>
            <a:pPr marL="0" indent="0">
              <a:buNone/>
            </a:pPr>
            <a:r>
              <a:rPr lang="en-US" sz="1200" dirty="0">
                <a:solidFill>
                  <a:schemeClr val="bg1"/>
                </a:solidFill>
                <a:latin typeface="Calisto MT" panose="02040603050505030304" pitchFamily="18" charset="0"/>
              </a:rPr>
              <a:t>	(2)  file a suit to assess and recover civil penalties independently of a suit for injunctive relief.</a:t>
            </a:r>
          </a:p>
          <a:p>
            <a:pPr marL="0" indent="0">
              <a:buNone/>
            </a:pPr>
            <a:r>
              <a:rPr lang="en-US" sz="1200" dirty="0">
                <a:solidFill>
                  <a:schemeClr val="bg1"/>
                </a:solidFill>
                <a:latin typeface="Calisto MT" panose="02040603050505030304" pitchFamily="18" charset="0"/>
              </a:rPr>
              <a:t>(c)  At the request of the department, the attorney general or the appropriate district or county attorney shall institute and conduct the suit authorized by Subsection (b) in the name of the state.</a:t>
            </a:r>
          </a:p>
          <a:p>
            <a:pPr marL="0" indent="0">
              <a:buNone/>
            </a:pPr>
            <a:r>
              <a:rPr lang="en-US" sz="1200" dirty="0">
                <a:solidFill>
                  <a:schemeClr val="bg1"/>
                </a:solidFill>
                <a:latin typeface="Calisto MT" panose="02040603050505030304" pitchFamily="18" charset="0"/>
              </a:rPr>
              <a:t>(d)  On his own initiative, the attorney general, district attorney, or county attorney may maintain an action as authorized by Subsection (b) for a violation of this subtitle or a rule adopted under this subtitle in the name of the state.</a:t>
            </a:r>
          </a:p>
          <a:p>
            <a:pPr marL="0" indent="0">
              <a:buNone/>
            </a:pPr>
            <a:r>
              <a:rPr lang="en-US" sz="1200" dirty="0">
                <a:solidFill>
                  <a:schemeClr val="bg1"/>
                </a:solidFill>
                <a:latin typeface="Calisto MT" panose="02040603050505030304" pitchFamily="18" charset="0"/>
              </a:rPr>
              <a:t>(e)  The department and the party bringing the suit may recover reasonable expenses incurred in obtaining injunctive relief, civil penalties, or both, including investigation costs, court costs, reasonable attorney fees, witness fees, and deposition expenses.</a:t>
            </a:r>
          </a:p>
          <a:p>
            <a:pPr marL="0" indent="0">
              <a:buNone/>
            </a:pPr>
            <a:r>
              <a:rPr lang="en-US" sz="1200" dirty="0">
                <a:solidFill>
                  <a:schemeClr val="bg1"/>
                </a:solidFill>
                <a:latin typeface="Calisto MT" panose="02040603050505030304" pitchFamily="18" charset="0"/>
              </a:rPr>
              <a:t>(f)  A penalty collected under this section by the attorney general shall be deposited to the credit of the general revenue fund.  A penalty collected under this section by a district or county attorney shall be deposited to the credit of the general fund of the county in which the suit was heard.</a:t>
            </a:r>
          </a:p>
          <a:p>
            <a:pPr marL="0" indent="0">
              <a:buNone/>
            </a:pPr>
            <a:r>
              <a:rPr lang="en-US" sz="1200" dirty="0">
                <a:solidFill>
                  <a:schemeClr val="bg1"/>
                </a:solidFill>
                <a:latin typeface="Calisto MT" panose="02040603050505030304" pitchFamily="18" charset="0"/>
              </a:rPr>
              <a:t>(g)  The civil penalty and injunctive relief authorized by this section and Sections 571.022 and 577.019 are in addition to any other civil, administrative, or criminal remedies provided by law.</a:t>
            </a:r>
            <a:endParaRPr lang="en-US" sz="1200" dirty="0"/>
          </a:p>
        </p:txBody>
      </p:sp>
    </p:spTree>
    <p:extLst>
      <p:ext uri="{BB962C8B-B14F-4D97-AF65-F5344CB8AC3E}">
        <p14:creationId xmlns:p14="http://schemas.microsoft.com/office/powerpoint/2010/main" val="392441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759" y="116309"/>
            <a:ext cx="10515600" cy="1325563"/>
          </a:xfrm>
        </p:spPr>
        <p:txBody>
          <a:bodyPr>
            <a:normAutofit/>
          </a:bodyPr>
          <a:lstStyle/>
          <a:p>
            <a:pPr algn="ctr"/>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981200" y="1600200"/>
            <a:ext cx="8686800" cy="4876800"/>
          </a:xfrm>
        </p:spPr>
        <p:txBody>
          <a:bodyPr>
            <a:normAutofit/>
          </a:bodyPr>
          <a:lstStyle/>
          <a:p>
            <a:pPr>
              <a:buNone/>
            </a:pPr>
            <a:r>
              <a:rPr lang="en-US" dirty="0">
                <a:solidFill>
                  <a:schemeClr val="bg1"/>
                </a:solidFill>
                <a:latin typeface="Calisto MT" panose="02040603050505030304" pitchFamily="18" charset="0"/>
              </a:rPr>
              <a:t>573 – Emergency Detention</a:t>
            </a:r>
          </a:p>
          <a:p>
            <a:pPr>
              <a:buNone/>
            </a:pPr>
            <a:r>
              <a:rPr lang="en-US" dirty="0">
                <a:solidFill>
                  <a:schemeClr val="bg1"/>
                </a:solidFill>
                <a:latin typeface="Calisto MT" panose="02040603050505030304" pitchFamily="18" charset="0"/>
              </a:rPr>
              <a:t>	- Subchapter A</a:t>
            </a:r>
          </a:p>
          <a:p>
            <a:pPr>
              <a:buNone/>
            </a:pPr>
            <a:r>
              <a:rPr lang="en-US" dirty="0">
                <a:solidFill>
                  <a:schemeClr val="bg1"/>
                </a:solidFill>
                <a:latin typeface="Calisto MT" panose="02040603050505030304" pitchFamily="18" charset="0"/>
              </a:rPr>
              <a:t>		 </a:t>
            </a:r>
            <a:r>
              <a:rPr lang="en-US" sz="2800" dirty="0">
                <a:solidFill>
                  <a:schemeClr val="bg1"/>
                </a:solidFill>
                <a:latin typeface="Calisto MT" panose="02040603050505030304" pitchFamily="18" charset="0"/>
              </a:rPr>
              <a:t>– Apprehension by Police Officer w/o warrant</a:t>
            </a:r>
          </a:p>
          <a:p>
            <a:pPr>
              <a:buNone/>
            </a:pP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Guardian’s Application for Emergency Detention</a:t>
            </a:r>
          </a:p>
          <a:p>
            <a:pPr>
              <a:buNone/>
            </a:pPr>
            <a:r>
              <a:rPr lang="en-US" sz="2800" dirty="0">
                <a:solidFill>
                  <a:schemeClr val="bg1"/>
                </a:solidFill>
                <a:latin typeface="Calisto MT" panose="02040603050505030304" pitchFamily="18" charset="0"/>
              </a:rPr>
              <a:t>	</a:t>
            </a:r>
            <a:r>
              <a:rPr lang="en-US" dirty="0">
                <a:solidFill>
                  <a:schemeClr val="bg1"/>
                </a:solidFill>
                <a:latin typeface="Calisto MT" panose="02040603050505030304" pitchFamily="18" charset="0"/>
              </a:rPr>
              <a:t> -Subchapter B</a:t>
            </a:r>
          </a:p>
          <a:p>
            <a:pPr>
              <a:buNone/>
            </a:pPr>
            <a:r>
              <a:rPr lang="en-US" dirty="0">
                <a:solidFill>
                  <a:schemeClr val="bg1"/>
                </a:solidFill>
                <a:latin typeface="Calisto MT" panose="02040603050505030304" pitchFamily="18" charset="0"/>
              </a:rPr>
              <a:t>		</a:t>
            </a: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Judge’s or Magistrate’s Order for Emergency 	    	    Detention</a:t>
            </a:r>
          </a:p>
          <a:p>
            <a:pPr>
              <a:buNone/>
            </a:pPr>
            <a:r>
              <a:rPr lang="en-US" sz="2800" dirty="0">
                <a:solidFill>
                  <a:schemeClr val="bg1"/>
                </a:solidFill>
                <a:latin typeface="Calisto MT" panose="02040603050505030304" pitchFamily="18" charset="0"/>
              </a:rPr>
              <a:t>	</a:t>
            </a:r>
            <a:r>
              <a:rPr lang="en-US" dirty="0">
                <a:solidFill>
                  <a:schemeClr val="bg1"/>
                </a:solidFill>
                <a:latin typeface="Calisto MT" panose="02040603050505030304" pitchFamily="18" charset="0"/>
              </a:rPr>
              <a:t>- Subchapter C</a:t>
            </a:r>
          </a:p>
          <a:p>
            <a:pPr>
              <a:buNone/>
            </a:pP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Emergency Detention, Release and Rights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0"/>
            <a:ext cx="10515600" cy="1325563"/>
          </a:xfrm>
        </p:spPr>
        <p:txBody>
          <a:bodyPr>
            <a:normAutofit/>
          </a:bodyPr>
          <a:lstStyle/>
          <a:p>
            <a:pPr algn="ctr"/>
            <a:r>
              <a:rPr lang="en-US" sz="3200" dirty="0">
                <a:solidFill>
                  <a:srgbClr val="FFFF00"/>
                </a:solidFill>
                <a:latin typeface="Calisto MT" panose="02040603050505030304" pitchFamily="18" charset="0"/>
              </a:rPr>
              <a:t>Sec. 573.001 Apprehension by a Peace Officer </a:t>
            </a:r>
            <a:br>
              <a:rPr lang="en-US" sz="3200" dirty="0">
                <a:solidFill>
                  <a:srgbClr val="FFFF00"/>
                </a:solidFill>
                <a:latin typeface="Calisto MT" panose="02040603050505030304" pitchFamily="18" charset="0"/>
              </a:rPr>
            </a:br>
            <a:r>
              <a:rPr lang="en-US" sz="3200" dirty="0">
                <a:solidFill>
                  <a:srgbClr val="FFFF00"/>
                </a:solidFill>
                <a:latin typeface="Calisto MT" panose="02040603050505030304" pitchFamily="18" charset="0"/>
              </a:rPr>
              <a:t>Without a Warrant</a:t>
            </a:r>
          </a:p>
        </p:txBody>
      </p:sp>
      <p:sp>
        <p:nvSpPr>
          <p:cNvPr id="3" name="Content Placeholder 2"/>
          <p:cNvSpPr>
            <a:spLocks noGrp="1"/>
          </p:cNvSpPr>
          <p:nvPr>
            <p:ph idx="1"/>
          </p:nvPr>
        </p:nvSpPr>
        <p:spPr>
          <a:xfrm>
            <a:off x="838200" y="1231640"/>
            <a:ext cx="10515600" cy="5567265"/>
          </a:xfrm>
        </p:spPr>
        <p:txBody>
          <a:bodyPr>
            <a:normAutofit fontScale="92500" lnSpcReduction="20000"/>
          </a:bodyPr>
          <a:lstStyle/>
          <a:p>
            <a:pPr marL="0" indent="0">
              <a:buNone/>
            </a:pPr>
            <a:r>
              <a:rPr lang="en-US" dirty="0">
                <a:solidFill>
                  <a:schemeClr val="bg1"/>
                </a:solidFill>
              </a:rPr>
              <a:t>(a)  A peace officer, without a warrant, may take a person into custody,            </a:t>
            </a:r>
            <a:r>
              <a:rPr lang="en-US" dirty="0">
                <a:solidFill>
                  <a:srgbClr val="FFC000"/>
                </a:solidFill>
              </a:rPr>
              <a:t>regardless of the age of the person</a:t>
            </a:r>
            <a:r>
              <a:rPr lang="en-US" dirty="0">
                <a:solidFill>
                  <a:schemeClr val="bg1"/>
                </a:solidFill>
              </a:rPr>
              <a:t>, if the officer:</a:t>
            </a:r>
          </a:p>
          <a:p>
            <a:pPr marL="0" indent="0">
              <a:buNone/>
            </a:pPr>
            <a:r>
              <a:rPr lang="en-US" dirty="0">
                <a:solidFill>
                  <a:schemeClr val="bg1"/>
                </a:solidFill>
              </a:rPr>
              <a:t>	(1)  has reason to believe and does believe that:</a:t>
            </a:r>
          </a:p>
          <a:p>
            <a:pPr marL="0" indent="0">
              <a:buNone/>
            </a:pPr>
            <a:r>
              <a:rPr lang="en-US" dirty="0">
                <a:solidFill>
                  <a:schemeClr val="bg1"/>
                </a:solidFill>
              </a:rPr>
              <a:t>		(A)  the person is a person with mental illness; and</a:t>
            </a:r>
          </a:p>
          <a:p>
            <a:pPr marL="0" indent="0">
              <a:buNone/>
            </a:pPr>
            <a:r>
              <a:rPr lang="en-US" dirty="0">
                <a:solidFill>
                  <a:schemeClr val="bg1"/>
                </a:solidFill>
              </a:rPr>
              <a:t>		(B)  because of that mental illness there is a substantial risk of 		       serious harm to the person or to others unless the 			       person is immediately restrained; and</a:t>
            </a:r>
          </a:p>
          <a:p>
            <a:pPr marL="0" indent="0">
              <a:buNone/>
            </a:pPr>
            <a:r>
              <a:rPr lang="en-US" dirty="0">
                <a:solidFill>
                  <a:schemeClr val="bg1"/>
                </a:solidFill>
              </a:rPr>
              <a:t>	(2)  believes that there is not sufficient time to obtain a warrant 		       before taking the person into custody.</a:t>
            </a:r>
          </a:p>
          <a:p>
            <a:pPr marL="0" indent="0">
              <a:buNone/>
            </a:pPr>
            <a:r>
              <a:rPr lang="en-US" dirty="0">
                <a:solidFill>
                  <a:schemeClr val="bg1"/>
                </a:solidFill>
              </a:rPr>
              <a:t>(b)  A substantial risk of serious harm to the person or others under Subsection (a)(1)(B) may be demonstrated by:</a:t>
            </a:r>
          </a:p>
          <a:p>
            <a:pPr marL="0" indent="0">
              <a:buNone/>
            </a:pPr>
            <a:r>
              <a:rPr lang="en-US" dirty="0">
                <a:solidFill>
                  <a:schemeClr val="bg1"/>
                </a:solidFill>
              </a:rPr>
              <a:t>	(1)  the person's behavior;  or</a:t>
            </a:r>
          </a:p>
          <a:p>
            <a:pPr marL="0" indent="0">
              <a:buNone/>
            </a:pPr>
            <a:r>
              <a:rPr lang="en-US" dirty="0">
                <a:solidFill>
                  <a:schemeClr val="bg1"/>
                </a:solidFill>
              </a:rPr>
              <a:t>	(2)  evidence of severe emotional distress and deterioration in the 	  	       person's mental condition to the extent that the person cannot 	   	       remain at liberty.</a:t>
            </a:r>
          </a:p>
        </p:txBody>
      </p:sp>
    </p:spTree>
    <p:extLst>
      <p:ext uri="{BB962C8B-B14F-4D97-AF65-F5344CB8AC3E}">
        <p14:creationId xmlns:p14="http://schemas.microsoft.com/office/powerpoint/2010/main" val="415228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2114"/>
            <a:ext cx="10515600" cy="4404049"/>
          </a:xfrm>
        </p:spPr>
        <p:txBody>
          <a:bodyPr>
            <a:normAutofit/>
          </a:bodyPr>
          <a:lstStyle/>
          <a:p>
            <a:pPr marL="0" indent="0">
              <a:buNone/>
            </a:pPr>
            <a:r>
              <a:rPr lang="en-US" dirty="0">
                <a:solidFill>
                  <a:schemeClr val="bg1"/>
                </a:solidFill>
                <a:latin typeface="Calisto MT" panose="02040603050505030304" pitchFamily="18" charset="0"/>
              </a:rPr>
              <a:t>(c)  The peace officer may form the belief that the person meets the criteria for apprehension:</a:t>
            </a:r>
          </a:p>
          <a:p>
            <a:pPr marL="0" indent="0">
              <a:buNone/>
            </a:pPr>
            <a:endParaRPr lang="en-US" dirty="0">
              <a:solidFill>
                <a:schemeClr val="bg1"/>
              </a:solidFill>
              <a:latin typeface="Calisto MT" panose="02040603050505030304" pitchFamily="18" charset="0"/>
            </a:endParaRPr>
          </a:p>
          <a:p>
            <a:pPr marL="0" indent="0">
              <a:buNone/>
            </a:pPr>
            <a:r>
              <a:rPr lang="en-US" dirty="0">
                <a:solidFill>
                  <a:schemeClr val="bg1"/>
                </a:solidFill>
                <a:latin typeface="Calisto MT" panose="02040603050505030304" pitchFamily="18" charset="0"/>
              </a:rPr>
              <a:t>(1)  from a representation of a credible person;  or</a:t>
            </a:r>
          </a:p>
          <a:p>
            <a:pPr marL="0" indent="0">
              <a:buNone/>
            </a:pPr>
            <a:endParaRPr lang="en-US" dirty="0">
              <a:solidFill>
                <a:schemeClr val="bg1"/>
              </a:solidFill>
              <a:latin typeface="Calisto MT" panose="02040603050505030304" pitchFamily="18" charset="0"/>
            </a:endParaRPr>
          </a:p>
          <a:p>
            <a:pPr marL="0" indent="0">
              <a:buNone/>
            </a:pPr>
            <a:r>
              <a:rPr lang="en-US" dirty="0">
                <a:solidFill>
                  <a:schemeClr val="bg1"/>
                </a:solidFill>
                <a:latin typeface="Calisto MT" panose="02040603050505030304" pitchFamily="18" charset="0"/>
              </a:rPr>
              <a:t>(2)  on the basis of the conduct of the apprehended person or the circumstances under which the apprehended person is found.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5011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318" y="323462"/>
            <a:ext cx="10515600" cy="6201747"/>
          </a:xfrm>
        </p:spPr>
        <p:txBody>
          <a:bodyPr>
            <a:normAutofit fontScale="77500" lnSpcReduction="20000"/>
          </a:bodyPr>
          <a:lstStyle/>
          <a:p>
            <a:pPr marL="0" indent="0">
              <a:lnSpc>
                <a:spcPct val="120000"/>
              </a:lnSpc>
              <a:buNone/>
            </a:pPr>
            <a:r>
              <a:rPr lang="en-US" sz="3400" dirty="0">
                <a:solidFill>
                  <a:schemeClr val="bg1"/>
                </a:solidFill>
                <a:latin typeface="Calisto MT" panose="02040603050505030304" pitchFamily="18" charset="0"/>
              </a:rPr>
              <a:t>(d)  A peace officer who takes a person into custody </a:t>
            </a:r>
            <a:r>
              <a:rPr lang="en-US" sz="3400" b="1" u="sng" dirty="0">
                <a:solidFill>
                  <a:srgbClr val="FFC000"/>
                </a:solidFill>
                <a:latin typeface="Calisto MT" panose="02040603050505030304" pitchFamily="18" charset="0"/>
              </a:rPr>
              <a:t>under Subsection (a) </a:t>
            </a:r>
            <a:r>
              <a:rPr lang="en-US" sz="3400" dirty="0">
                <a:solidFill>
                  <a:schemeClr val="bg1"/>
                </a:solidFill>
                <a:latin typeface="Calisto MT" panose="02040603050505030304" pitchFamily="18" charset="0"/>
              </a:rPr>
              <a:t>shall immediately:</a:t>
            </a:r>
          </a:p>
          <a:p>
            <a:pPr marL="0" indent="0">
              <a:lnSpc>
                <a:spcPct val="120000"/>
              </a:lnSpc>
              <a:buNone/>
            </a:pPr>
            <a:r>
              <a:rPr lang="en-US" sz="3400" dirty="0">
                <a:solidFill>
                  <a:schemeClr val="bg1"/>
                </a:solidFill>
                <a:latin typeface="Calisto MT" panose="02040603050505030304" pitchFamily="18" charset="0"/>
              </a:rPr>
              <a:t>	(1)  transport the apprehended person to:</a:t>
            </a:r>
          </a:p>
          <a:p>
            <a:pPr marL="0" indent="0">
              <a:lnSpc>
                <a:spcPct val="120000"/>
              </a:lnSpc>
              <a:buNone/>
            </a:pPr>
            <a:r>
              <a:rPr lang="en-US" sz="3400" dirty="0">
                <a:solidFill>
                  <a:schemeClr val="bg1"/>
                </a:solidFill>
                <a:latin typeface="Calisto MT" panose="02040603050505030304" pitchFamily="18" charset="0"/>
              </a:rPr>
              <a:t>		(A)  </a:t>
            </a:r>
            <a:r>
              <a:rPr lang="en-US" sz="3400" dirty="0">
                <a:solidFill>
                  <a:srgbClr val="FFC000"/>
                </a:solidFill>
                <a:latin typeface="Calisto MT" panose="02040603050505030304" pitchFamily="18" charset="0"/>
              </a:rPr>
              <a:t>the nearest appropriate inpatient mental health facility</a:t>
            </a:r>
            <a:r>
              <a:rPr lang="en-US" sz="3400" dirty="0">
                <a:solidFill>
                  <a:schemeClr val="bg1"/>
                </a:solidFill>
                <a:latin typeface="Calisto MT" panose="02040603050505030304" pitchFamily="18" charset="0"/>
              </a:rPr>
              <a:t>; 		</a:t>
            </a:r>
            <a:r>
              <a:rPr lang="en-US" sz="3400" b="1" u="sng" dirty="0">
                <a:solidFill>
                  <a:srgbClr val="FFFF00"/>
                </a:solidFill>
                <a:latin typeface="Calisto MT" panose="02040603050505030304" pitchFamily="18" charset="0"/>
              </a:rPr>
              <a:t>OR</a:t>
            </a:r>
          </a:p>
          <a:p>
            <a:pPr marL="0" indent="0">
              <a:lnSpc>
                <a:spcPct val="120000"/>
              </a:lnSpc>
              <a:buNone/>
            </a:pPr>
            <a:r>
              <a:rPr lang="en-US" sz="3400" dirty="0">
                <a:solidFill>
                  <a:schemeClr val="bg1"/>
                </a:solidFill>
                <a:latin typeface="Calisto MT" panose="02040603050505030304" pitchFamily="18" charset="0"/>
              </a:rPr>
              <a:t>		(B)  a mental health facility deemed suitable </a:t>
            </a:r>
            <a:r>
              <a:rPr lang="en-US" sz="3400" dirty="0">
                <a:solidFill>
                  <a:srgbClr val="FFC000"/>
                </a:solidFill>
                <a:latin typeface="Calisto MT" panose="02040603050505030304" pitchFamily="18" charset="0"/>
              </a:rPr>
              <a:t>by the local 			mental health authority</a:t>
            </a:r>
            <a:r>
              <a:rPr lang="en-US" sz="3400" dirty="0">
                <a:solidFill>
                  <a:schemeClr val="bg1"/>
                </a:solidFill>
                <a:latin typeface="Calisto MT" panose="02040603050505030304" pitchFamily="18" charset="0"/>
              </a:rPr>
              <a:t>, if an appropriate inpatient mental 			health facility is not available; </a:t>
            </a:r>
            <a:r>
              <a:rPr lang="en-US" sz="3400" dirty="0">
                <a:solidFill>
                  <a:srgbClr val="FFFF00"/>
                </a:solidFill>
                <a:latin typeface="Calisto MT" panose="02040603050505030304" pitchFamily="18" charset="0"/>
              </a:rPr>
              <a:t>or</a:t>
            </a:r>
          </a:p>
          <a:p>
            <a:pPr marL="0" indent="0">
              <a:lnSpc>
                <a:spcPct val="120000"/>
              </a:lnSpc>
              <a:buNone/>
            </a:pPr>
            <a:r>
              <a:rPr lang="en-US" sz="3400" dirty="0">
                <a:solidFill>
                  <a:schemeClr val="bg1"/>
                </a:solidFill>
                <a:latin typeface="Calisto MT" panose="02040603050505030304" pitchFamily="18" charset="0"/>
              </a:rPr>
              <a:t>	(2) transfer the apprehended person to emergency medical services 	      personnel of an emergency medical services provider in 		      accordance with a memorandum of understanding executed 	     	      under Section 573.005 for transport </a:t>
            </a:r>
            <a:r>
              <a:rPr lang="en-US" sz="3400" dirty="0">
                <a:solidFill>
                  <a:srgbClr val="FFC000"/>
                </a:solidFill>
                <a:latin typeface="Calisto MT" panose="02040603050505030304" pitchFamily="18" charset="0"/>
              </a:rPr>
              <a:t>to a facility described by 	   	      Subdivision (1)(A) or (B)</a:t>
            </a:r>
            <a:r>
              <a:rPr lang="en-US" sz="3400" dirty="0">
                <a:solidFill>
                  <a:schemeClr val="bg1"/>
                </a:solidFill>
                <a:latin typeface="Calisto MT" panose="02040603050505030304" pitchFamily="18" charset="0"/>
              </a:rPr>
              <a:t>.</a:t>
            </a:r>
          </a:p>
          <a:p>
            <a:endParaRPr lang="en-US" dirty="0"/>
          </a:p>
        </p:txBody>
      </p:sp>
    </p:spTree>
    <p:extLst>
      <p:ext uri="{BB962C8B-B14F-4D97-AF65-F5344CB8AC3E}">
        <p14:creationId xmlns:p14="http://schemas.microsoft.com/office/powerpoint/2010/main" val="13555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412"/>
            <a:ext cx="10515600" cy="5685551"/>
          </a:xfrm>
        </p:spPr>
        <p:txBody>
          <a:bodyPr>
            <a:normAutofit fontScale="77500" lnSpcReduction="20000"/>
          </a:bodyPr>
          <a:lstStyle/>
          <a:p>
            <a:pPr marL="0" indent="0">
              <a:lnSpc>
                <a:spcPct val="120000"/>
              </a:lnSpc>
              <a:buNone/>
            </a:pPr>
            <a:r>
              <a:rPr lang="en-US" dirty="0">
                <a:solidFill>
                  <a:schemeClr val="bg1"/>
                </a:solidFill>
                <a:latin typeface="Calisto MT" panose="02040603050505030304" pitchFamily="18" charset="0"/>
              </a:rPr>
              <a:t>(e)  A jail or similar detention facility may not be deemed suitable except in an extreme emergency.</a:t>
            </a:r>
          </a:p>
          <a:p>
            <a:pPr marL="0" indent="0">
              <a:lnSpc>
                <a:spcPct val="120000"/>
              </a:lnSpc>
              <a:buNone/>
            </a:pPr>
            <a:r>
              <a:rPr lang="en-US" dirty="0">
                <a:solidFill>
                  <a:schemeClr val="bg1"/>
                </a:solidFill>
                <a:latin typeface="Calisto MT" panose="02040603050505030304" pitchFamily="18" charset="0"/>
              </a:rPr>
              <a:t>(f)  A person detained in a jail or a nonmedical facility shall be kept separate from any person who is charged with or convicted of a crime.</a:t>
            </a:r>
          </a:p>
          <a:p>
            <a:pPr marL="0" indent="0">
              <a:lnSpc>
                <a:spcPct val="120000"/>
              </a:lnSpc>
              <a:buNone/>
            </a:pPr>
            <a:r>
              <a:rPr lang="en-US" dirty="0">
                <a:solidFill>
                  <a:schemeClr val="bg1"/>
                </a:solidFill>
                <a:latin typeface="Calisto MT" panose="02040603050505030304" pitchFamily="18" charset="0"/>
              </a:rPr>
              <a:t>(g)  A peace officer who takes a person into custody under Subsection (a) shall        immediately inform the person orally in simple,  nontechnical terms:</a:t>
            </a:r>
          </a:p>
          <a:p>
            <a:pPr marL="0" indent="0">
              <a:lnSpc>
                <a:spcPct val="120000"/>
              </a:lnSpc>
              <a:buNone/>
            </a:pPr>
            <a:r>
              <a:rPr lang="en-US" dirty="0">
                <a:solidFill>
                  <a:schemeClr val="bg1"/>
                </a:solidFill>
                <a:latin typeface="Calisto MT" panose="02040603050505030304" pitchFamily="18" charset="0"/>
              </a:rPr>
              <a:t>	(1)  of the reason for the detention; and</a:t>
            </a:r>
          </a:p>
          <a:p>
            <a:pPr marL="0" indent="0">
              <a:lnSpc>
                <a:spcPct val="120000"/>
              </a:lnSpc>
              <a:buNone/>
            </a:pPr>
            <a:r>
              <a:rPr lang="en-US" dirty="0">
                <a:solidFill>
                  <a:schemeClr val="bg1"/>
                </a:solidFill>
                <a:latin typeface="Calisto MT" panose="02040603050505030304" pitchFamily="18" charset="0"/>
              </a:rPr>
              <a:t>	(2)  that a staff member of the facility will inform the person of the person's 	   	       rights within 24 hours after the time the person is admitted to a facility, as 	       provided by Section 573.025(b).</a:t>
            </a:r>
          </a:p>
          <a:p>
            <a:pPr marL="0" indent="0">
              <a:lnSpc>
                <a:spcPct val="120000"/>
              </a:lnSpc>
              <a:buNone/>
            </a:pPr>
            <a:r>
              <a:rPr lang="en-US" u="sng" dirty="0">
                <a:solidFill>
                  <a:srgbClr val="FFC000"/>
                </a:solidFill>
                <a:latin typeface="Calisto MT" panose="02040603050505030304" pitchFamily="18" charset="0"/>
              </a:rPr>
              <a:t>(h)  A peace officer who takes a person into custody under Subsection (a) may immediately seize any firearm found in possession of the person.  After seizing a firearm under this subsection, the peace officer shall comply with the requirements of Article 18.191, Code of Criminal Procedure.</a:t>
            </a:r>
          </a:p>
          <a:p>
            <a:pPr marL="0" indent="0">
              <a:buNone/>
            </a:pPr>
            <a:endParaRPr lang="en-US" dirty="0"/>
          </a:p>
        </p:txBody>
      </p:sp>
    </p:spTree>
    <p:extLst>
      <p:ext uri="{BB962C8B-B14F-4D97-AF65-F5344CB8AC3E}">
        <p14:creationId xmlns:p14="http://schemas.microsoft.com/office/powerpoint/2010/main" val="279729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981200" y="1295400"/>
            <a:ext cx="8382000" cy="5562600"/>
          </a:xfrm>
        </p:spPr>
        <p:txBody>
          <a:bodyPr>
            <a:normAutofit/>
          </a:bodyPr>
          <a:lstStyle/>
          <a:p>
            <a:pPr>
              <a:buNone/>
            </a:pPr>
            <a:r>
              <a:rPr lang="en-US" sz="2600" dirty="0">
                <a:solidFill>
                  <a:schemeClr val="bg1"/>
                </a:solidFill>
                <a:latin typeface="Calisto MT" panose="02040603050505030304" pitchFamily="18" charset="0"/>
              </a:rPr>
              <a:t>574 – Court Ordered Mental Health Services</a:t>
            </a:r>
          </a:p>
          <a:p>
            <a:r>
              <a:rPr lang="en-US" sz="2600" dirty="0">
                <a:solidFill>
                  <a:schemeClr val="bg1"/>
                </a:solidFill>
                <a:latin typeface="Calisto MT" panose="02040603050505030304" pitchFamily="18" charset="0"/>
              </a:rPr>
              <a:t>Subchapter A – Application for MH Services</a:t>
            </a:r>
          </a:p>
          <a:p>
            <a:pPr lvl="1"/>
            <a:r>
              <a:rPr lang="en-US" sz="2600" dirty="0">
                <a:solidFill>
                  <a:schemeClr val="bg1"/>
                </a:solidFill>
                <a:latin typeface="Calisto MT" panose="02040603050505030304" pitchFamily="18" charset="0"/>
              </a:rPr>
              <a:t>Application (filed by CA, DA, or other adult.  Only the CA or DA can file w/o a CME.)</a:t>
            </a:r>
          </a:p>
          <a:p>
            <a:pPr lvl="1"/>
            <a:r>
              <a:rPr lang="en-US" sz="2600" dirty="0">
                <a:solidFill>
                  <a:schemeClr val="bg1"/>
                </a:solidFill>
                <a:latin typeface="Calisto MT" panose="02040603050505030304" pitchFamily="18" charset="0"/>
              </a:rPr>
              <a:t>Appointment/Duties of Attorney (w/in 24 hours)</a:t>
            </a:r>
          </a:p>
          <a:p>
            <a:pPr lvl="1"/>
            <a:r>
              <a:rPr lang="en-US" sz="2600" dirty="0">
                <a:solidFill>
                  <a:schemeClr val="bg1"/>
                </a:solidFill>
                <a:latin typeface="Calisto MT" panose="02040603050505030304" pitchFamily="18" charset="0"/>
              </a:rPr>
              <a:t>Hearing set w/in 14 days after application filed (may be extended to 30 days by motion or agreement of parties.)</a:t>
            </a:r>
          </a:p>
          <a:p>
            <a:pPr lvl="1"/>
            <a:r>
              <a:rPr lang="en-US" sz="2600" dirty="0">
                <a:solidFill>
                  <a:schemeClr val="bg1"/>
                </a:solidFill>
                <a:latin typeface="Calisto MT" panose="02040603050505030304" pitchFamily="18" charset="0"/>
              </a:rPr>
              <a:t>Attorney entitled to disclosure of information.</a:t>
            </a:r>
          </a:p>
          <a:p>
            <a:pPr lvl="1"/>
            <a:r>
              <a:rPr lang="en-US" sz="2600" dirty="0">
                <a:solidFill>
                  <a:schemeClr val="bg1"/>
                </a:solidFill>
                <a:latin typeface="Calisto MT" panose="02040603050505030304" pitchFamily="18" charset="0"/>
              </a:rPr>
              <a:t>Must have two CMEs on file by different physicians</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26E4-8D07-4F75-964F-281CC33223F6}"/>
              </a:ext>
            </a:extLst>
          </p:cNvPr>
          <p:cNvSpPr>
            <a:spLocks noGrp="1"/>
          </p:cNvSpPr>
          <p:nvPr>
            <p:ph type="title"/>
          </p:nvPr>
        </p:nvSpPr>
        <p:spPr>
          <a:xfrm>
            <a:off x="838200" y="127000"/>
            <a:ext cx="10515600" cy="1325563"/>
          </a:xfrm>
        </p:spPr>
        <p:txBody>
          <a:bodyPr>
            <a:normAutofit/>
          </a:bodyPr>
          <a:lstStyle/>
          <a:p>
            <a:pPr algn="ctr"/>
            <a:r>
              <a:rPr lang="en-US" dirty="0">
                <a:solidFill>
                  <a:srgbClr val="FFFF00"/>
                </a:solidFill>
              </a:rPr>
              <a:t>Texas is a Crisis Commitment State</a:t>
            </a:r>
            <a:br>
              <a:rPr lang="en-US" dirty="0">
                <a:solidFill>
                  <a:srgbClr val="FFFF00"/>
                </a:solidFill>
              </a:rPr>
            </a:br>
            <a:r>
              <a:rPr lang="en-US" sz="4000" dirty="0">
                <a:solidFill>
                  <a:srgbClr val="FFFF00"/>
                </a:solidFill>
              </a:rPr>
              <a:t>Sec. 574.034 Health and Safety Code</a:t>
            </a:r>
          </a:p>
        </p:txBody>
      </p:sp>
      <p:sp>
        <p:nvSpPr>
          <p:cNvPr id="3" name="Content Placeholder 2">
            <a:extLst>
              <a:ext uri="{FF2B5EF4-FFF2-40B4-BE49-F238E27FC236}">
                <a16:creationId xmlns:a16="http://schemas.microsoft.com/office/drawing/2014/main" id="{8857A7B4-BC63-4307-8CCD-CD93C865EB5B}"/>
              </a:ext>
            </a:extLst>
          </p:cNvPr>
          <p:cNvSpPr>
            <a:spLocks noGrp="1"/>
          </p:cNvSpPr>
          <p:nvPr>
            <p:ph idx="1"/>
          </p:nvPr>
        </p:nvSpPr>
        <p:spPr>
          <a:xfrm>
            <a:off x="838200" y="1339850"/>
            <a:ext cx="10515600" cy="5137150"/>
          </a:xfrm>
        </p:spPr>
        <p:txBody>
          <a:bodyPr/>
          <a:lstStyle/>
          <a:p>
            <a:r>
              <a:rPr lang="en-US" sz="2400" dirty="0">
                <a:solidFill>
                  <a:schemeClr val="bg1"/>
                </a:solidFill>
                <a:latin typeface="Calisto MT" panose="02040603050505030304" pitchFamily="18" charset="0"/>
              </a:rPr>
              <a:t>Inpatient findings:</a:t>
            </a:r>
          </a:p>
          <a:p>
            <a:pPr lvl="1"/>
            <a:r>
              <a:rPr lang="en-US" dirty="0">
                <a:solidFill>
                  <a:schemeClr val="bg1"/>
                </a:solidFill>
                <a:latin typeface="Calisto MT" panose="02040603050505030304" pitchFamily="18" charset="0"/>
              </a:rPr>
              <a:t>Patient is a person with mental illness.</a:t>
            </a:r>
          </a:p>
          <a:p>
            <a:pPr lvl="1"/>
            <a:r>
              <a:rPr lang="en-US" dirty="0">
                <a:solidFill>
                  <a:schemeClr val="bg1"/>
                </a:solidFill>
                <a:latin typeface="Calisto MT" panose="02040603050505030304" pitchFamily="18" charset="0"/>
              </a:rPr>
              <a:t>As a result of that mental illness</a:t>
            </a:r>
          </a:p>
          <a:p>
            <a:pPr lvl="3"/>
            <a:r>
              <a:rPr lang="en-US" sz="2400" dirty="0">
                <a:solidFill>
                  <a:schemeClr val="bg1"/>
                </a:solidFill>
                <a:latin typeface="Calisto MT" panose="02040603050505030304" pitchFamily="18" charset="0"/>
              </a:rPr>
              <a:t>Likely to cause serious harm to self or others; </a:t>
            </a:r>
            <a:r>
              <a:rPr lang="en-US" sz="2400" b="1" u="sng" dirty="0">
                <a:solidFill>
                  <a:srgbClr val="FF0000"/>
                </a:solidFill>
                <a:latin typeface="Calisto MT" panose="02040603050505030304" pitchFamily="18" charset="0"/>
              </a:rPr>
              <a:t>OR</a:t>
            </a:r>
          </a:p>
          <a:p>
            <a:pPr lvl="3"/>
            <a:r>
              <a:rPr lang="en-US" sz="2400" b="1" u="sng" dirty="0">
                <a:solidFill>
                  <a:schemeClr val="bg1"/>
                </a:solidFill>
                <a:latin typeface="Calisto MT" panose="02040603050505030304" pitchFamily="18" charset="0"/>
              </a:rPr>
              <a:t>Is</a:t>
            </a:r>
          </a:p>
          <a:p>
            <a:pPr lvl="4"/>
            <a:r>
              <a:rPr lang="en-US" sz="2400" dirty="0">
                <a:solidFill>
                  <a:schemeClr val="bg1"/>
                </a:solidFill>
                <a:latin typeface="Calisto MT" panose="02040603050505030304" pitchFamily="18" charset="0"/>
              </a:rPr>
              <a:t>Suffering severe and abnormal mental, emotional, or physical distress; </a:t>
            </a:r>
            <a:r>
              <a:rPr lang="en-US" sz="2400" u="sng" dirty="0">
                <a:solidFill>
                  <a:srgbClr val="FF0000"/>
                </a:solidFill>
                <a:latin typeface="Calisto MT" panose="02040603050505030304" pitchFamily="18" charset="0"/>
              </a:rPr>
              <a:t>AND</a:t>
            </a:r>
          </a:p>
          <a:p>
            <a:pPr lvl="4"/>
            <a:r>
              <a:rPr lang="en-US" sz="2400" dirty="0">
                <a:solidFill>
                  <a:schemeClr val="bg1"/>
                </a:solidFill>
                <a:latin typeface="Calisto MT" panose="02040603050505030304" pitchFamily="18" charset="0"/>
              </a:rPr>
              <a:t>Experiencing substantial deterioration of the persons ability to function; </a:t>
            </a:r>
            <a:r>
              <a:rPr lang="en-US" sz="2400" u="sng" dirty="0">
                <a:solidFill>
                  <a:srgbClr val="FF0000"/>
                </a:solidFill>
                <a:latin typeface="Calisto MT" panose="02040603050505030304" pitchFamily="18" charset="0"/>
              </a:rPr>
              <a:t>AND</a:t>
            </a:r>
          </a:p>
          <a:p>
            <a:pPr lvl="4"/>
            <a:r>
              <a:rPr lang="en-US" sz="2400" dirty="0">
                <a:solidFill>
                  <a:schemeClr val="bg1"/>
                </a:solidFill>
                <a:latin typeface="Calisto MT" panose="02040603050505030304" pitchFamily="18" charset="0"/>
              </a:rPr>
              <a:t>Unable to make rational or informed decision to submit to treatment</a:t>
            </a:r>
          </a:p>
          <a:p>
            <a:pPr marL="1828800" lvl="4" indent="0">
              <a:buNone/>
            </a:pPr>
            <a:endParaRPr lang="en-US" u="sng" dirty="0">
              <a:solidFill>
                <a:srgbClr val="FF0000"/>
              </a:solidFill>
            </a:endParaRPr>
          </a:p>
        </p:txBody>
      </p:sp>
    </p:spTree>
    <p:extLst>
      <p:ext uri="{BB962C8B-B14F-4D97-AF65-F5344CB8AC3E}">
        <p14:creationId xmlns:p14="http://schemas.microsoft.com/office/powerpoint/2010/main" val="16585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421363" y="1877008"/>
            <a:ext cx="8686800" cy="5715000"/>
          </a:xfrm>
        </p:spPr>
        <p:txBody>
          <a:bodyPr/>
          <a:lstStyle/>
          <a:p>
            <a:pPr>
              <a:buNone/>
            </a:pPr>
            <a:r>
              <a:rPr lang="en-US" dirty="0">
                <a:solidFill>
                  <a:schemeClr val="bg1"/>
                </a:solidFill>
                <a:latin typeface="Calisto MT" panose="02040603050505030304" pitchFamily="18" charset="0"/>
              </a:rPr>
              <a:t>574 – Court Ordered Mental Health Services</a:t>
            </a:r>
          </a:p>
          <a:p>
            <a:r>
              <a:rPr lang="en-US" dirty="0">
                <a:solidFill>
                  <a:schemeClr val="bg1"/>
                </a:solidFill>
                <a:latin typeface="Calisto MT" panose="02040603050505030304" pitchFamily="18" charset="0"/>
              </a:rPr>
              <a:t>Subchapter A – App. for MH Services (cont.)</a:t>
            </a:r>
          </a:p>
          <a:p>
            <a:pPr lvl="1"/>
            <a:r>
              <a:rPr lang="en-US" dirty="0">
                <a:solidFill>
                  <a:schemeClr val="bg1"/>
                </a:solidFill>
                <a:latin typeface="Calisto MT" panose="02040603050505030304" pitchFamily="18" charset="0"/>
              </a:rPr>
              <a:t>§ 574.011 Certificate of Medical Exam for Mental Illness (CME) must contain:</a:t>
            </a:r>
          </a:p>
          <a:p>
            <a:pPr lvl="2"/>
            <a:r>
              <a:rPr lang="en-US" dirty="0">
                <a:solidFill>
                  <a:schemeClr val="bg1"/>
                </a:solidFill>
                <a:latin typeface="Calisto MT" panose="02040603050505030304" pitchFamily="18" charset="0"/>
              </a:rPr>
              <a:t>Name and address of both patient and doctor</a:t>
            </a:r>
          </a:p>
          <a:p>
            <a:pPr lvl="2"/>
            <a:r>
              <a:rPr lang="en-US" dirty="0">
                <a:solidFill>
                  <a:schemeClr val="bg1"/>
                </a:solidFill>
                <a:latin typeface="Calisto MT" panose="02040603050505030304" pitchFamily="18" charset="0"/>
              </a:rPr>
              <a:t>Date and place of examination</a:t>
            </a:r>
          </a:p>
          <a:p>
            <a:pPr lvl="2"/>
            <a:r>
              <a:rPr lang="en-US" dirty="0">
                <a:solidFill>
                  <a:schemeClr val="bg1"/>
                </a:solidFill>
                <a:latin typeface="Calisto MT" panose="02040603050505030304" pitchFamily="18" charset="0"/>
              </a:rPr>
              <a:t>Brief diagnosis of patient’s physical and mental condition</a:t>
            </a:r>
          </a:p>
          <a:p>
            <a:pPr lvl="2"/>
            <a:r>
              <a:rPr lang="en-US" dirty="0">
                <a:solidFill>
                  <a:schemeClr val="bg1"/>
                </a:solidFill>
                <a:latin typeface="Calisto MT" panose="02040603050505030304" pitchFamily="18" charset="0"/>
              </a:rPr>
              <a:t>Period under physician’s care</a:t>
            </a:r>
          </a:p>
          <a:p>
            <a:pPr lvl="2"/>
            <a:r>
              <a:rPr lang="en-US" dirty="0">
                <a:solidFill>
                  <a:schemeClr val="bg1"/>
                </a:solidFill>
                <a:latin typeface="Calisto MT" panose="02040603050505030304" pitchFamily="18" charset="0"/>
              </a:rPr>
              <a:t>Accurate description of MH treatment, if any</a:t>
            </a:r>
          </a:p>
          <a:p>
            <a:pPr lvl="2"/>
            <a:r>
              <a:rPr lang="en-US" dirty="0">
                <a:solidFill>
                  <a:srgbClr val="00FF00"/>
                </a:solidFill>
                <a:latin typeface="Calisto MT" panose="02040603050505030304" pitchFamily="18" charset="0"/>
              </a:rPr>
              <a:t>Examining physician’s opinion/diagnosis</a:t>
            </a:r>
          </a:p>
          <a:p>
            <a:pPr lvl="2"/>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1092-6F15-1451-0DB5-002AF120C8CE}"/>
              </a:ext>
            </a:extLst>
          </p:cNvPr>
          <p:cNvSpPr>
            <a:spLocks noGrp="1"/>
          </p:cNvSpPr>
          <p:nvPr>
            <p:ph type="title"/>
          </p:nvPr>
        </p:nvSpPr>
        <p:spPr>
          <a:xfrm>
            <a:off x="838200" y="-228433"/>
            <a:ext cx="10515600" cy="1325563"/>
          </a:xfrm>
        </p:spPr>
        <p:txBody>
          <a:bodyPr>
            <a:normAutofit/>
          </a:bodyPr>
          <a:lstStyle/>
          <a:p>
            <a:r>
              <a:rPr lang="en-US" sz="3400" dirty="0">
                <a:solidFill>
                  <a:srgbClr val="FFFF00"/>
                </a:solidFill>
                <a:latin typeface="Calisto MT" panose="02040603050505030304" pitchFamily="18" charset="0"/>
              </a:rPr>
              <a:t>Emergency Detention and Civil Commitment Hospitals</a:t>
            </a:r>
          </a:p>
        </p:txBody>
      </p:sp>
      <p:sp>
        <p:nvSpPr>
          <p:cNvPr id="3" name="Content Placeholder 2">
            <a:extLst>
              <a:ext uri="{FF2B5EF4-FFF2-40B4-BE49-F238E27FC236}">
                <a16:creationId xmlns:a16="http://schemas.microsoft.com/office/drawing/2014/main" id="{7558DF4F-10B3-874C-A472-BC437A6665E8}"/>
              </a:ext>
            </a:extLst>
          </p:cNvPr>
          <p:cNvSpPr>
            <a:spLocks noGrp="1"/>
          </p:cNvSpPr>
          <p:nvPr>
            <p:ph idx="1"/>
          </p:nvPr>
        </p:nvSpPr>
        <p:spPr>
          <a:xfrm>
            <a:off x="838200" y="914400"/>
            <a:ext cx="10984832" cy="4765258"/>
          </a:xfrm>
        </p:spPr>
        <p:txBody>
          <a:bodyPr>
            <a:normAutofit fontScale="25000" lnSpcReduction="20000"/>
          </a:bodyPr>
          <a:lstStyle/>
          <a:p>
            <a:pPr marL="0" indent="0">
              <a:buNone/>
            </a:pPr>
            <a:r>
              <a:rPr lang="en-US" sz="6400" dirty="0">
                <a:solidFill>
                  <a:srgbClr val="FFFF00"/>
                </a:solidFill>
                <a:latin typeface="Calisto MT" panose="02040603050505030304" pitchFamily="18" charset="0"/>
              </a:rPr>
              <a:t>Regular Basis:</a:t>
            </a:r>
          </a:p>
          <a:p>
            <a:pPr marL="0" indent="0">
              <a:buNone/>
            </a:pPr>
            <a:r>
              <a:rPr lang="en-US" sz="6400" dirty="0">
                <a:solidFill>
                  <a:srgbClr val="FFFF00"/>
                </a:solidFill>
                <a:latin typeface="Calisto MT" panose="02040603050505030304" pitchFamily="18" charset="0"/>
              </a:rPr>
              <a:t>	UBH</a:t>
            </a:r>
          </a:p>
          <a:p>
            <a:pPr marL="0" indent="0">
              <a:buNone/>
            </a:pPr>
            <a:r>
              <a:rPr lang="en-US" sz="6400" dirty="0">
                <a:solidFill>
                  <a:srgbClr val="FFFF00"/>
                </a:solidFill>
                <a:latin typeface="Calisto MT" panose="02040603050505030304" pitchFamily="18" charset="0"/>
              </a:rPr>
              <a:t>	Mayhill</a:t>
            </a:r>
          </a:p>
          <a:p>
            <a:pPr marL="0" indent="0">
              <a:buNone/>
            </a:pPr>
            <a:r>
              <a:rPr lang="en-US" sz="6400" dirty="0">
                <a:solidFill>
                  <a:srgbClr val="FFFF00"/>
                </a:solidFill>
                <a:latin typeface="Calisto MT" panose="02040603050505030304" pitchFamily="18" charset="0"/>
              </a:rPr>
              <a:t>	Carrolton Springs</a:t>
            </a:r>
          </a:p>
          <a:p>
            <a:pPr marL="0" indent="0">
              <a:buNone/>
            </a:pPr>
            <a:r>
              <a:rPr lang="en-US" sz="6400" dirty="0">
                <a:solidFill>
                  <a:srgbClr val="FFFF00"/>
                </a:solidFill>
                <a:latin typeface="Calisto MT" panose="02040603050505030304" pitchFamily="18" charset="0"/>
              </a:rPr>
              <a:t>Consistent</a:t>
            </a:r>
          </a:p>
          <a:p>
            <a:pPr marL="0" indent="0">
              <a:buNone/>
            </a:pPr>
            <a:r>
              <a:rPr lang="en-US" sz="6400" dirty="0">
                <a:solidFill>
                  <a:srgbClr val="FFFF00"/>
                </a:solidFill>
                <a:latin typeface="Calisto MT" panose="02040603050505030304" pitchFamily="18" charset="0"/>
              </a:rPr>
              <a:t>	Methodist Richardson</a:t>
            </a:r>
          </a:p>
          <a:p>
            <a:pPr marL="0" indent="0">
              <a:buNone/>
            </a:pPr>
            <a:r>
              <a:rPr lang="en-US" sz="6400" dirty="0">
                <a:solidFill>
                  <a:srgbClr val="FFFF00"/>
                </a:solidFill>
                <a:latin typeface="Calisto MT" panose="02040603050505030304" pitchFamily="18" charset="0"/>
              </a:rPr>
              <a:t>	Millwood</a:t>
            </a:r>
          </a:p>
          <a:p>
            <a:pPr marL="0" indent="0">
              <a:buNone/>
            </a:pPr>
            <a:r>
              <a:rPr lang="en-US" sz="6400" dirty="0">
                <a:solidFill>
                  <a:srgbClr val="FFFF00"/>
                </a:solidFill>
                <a:latin typeface="Calisto MT" panose="02040603050505030304" pitchFamily="18" charset="0"/>
              </a:rPr>
              <a:t>	Haven Frisco</a:t>
            </a:r>
          </a:p>
          <a:p>
            <a:pPr marL="0" indent="0">
              <a:buNone/>
            </a:pPr>
            <a:r>
              <a:rPr lang="en-US" sz="6400" dirty="0">
                <a:solidFill>
                  <a:srgbClr val="FFFF00"/>
                </a:solidFill>
                <a:latin typeface="Calisto MT" panose="02040603050505030304" pitchFamily="18" charset="0"/>
              </a:rPr>
              <a:t>	Wellbridge Plano</a:t>
            </a:r>
          </a:p>
          <a:p>
            <a:pPr marL="0" indent="0">
              <a:buNone/>
            </a:pPr>
            <a:r>
              <a:rPr lang="en-US" sz="6400" dirty="0">
                <a:solidFill>
                  <a:srgbClr val="FFFF00"/>
                </a:solidFill>
                <a:latin typeface="Calisto MT" panose="02040603050505030304" pitchFamily="18" charset="0"/>
              </a:rPr>
              <a:t>	THR Seay Center</a:t>
            </a:r>
          </a:p>
          <a:p>
            <a:pPr marL="0" indent="0">
              <a:buNone/>
            </a:pPr>
            <a:r>
              <a:rPr lang="en-US" sz="6400" dirty="0">
                <a:solidFill>
                  <a:srgbClr val="FFFF00"/>
                </a:solidFill>
                <a:latin typeface="Calisto MT" panose="02040603050505030304" pitchFamily="18" charset="0"/>
              </a:rPr>
              <a:t>	Perimeter Dallas</a:t>
            </a:r>
          </a:p>
          <a:p>
            <a:pPr marL="0" indent="0">
              <a:buNone/>
            </a:pPr>
            <a:r>
              <a:rPr lang="en-US" sz="6400" dirty="0">
                <a:solidFill>
                  <a:srgbClr val="FFFF00"/>
                </a:solidFill>
                <a:latin typeface="Calisto MT" panose="02040603050505030304" pitchFamily="18" charset="0"/>
              </a:rPr>
              <a:t>	Green Oaks </a:t>
            </a:r>
          </a:p>
          <a:p>
            <a:pPr marL="0" indent="0">
              <a:buNone/>
            </a:pPr>
            <a:r>
              <a:rPr lang="en-US" sz="6400" dirty="0">
                <a:solidFill>
                  <a:srgbClr val="FFFF00"/>
                </a:solidFill>
                <a:latin typeface="Calisto MT" panose="02040603050505030304" pitchFamily="18" charset="0"/>
              </a:rPr>
              <a:t>	</a:t>
            </a:r>
            <a:r>
              <a:rPr lang="en-US" sz="6400" dirty="0">
                <a:solidFill>
                  <a:schemeClr val="accent6">
                    <a:lumMod val="60000"/>
                    <a:lumOff val="40000"/>
                  </a:schemeClr>
                </a:solidFill>
                <a:latin typeface="Calisto MT" panose="02040603050505030304" pitchFamily="18" charset="0"/>
              </a:rPr>
              <a:t>North Texas State Hospital</a:t>
            </a:r>
          </a:p>
          <a:p>
            <a:pPr marL="0" indent="0">
              <a:buNone/>
            </a:pPr>
            <a:r>
              <a:rPr lang="en-US" sz="6400" dirty="0">
                <a:solidFill>
                  <a:srgbClr val="FFFF00"/>
                </a:solidFill>
                <a:latin typeface="Calisto MT" panose="02040603050505030304" pitchFamily="18" charset="0"/>
              </a:rPr>
              <a:t>On Occasion</a:t>
            </a:r>
          </a:p>
          <a:p>
            <a:pPr marL="0" indent="0">
              <a:buNone/>
            </a:pPr>
            <a:r>
              <a:rPr lang="en-US" sz="6400" dirty="0">
                <a:solidFill>
                  <a:srgbClr val="FFFF00"/>
                </a:solidFill>
                <a:latin typeface="Calisto MT" panose="02040603050505030304" pitchFamily="18" charset="0"/>
              </a:rPr>
              <a:t>	Springwood</a:t>
            </a:r>
          </a:p>
          <a:p>
            <a:pPr marL="0" indent="0">
              <a:buNone/>
            </a:pPr>
            <a:r>
              <a:rPr lang="en-US" sz="6400" dirty="0">
                <a:solidFill>
                  <a:srgbClr val="FFFF00"/>
                </a:solidFill>
                <a:latin typeface="Calisto MT" panose="02040603050505030304" pitchFamily="18" charset="0"/>
              </a:rPr>
              <a:t>	Glen Oaks</a:t>
            </a:r>
          </a:p>
          <a:p>
            <a:pPr marL="0" indent="0">
              <a:buNone/>
            </a:pPr>
            <a:r>
              <a:rPr lang="en-US" sz="6400" dirty="0">
                <a:solidFill>
                  <a:srgbClr val="FFFF00"/>
                </a:solidFill>
                <a:latin typeface="Calisto MT" panose="02040603050505030304" pitchFamily="18" charset="0"/>
              </a:rPr>
              <a:t>	Dallas VA Medical  Center</a:t>
            </a:r>
          </a:p>
          <a:p>
            <a:pPr marL="0" indent="0">
              <a:buNone/>
            </a:pPr>
            <a:r>
              <a:rPr lang="en-US" sz="6400" dirty="0">
                <a:solidFill>
                  <a:srgbClr val="FFFF00"/>
                </a:solidFill>
                <a:latin typeface="Calisto MT" panose="02040603050505030304" pitchFamily="18" charset="0"/>
              </a:rPr>
              <a:t>	UT South western</a:t>
            </a:r>
          </a:p>
          <a:p>
            <a:pPr marL="0" indent="0">
              <a:buNone/>
            </a:pPr>
            <a:r>
              <a:rPr lang="en-US" sz="6400" dirty="0">
                <a:solidFill>
                  <a:srgbClr val="FFFF00"/>
                </a:solidFill>
                <a:latin typeface="Calisto MT" panose="02040603050505030304" pitchFamily="18" charset="0"/>
              </a:rPr>
              <a:t>	Wellbridge Fort Worth</a:t>
            </a:r>
          </a:p>
          <a:p>
            <a:pPr marL="0" indent="0">
              <a:buNone/>
            </a:pPr>
            <a:r>
              <a:rPr lang="en-US" dirty="0">
                <a:solidFill>
                  <a:srgbClr val="FFFF00"/>
                </a:solidFill>
                <a:latin typeface="Calisto MT" panose="02040603050505030304" pitchFamily="18" charset="0"/>
              </a:rPr>
              <a:t>	</a:t>
            </a:r>
          </a:p>
        </p:txBody>
      </p:sp>
      <p:sp>
        <p:nvSpPr>
          <p:cNvPr id="4" name="TextBox 3">
            <a:extLst>
              <a:ext uri="{FF2B5EF4-FFF2-40B4-BE49-F238E27FC236}">
                <a16:creationId xmlns:a16="http://schemas.microsoft.com/office/drawing/2014/main" id="{5201CDDC-859A-3B50-95A9-749D4A5CD59A}"/>
              </a:ext>
            </a:extLst>
          </p:cNvPr>
          <p:cNvSpPr txBox="1"/>
          <p:nvPr/>
        </p:nvSpPr>
        <p:spPr>
          <a:xfrm>
            <a:off x="5871411" y="2847491"/>
            <a:ext cx="6079957" cy="1569660"/>
          </a:xfrm>
          <a:prstGeom prst="rect">
            <a:avLst/>
          </a:prstGeom>
          <a:noFill/>
        </p:spPr>
        <p:txBody>
          <a:bodyPr wrap="square" rtlCol="0">
            <a:spAutoFit/>
          </a:bodyPr>
          <a:lstStyle/>
          <a:p>
            <a:r>
              <a:rPr lang="en-US" sz="9600" dirty="0">
                <a:solidFill>
                  <a:srgbClr val="FF3300"/>
                </a:solidFill>
                <a:latin typeface="Calisto MT" panose="02040603050505030304" pitchFamily="18" charset="0"/>
              </a:rPr>
              <a:t>16</a:t>
            </a:r>
          </a:p>
        </p:txBody>
      </p:sp>
    </p:spTree>
    <p:extLst>
      <p:ext uri="{BB962C8B-B14F-4D97-AF65-F5344CB8AC3E}">
        <p14:creationId xmlns:p14="http://schemas.microsoft.com/office/powerpoint/2010/main" val="5112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930E-8C37-92F1-89FC-0AD33F5BF66E}"/>
              </a:ext>
            </a:extLst>
          </p:cNvPr>
          <p:cNvSpPr>
            <a:spLocks noGrp="1"/>
          </p:cNvSpPr>
          <p:nvPr>
            <p:ph type="title"/>
          </p:nvPr>
        </p:nvSpPr>
        <p:spPr>
          <a:xfrm>
            <a:off x="497305" y="365125"/>
            <a:ext cx="11213431" cy="3613317"/>
          </a:xfrm>
        </p:spPr>
        <p:txBody>
          <a:bodyPr>
            <a:normAutofit/>
          </a:bodyPr>
          <a:lstStyle/>
          <a:p>
            <a:pPr algn="ctr"/>
            <a:r>
              <a:rPr lang="en-US" sz="6600" dirty="0">
                <a:solidFill>
                  <a:srgbClr val="FFFF00"/>
                </a:solidFill>
                <a:latin typeface="Calisto MT" panose="02040603050505030304" pitchFamily="18" charset="0"/>
              </a:rPr>
              <a:t>Observations from the Bench</a:t>
            </a:r>
            <a:br>
              <a:rPr lang="en-US" sz="6600" dirty="0">
                <a:solidFill>
                  <a:srgbClr val="FFFF00"/>
                </a:solidFill>
                <a:latin typeface="Calisto MT" panose="02040603050505030304" pitchFamily="18" charset="0"/>
              </a:rPr>
            </a:br>
            <a:endParaRPr lang="en-US" sz="6600" dirty="0">
              <a:solidFill>
                <a:srgbClr val="FFFF00"/>
              </a:solidFill>
              <a:latin typeface="Calisto MT" panose="02040603050505030304" pitchFamily="18" charset="0"/>
            </a:endParaRPr>
          </a:p>
        </p:txBody>
      </p:sp>
      <p:sp>
        <p:nvSpPr>
          <p:cNvPr id="3" name="Content Placeholder 2">
            <a:extLst>
              <a:ext uri="{FF2B5EF4-FFF2-40B4-BE49-F238E27FC236}">
                <a16:creationId xmlns:a16="http://schemas.microsoft.com/office/drawing/2014/main" id="{00581137-B0D9-EFEB-1E32-82D4D585E481}"/>
              </a:ext>
            </a:extLst>
          </p:cNvPr>
          <p:cNvSpPr>
            <a:spLocks noGrp="1"/>
          </p:cNvSpPr>
          <p:nvPr>
            <p:ph idx="1"/>
          </p:nvPr>
        </p:nvSpPr>
        <p:spPr>
          <a:xfrm>
            <a:off x="846220" y="3962400"/>
            <a:ext cx="10515600" cy="2326105"/>
          </a:xfrm>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latin typeface="Calisto MT" panose="02040603050505030304" pitchFamily="18" charset="0"/>
              </a:rPr>
              <a:t>Hon. David W. Jahn – Probate Court No. 1</a:t>
            </a:r>
          </a:p>
        </p:txBody>
      </p:sp>
    </p:spTree>
    <p:extLst>
      <p:ext uri="{BB962C8B-B14F-4D97-AF65-F5344CB8AC3E}">
        <p14:creationId xmlns:p14="http://schemas.microsoft.com/office/powerpoint/2010/main" val="3534822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24D50-E6B8-4032-A5C5-7CC635D0EB46}"/>
              </a:ext>
            </a:extLst>
          </p:cNvPr>
          <p:cNvSpPr txBox="1"/>
          <p:nvPr/>
        </p:nvSpPr>
        <p:spPr>
          <a:xfrm>
            <a:off x="200025" y="647700"/>
            <a:ext cx="11791950" cy="4247317"/>
          </a:xfrm>
          <a:prstGeom prst="rect">
            <a:avLst/>
          </a:prstGeom>
          <a:noFill/>
        </p:spPr>
        <p:txBody>
          <a:bodyPr wrap="square" rtlCol="0">
            <a:spAutoFit/>
          </a:bodyPr>
          <a:lstStyle/>
          <a:p>
            <a:pPr algn="ctr"/>
            <a:r>
              <a:rPr lang="en-US" sz="5400" dirty="0">
                <a:solidFill>
                  <a:srgbClr val="FFFF00"/>
                </a:solidFill>
                <a:latin typeface="Times New Roman" panose="02020603050405020304" pitchFamily="18" charset="0"/>
                <a:cs typeface="Times New Roman" panose="02020603050405020304" pitchFamily="18" charset="0"/>
              </a:rPr>
              <a:t>SB 362</a:t>
            </a:r>
          </a:p>
          <a:p>
            <a:pPr algn="ctr"/>
            <a:r>
              <a:rPr lang="en-US" sz="5400" dirty="0">
                <a:solidFill>
                  <a:srgbClr val="FFFF00"/>
                </a:solidFill>
                <a:latin typeface="Times New Roman" panose="02020603050405020304" pitchFamily="18" charset="0"/>
                <a:cs typeface="Times New Roman" panose="02020603050405020304" pitchFamily="18" charset="0"/>
              </a:rPr>
              <a:t>Effective September 1, 2019</a:t>
            </a:r>
          </a:p>
          <a:p>
            <a:pPr algn="ctr"/>
            <a:r>
              <a:rPr lang="en-US" sz="5400" dirty="0">
                <a:solidFill>
                  <a:srgbClr val="FFFF00"/>
                </a:solidFill>
                <a:latin typeface="Times New Roman" panose="02020603050405020304" pitchFamily="18" charset="0"/>
                <a:cs typeface="Times New Roman" panose="02020603050405020304" pitchFamily="18" charset="0"/>
              </a:rPr>
              <a:t>Provides a new and clear path to divert persons with Mental Illness or IDD into Civil Courts </a:t>
            </a:r>
          </a:p>
        </p:txBody>
      </p:sp>
    </p:spTree>
    <p:extLst>
      <p:ext uri="{BB962C8B-B14F-4D97-AF65-F5344CB8AC3E}">
        <p14:creationId xmlns:p14="http://schemas.microsoft.com/office/powerpoint/2010/main" val="357174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1FC4A2-2C9C-4F73-9D9C-5025EA98F017}"/>
              </a:ext>
            </a:extLst>
          </p:cNvPr>
          <p:cNvSpPr/>
          <p:nvPr/>
        </p:nvSpPr>
        <p:spPr>
          <a:xfrm>
            <a:off x="2147887" y="1309986"/>
            <a:ext cx="7896225" cy="3675045"/>
          </a:xfrm>
          <a:prstGeom prst="rect">
            <a:avLst/>
          </a:prstGeom>
        </p:spPr>
        <p:txBody>
          <a:bodyPr wrap="square">
            <a:spAutoFit/>
          </a:bodyPr>
          <a:lstStyle/>
          <a:p>
            <a:pPr algn="ctr">
              <a:lnSpc>
                <a:spcPct val="150000"/>
              </a:lnSpc>
            </a:pPr>
            <a:r>
              <a:rPr lang="en-US" sz="4000" dirty="0">
                <a:solidFill>
                  <a:srgbClr val="FFFF00"/>
                </a:solidFill>
                <a:latin typeface="Times New Roman" panose="02020603050405020304" pitchFamily="18" charset="0"/>
                <a:cs typeface="Times New Roman" panose="02020603050405020304" pitchFamily="18" charset="0"/>
              </a:rPr>
              <a:t>If the offense charged </a:t>
            </a:r>
            <a:r>
              <a:rPr lang="en-US" sz="4000" u="sng" dirty="0">
                <a:solidFill>
                  <a:srgbClr val="FF0000"/>
                </a:solidFill>
                <a:latin typeface="Times New Roman" panose="02020603050405020304" pitchFamily="18" charset="0"/>
                <a:cs typeface="Times New Roman" panose="02020603050405020304" pitchFamily="18" charset="0"/>
              </a:rPr>
              <a:t>does not </a:t>
            </a:r>
            <a:r>
              <a:rPr lang="en-US" sz="4000" dirty="0">
                <a:solidFill>
                  <a:srgbClr val="FFFF00"/>
                </a:solidFill>
                <a:latin typeface="Times New Roman" panose="02020603050405020304" pitchFamily="18" charset="0"/>
                <a:cs typeface="Times New Roman" panose="02020603050405020304" pitchFamily="18" charset="0"/>
              </a:rPr>
              <a:t>involve an act, attempt, or threat of </a:t>
            </a:r>
            <a:r>
              <a:rPr lang="en-US" sz="4000" u="sng" dirty="0">
                <a:solidFill>
                  <a:srgbClr val="FF0000"/>
                </a:solidFill>
                <a:latin typeface="Times New Roman" panose="02020603050405020304" pitchFamily="18" charset="0"/>
                <a:cs typeface="Times New Roman" panose="02020603050405020304" pitchFamily="18" charset="0"/>
              </a:rPr>
              <a:t>serious bodily injury</a:t>
            </a:r>
            <a:r>
              <a:rPr lang="en-US" sz="4000" dirty="0">
                <a:solidFill>
                  <a:srgbClr val="FFFF00"/>
                </a:solidFill>
                <a:latin typeface="Times New Roman" panose="02020603050405020304" pitchFamily="18" charset="0"/>
                <a:cs typeface="Times New Roman" panose="02020603050405020304" pitchFamily="18" charset="0"/>
              </a:rPr>
              <a:t> to another person.</a:t>
            </a:r>
          </a:p>
        </p:txBody>
      </p:sp>
    </p:spTree>
    <p:extLst>
      <p:ext uri="{BB962C8B-B14F-4D97-AF65-F5344CB8AC3E}">
        <p14:creationId xmlns:p14="http://schemas.microsoft.com/office/powerpoint/2010/main" val="96645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rgbClr val="FFFF00"/>
                </a:solidFill>
                <a:latin typeface="Calisto MT" panose="02040603050505030304" pitchFamily="18" charset="0"/>
              </a:rPr>
              <a:t>CCP Sec.16.22</a:t>
            </a:r>
          </a:p>
        </p:txBody>
      </p:sp>
      <p:sp>
        <p:nvSpPr>
          <p:cNvPr id="3" name="Content Placeholder 2"/>
          <p:cNvSpPr>
            <a:spLocks noGrp="1"/>
          </p:cNvSpPr>
          <p:nvPr>
            <p:ph idx="1"/>
          </p:nvPr>
        </p:nvSpPr>
        <p:spPr>
          <a:xfrm>
            <a:off x="942975" y="1225550"/>
            <a:ext cx="10515600" cy="3847206"/>
          </a:xfrm>
        </p:spPr>
        <p:txBody>
          <a:bodyPr>
            <a:normAutofit lnSpcReduction="10000"/>
          </a:bodyPr>
          <a:lstStyle/>
          <a:p>
            <a:pPr>
              <a:lnSpc>
                <a:spcPct val="150000"/>
              </a:lnSpc>
            </a:pPr>
            <a:r>
              <a:rPr lang="en-US" sz="2800" dirty="0">
                <a:solidFill>
                  <a:schemeClr val="bg1"/>
                </a:solidFill>
                <a:latin typeface="Calisto MT" panose="02040603050505030304" pitchFamily="18" charset="0"/>
              </a:rPr>
              <a:t>16.22(C)</a:t>
            </a:r>
            <a:r>
              <a:rPr lang="en-US" sz="2800" u="sng" dirty="0">
                <a:solidFill>
                  <a:schemeClr val="bg1"/>
                </a:solidFill>
                <a:latin typeface="Calisto MT" panose="02040603050505030304" pitchFamily="18" charset="0"/>
              </a:rPr>
              <a:t>(5)  if the offense charged does not involve an act, attempt, or threat of serious bodily injury to another person, release the defendant on bail while charges against the defendant remain pending and enter an order transferring the defendant to the appropriate court for court-ordered outpatient mental health services under Chapter 574, Health and Safety Code</a:t>
            </a:r>
            <a:r>
              <a:rPr lang="en-US" sz="2800" dirty="0">
                <a:solidFill>
                  <a:schemeClr val="bg1"/>
                </a:solidFill>
                <a:latin typeface="Calisto MT" panose="02040603050505030304" pitchFamily="18" charset="0"/>
              </a:rPr>
              <a:t>.</a:t>
            </a:r>
          </a:p>
          <a:p>
            <a:endParaRPr lang="en-US" dirty="0"/>
          </a:p>
        </p:txBody>
      </p:sp>
    </p:spTree>
    <p:extLst>
      <p:ext uri="{BB962C8B-B14F-4D97-AF65-F5344CB8AC3E}">
        <p14:creationId xmlns:p14="http://schemas.microsoft.com/office/powerpoint/2010/main" val="194793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95A3-FD7E-4494-8AB8-BFB32D2D57D3}"/>
              </a:ext>
            </a:extLst>
          </p:cNvPr>
          <p:cNvSpPr>
            <a:spLocks noGrp="1"/>
          </p:cNvSpPr>
          <p:nvPr>
            <p:ph type="title"/>
          </p:nvPr>
        </p:nvSpPr>
        <p:spPr>
          <a:xfrm>
            <a:off x="838200" y="-196850"/>
            <a:ext cx="10515600" cy="1325563"/>
          </a:xfrm>
        </p:spPr>
        <p:txBody>
          <a:bodyPr/>
          <a:lstStyle/>
          <a:p>
            <a:r>
              <a:rPr lang="en-US" dirty="0">
                <a:solidFill>
                  <a:srgbClr val="FFFF00"/>
                </a:solidFill>
                <a:latin typeface="Calisto MT" panose="02040603050505030304" pitchFamily="18" charset="0"/>
              </a:rPr>
              <a:t>CCP 16.22 Continued</a:t>
            </a:r>
          </a:p>
        </p:txBody>
      </p:sp>
      <p:sp>
        <p:nvSpPr>
          <p:cNvPr id="3" name="Content Placeholder 2">
            <a:extLst>
              <a:ext uri="{FF2B5EF4-FFF2-40B4-BE49-F238E27FC236}">
                <a16:creationId xmlns:a16="http://schemas.microsoft.com/office/drawing/2014/main" id="{362453C7-72E3-4AAF-A01E-8ECF52E94244}"/>
              </a:ext>
            </a:extLst>
          </p:cNvPr>
          <p:cNvSpPr>
            <a:spLocks noGrp="1"/>
          </p:cNvSpPr>
          <p:nvPr>
            <p:ph idx="1"/>
          </p:nvPr>
        </p:nvSpPr>
        <p:spPr>
          <a:xfrm>
            <a:off x="838200" y="949324"/>
            <a:ext cx="10515600" cy="4784725"/>
          </a:xfrm>
        </p:spPr>
        <p:txBody>
          <a:bodyPr/>
          <a:lstStyle/>
          <a:p>
            <a:pPr>
              <a:lnSpc>
                <a:spcPct val="150000"/>
              </a:lnSpc>
            </a:pPr>
            <a:r>
              <a:rPr lang="en-US" sz="2600" u="sng" dirty="0">
                <a:solidFill>
                  <a:schemeClr val="bg1"/>
                </a:solidFill>
                <a:latin typeface="Calisto MT" panose="02040603050505030304" pitchFamily="18" charset="0"/>
              </a:rPr>
              <a:t>(c-1)  If an order is entered under Subsection (c)(5), an attorney representing the state </a:t>
            </a:r>
            <a:r>
              <a:rPr lang="en-US" sz="2600" u="sng" dirty="0">
                <a:solidFill>
                  <a:srgbClr val="FF0000"/>
                </a:solidFill>
                <a:latin typeface="Calisto MT" panose="02040603050505030304" pitchFamily="18" charset="0"/>
              </a:rPr>
              <a:t>shall file </a:t>
            </a:r>
            <a:r>
              <a:rPr lang="en-US" sz="2600" u="sng" dirty="0">
                <a:solidFill>
                  <a:schemeClr val="bg1"/>
                </a:solidFill>
                <a:latin typeface="Calisto MT" panose="02040603050505030304" pitchFamily="18" charset="0"/>
              </a:rPr>
              <a:t>the application for court-ordered outpatient services under Chapter 574, Health and Safety Code.</a:t>
            </a:r>
          </a:p>
          <a:p>
            <a:pPr marL="0" indent="0">
              <a:lnSpc>
                <a:spcPct val="150000"/>
              </a:lnSpc>
              <a:buNone/>
            </a:pPr>
            <a:endParaRPr lang="en-US" sz="1000" u="sng" dirty="0">
              <a:solidFill>
                <a:schemeClr val="bg1"/>
              </a:solidFill>
              <a:latin typeface="Calisto MT" panose="02040603050505030304" pitchFamily="18" charset="0"/>
            </a:endParaRPr>
          </a:p>
          <a:p>
            <a:pPr>
              <a:lnSpc>
                <a:spcPct val="150000"/>
              </a:lnSpc>
            </a:pPr>
            <a:r>
              <a:rPr lang="en-US" sz="2600" u="sng" dirty="0">
                <a:solidFill>
                  <a:schemeClr val="bg1"/>
                </a:solidFill>
                <a:latin typeface="Calisto MT" panose="02040603050505030304" pitchFamily="18" charset="0"/>
              </a:rPr>
              <a:t>(c-2)  On the motion of an attorney representing the state, if the court determines the defendant has complied with appropriate court-ordered outpatient treatment, the court may dismiss the charges pending against the defendant and discharge the defendant.</a:t>
            </a:r>
            <a:endParaRPr lang="en-US" sz="2600" dirty="0">
              <a:solidFill>
                <a:schemeClr val="bg1"/>
              </a:solidFill>
              <a:latin typeface="Calisto MT" panose="02040603050505030304" pitchFamily="18" charset="0"/>
            </a:endParaRPr>
          </a:p>
          <a:p>
            <a:pPr>
              <a:lnSpc>
                <a:spcPct val="150000"/>
              </a:lnSpc>
            </a:pPr>
            <a:endParaRPr lang="en-US" sz="2600" dirty="0"/>
          </a:p>
        </p:txBody>
      </p:sp>
    </p:spTree>
    <p:extLst>
      <p:ext uri="{BB962C8B-B14F-4D97-AF65-F5344CB8AC3E}">
        <p14:creationId xmlns:p14="http://schemas.microsoft.com/office/powerpoint/2010/main" val="169626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5411A-357B-40C1-BD01-09ED7EC6CB5A}"/>
              </a:ext>
            </a:extLst>
          </p:cNvPr>
          <p:cNvSpPr>
            <a:spLocks noGrp="1"/>
          </p:cNvSpPr>
          <p:nvPr>
            <p:ph idx="1"/>
          </p:nvPr>
        </p:nvSpPr>
        <p:spPr>
          <a:xfrm>
            <a:off x="447675" y="348454"/>
            <a:ext cx="11296650" cy="5899946"/>
          </a:xfrm>
        </p:spPr>
        <p:txBody>
          <a:bodyPr/>
          <a:lstStyle/>
          <a:p>
            <a:pPr marL="0" indent="0" algn="ctr">
              <a:lnSpc>
                <a:spcPct val="100000"/>
              </a:lnSpc>
              <a:buNone/>
            </a:pPr>
            <a:r>
              <a:rPr lang="en-US" sz="2600" u="sng" dirty="0">
                <a:solidFill>
                  <a:srgbClr val="FFFF00"/>
                </a:solidFill>
              </a:rPr>
              <a:t>Sec. 574.0345.  ORDER FOR TEMPORARY OUTPATIENT MENTAL HEALTH SERVICES.  </a:t>
            </a:r>
            <a:endParaRPr lang="en-US" sz="2600" dirty="0">
              <a:solidFill>
                <a:srgbClr val="FFFF00"/>
              </a:solidFill>
            </a:endParaRPr>
          </a:p>
          <a:p>
            <a:pPr>
              <a:lnSpc>
                <a:spcPct val="100000"/>
              </a:lnSpc>
            </a:pPr>
            <a:r>
              <a:rPr lang="en-US" sz="2400" u="sng" dirty="0">
                <a:solidFill>
                  <a:schemeClr val="bg1"/>
                </a:solidFill>
              </a:rPr>
              <a:t>patient is a person with severe and persistent mental illness;</a:t>
            </a:r>
            <a:endParaRPr lang="en-US" sz="2400" dirty="0">
              <a:solidFill>
                <a:schemeClr val="bg1"/>
              </a:solidFill>
            </a:endParaRPr>
          </a:p>
          <a:p>
            <a:pPr>
              <a:lnSpc>
                <a:spcPct val="100000"/>
              </a:lnSpc>
            </a:pPr>
            <a:r>
              <a:rPr lang="en-US" sz="2400" u="sng" dirty="0">
                <a:solidFill>
                  <a:schemeClr val="bg1"/>
                </a:solidFill>
              </a:rPr>
              <a:t>if not treated, experience deterioration of the ability to function independently to the extent that the proposed patient will be unable to live safely in the community</a:t>
            </a:r>
          </a:p>
          <a:p>
            <a:pPr>
              <a:lnSpc>
                <a:spcPct val="100000"/>
              </a:lnSpc>
            </a:pPr>
            <a:r>
              <a:rPr lang="en-US" sz="2400" u="sng" dirty="0">
                <a:solidFill>
                  <a:schemeClr val="bg1"/>
                </a:solidFill>
              </a:rPr>
              <a:t>outpatient mental health services are needed to prevent a relapse that would likely result in serious harm to the proposed patient or others; and</a:t>
            </a:r>
            <a:endParaRPr lang="en-US" sz="2400" dirty="0">
              <a:solidFill>
                <a:schemeClr val="bg1"/>
              </a:solidFill>
            </a:endParaRPr>
          </a:p>
          <a:p>
            <a:pPr>
              <a:lnSpc>
                <a:spcPct val="100000"/>
              </a:lnSpc>
            </a:pPr>
            <a:r>
              <a:rPr lang="en-US" sz="2400" u="sng" dirty="0">
                <a:solidFill>
                  <a:schemeClr val="bg1"/>
                </a:solidFill>
              </a:rPr>
              <a:t>inability to participate in outpatient treatment services effectively and voluntarily, demonstrated by:</a:t>
            </a:r>
            <a:endParaRPr lang="en-US" sz="2400" dirty="0">
              <a:solidFill>
                <a:schemeClr val="bg1"/>
              </a:solidFill>
            </a:endParaRPr>
          </a:p>
          <a:p>
            <a:pPr lvl="1">
              <a:lnSpc>
                <a:spcPct val="100000"/>
              </a:lnSpc>
            </a:pPr>
            <a:r>
              <a:rPr lang="en-US" sz="2400" u="sng" dirty="0">
                <a:solidFill>
                  <a:schemeClr val="bg1"/>
                </a:solidFill>
              </a:rPr>
              <a:t>(i)  any of the proposed patient's actions occurring within the two-year period that immediately precedes the hearing; or</a:t>
            </a:r>
            <a:endParaRPr lang="en-US" sz="2400" dirty="0">
              <a:solidFill>
                <a:schemeClr val="bg1"/>
              </a:solidFill>
            </a:endParaRPr>
          </a:p>
          <a:p>
            <a:pPr lvl="1">
              <a:lnSpc>
                <a:spcPct val="100000"/>
              </a:lnSpc>
            </a:pPr>
            <a:r>
              <a:rPr lang="en-US" sz="2400" u="sng" dirty="0">
                <a:solidFill>
                  <a:schemeClr val="bg1"/>
                </a:solidFill>
              </a:rPr>
              <a:t>(ii)  specific characteristics of patient's clinical condition that significantly impair the patient's ability to make a rational and informed decision whether to submit to voluntary outpatient treatment.</a:t>
            </a:r>
            <a:endParaRPr lang="en-US" sz="2400" dirty="0">
              <a:solidFill>
                <a:schemeClr val="bg1"/>
              </a:solidFill>
            </a:endParaRPr>
          </a:p>
          <a:p>
            <a:pPr marL="0" indent="0">
              <a:buNone/>
            </a:pPr>
            <a:endParaRPr lang="en-US" dirty="0"/>
          </a:p>
        </p:txBody>
      </p:sp>
    </p:spTree>
    <p:extLst>
      <p:ext uri="{BB962C8B-B14F-4D97-AF65-F5344CB8AC3E}">
        <p14:creationId xmlns:p14="http://schemas.microsoft.com/office/powerpoint/2010/main" val="262750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EBD53-7E17-94AC-84DD-885517DFD763}"/>
              </a:ext>
            </a:extLst>
          </p:cNvPr>
          <p:cNvSpPr>
            <a:spLocks noGrp="1"/>
          </p:cNvSpPr>
          <p:nvPr>
            <p:ph type="title"/>
          </p:nvPr>
        </p:nvSpPr>
        <p:spPr/>
        <p:txBody>
          <a:bodyPr>
            <a:normAutofit/>
          </a:bodyPr>
          <a:lstStyle/>
          <a:p>
            <a:r>
              <a:rPr lang="en-US" sz="4000" dirty="0">
                <a:solidFill>
                  <a:schemeClr val="bg1"/>
                </a:solidFill>
              </a:rPr>
              <a:t>https://texasjcmh.gov/publications/bench-books/</a:t>
            </a:r>
          </a:p>
        </p:txBody>
      </p:sp>
      <p:pic>
        <p:nvPicPr>
          <p:cNvPr id="9" name="Content Placeholder 8">
            <a:extLst>
              <a:ext uri="{FF2B5EF4-FFF2-40B4-BE49-F238E27FC236}">
                <a16:creationId xmlns:a16="http://schemas.microsoft.com/office/drawing/2014/main" id="{EA9CD9C2-33C2-8130-0C84-8DB6B69C96B1}"/>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pic>
        <p:nvPicPr>
          <p:cNvPr id="12" name="Content Placeholder 11">
            <a:extLst>
              <a:ext uri="{FF2B5EF4-FFF2-40B4-BE49-F238E27FC236}">
                <a16:creationId xmlns:a16="http://schemas.microsoft.com/office/drawing/2014/main" id="{2B19AF9F-FF35-0845-3BFF-0C76951617B2}"/>
              </a:ext>
            </a:extLst>
          </p:cNvPr>
          <p:cNvPicPr>
            <a:picLocks noGrp="1" noChangeAspect="1"/>
          </p:cNvPicPr>
          <p:nvPr>
            <p:ph sz="half" idx="1"/>
          </p:nvPr>
        </p:nvPicPr>
        <p:blipFill>
          <a:blip r:embed="rId3"/>
          <a:stretch>
            <a:fillRect/>
          </a:stretch>
        </p:blipFill>
        <p:spPr>
          <a:xfrm>
            <a:off x="1253331" y="1825625"/>
            <a:ext cx="4351338" cy="4351338"/>
          </a:xfrm>
          <a:prstGeom prst="rect">
            <a:avLst/>
          </a:prstGeom>
        </p:spPr>
      </p:pic>
    </p:spTree>
    <p:extLst>
      <p:ext uri="{BB962C8B-B14F-4D97-AF65-F5344CB8AC3E}">
        <p14:creationId xmlns:p14="http://schemas.microsoft.com/office/powerpoint/2010/main" val="298963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D4A8F-5C9F-CE02-E946-994D2360A693}"/>
              </a:ext>
            </a:extLst>
          </p:cNvPr>
          <p:cNvSpPr>
            <a:spLocks noGrp="1"/>
          </p:cNvSpPr>
          <p:nvPr>
            <p:ph type="title"/>
          </p:nvPr>
        </p:nvSpPr>
        <p:spPr/>
        <p:txBody>
          <a:bodyPr>
            <a:normAutofit/>
          </a:bodyPr>
          <a:lstStyle/>
          <a:p>
            <a:r>
              <a:rPr lang="en-US" sz="2400" dirty="0">
                <a:solidFill>
                  <a:schemeClr val="bg1"/>
                </a:solidFill>
              </a:rPr>
              <a:t>https://texasjcmh.gov/media/erwfq1mp/eliminate-the-wait-toolkit-1-19-22-final.pdf</a:t>
            </a:r>
          </a:p>
        </p:txBody>
      </p:sp>
      <p:pic>
        <p:nvPicPr>
          <p:cNvPr id="8" name="Content Placeholder 7">
            <a:extLst>
              <a:ext uri="{FF2B5EF4-FFF2-40B4-BE49-F238E27FC236}">
                <a16:creationId xmlns:a16="http://schemas.microsoft.com/office/drawing/2014/main" id="{4E157E0E-2BDB-5684-7B9E-DD4AA18DA282}"/>
              </a:ext>
            </a:extLst>
          </p:cNvPr>
          <p:cNvPicPr>
            <a:picLocks noGrp="1" noChangeAspect="1"/>
          </p:cNvPicPr>
          <p:nvPr>
            <p:ph idx="1"/>
          </p:nvPr>
        </p:nvPicPr>
        <p:blipFill>
          <a:blip r:embed="rId2"/>
          <a:stretch>
            <a:fillRect/>
          </a:stretch>
        </p:blipFill>
        <p:spPr>
          <a:xfrm>
            <a:off x="4408115" y="1825625"/>
            <a:ext cx="3375770" cy="4351338"/>
          </a:xfrm>
        </p:spPr>
      </p:pic>
    </p:spTree>
    <p:extLst>
      <p:ext uri="{BB962C8B-B14F-4D97-AF65-F5344CB8AC3E}">
        <p14:creationId xmlns:p14="http://schemas.microsoft.com/office/powerpoint/2010/main" val="141986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04E07-D3B7-A42B-A0E7-94B31B5E7DCF}"/>
              </a:ext>
            </a:extLst>
          </p:cNvPr>
          <p:cNvSpPr>
            <a:spLocks noGrp="1"/>
          </p:cNvSpPr>
          <p:nvPr>
            <p:ph type="title"/>
          </p:nvPr>
        </p:nvSpPr>
        <p:spPr/>
        <p:txBody>
          <a:bodyPr/>
          <a:lstStyle/>
          <a:p>
            <a:pPr algn="ctr"/>
            <a:r>
              <a:rPr lang="en-US" dirty="0">
                <a:solidFill>
                  <a:schemeClr val="bg1"/>
                </a:solidFill>
                <a:latin typeface="Calisto MT" panose="02040603050505030304" pitchFamily="18" charset="0"/>
              </a:rPr>
              <a:t>The 16.22 Process Step by Step</a:t>
            </a:r>
          </a:p>
        </p:txBody>
      </p:sp>
      <p:pic>
        <p:nvPicPr>
          <p:cNvPr id="8" name="Content Placeholder 7">
            <a:extLst>
              <a:ext uri="{FF2B5EF4-FFF2-40B4-BE49-F238E27FC236}">
                <a16:creationId xmlns:a16="http://schemas.microsoft.com/office/drawing/2014/main" id="{7789B0CB-4DC0-91A5-2A34-727B938A073B}"/>
              </a:ext>
            </a:extLst>
          </p:cNvPr>
          <p:cNvPicPr>
            <a:picLocks noGrp="1" noChangeAspect="1"/>
          </p:cNvPicPr>
          <p:nvPr>
            <p:ph sz="half" idx="1"/>
          </p:nvPr>
        </p:nvPicPr>
        <p:blipFill>
          <a:blip r:embed="rId2"/>
          <a:stretch>
            <a:fillRect/>
          </a:stretch>
        </p:blipFill>
        <p:spPr>
          <a:xfrm>
            <a:off x="1645393" y="1825625"/>
            <a:ext cx="3567213" cy="4351338"/>
          </a:xfrm>
        </p:spPr>
      </p:pic>
      <p:pic>
        <p:nvPicPr>
          <p:cNvPr id="10" name="Content Placeholder 9">
            <a:extLst>
              <a:ext uri="{FF2B5EF4-FFF2-40B4-BE49-F238E27FC236}">
                <a16:creationId xmlns:a16="http://schemas.microsoft.com/office/drawing/2014/main" id="{1FF7A5AF-098C-917C-BB68-D55B51E502F5}"/>
              </a:ext>
            </a:extLst>
          </p:cNvPr>
          <p:cNvPicPr>
            <a:picLocks noGrp="1" noChangeAspect="1"/>
          </p:cNvPicPr>
          <p:nvPr>
            <p:ph sz="half" idx="2"/>
          </p:nvPr>
        </p:nvPicPr>
        <p:blipFill>
          <a:blip r:embed="rId3"/>
          <a:stretch>
            <a:fillRect/>
          </a:stretch>
        </p:blipFill>
        <p:spPr>
          <a:xfrm>
            <a:off x="7095329" y="1825625"/>
            <a:ext cx="3335341" cy="4351338"/>
          </a:xfrm>
        </p:spPr>
      </p:pic>
    </p:spTree>
    <p:extLst>
      <p:ext uri="{BB962C8B-B14F-4D97-AF65-F5344CB8AC3E}">
        <p14:creationId xmlns:p14="http://schemas.microsoft.com/office/powerpoint/2010/main" val="180888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475A-334F-1BC1-05AF-B5F8BEBA0098}"/>
              </a:ext>
            </a:extLst>
          </p:cNvPr>
          <p:cNvSpPr>
            <a:spLocks noGrp="1"/>
          </p:cNvSpPr>
          <p:nvPr>
            <p:ph type="title"/>
          </p:nvPr>
        </p:nvSpPr>
        <p:spPr/>
        <p:txBody>
          <a:bodyPr>
            <a:normAutofit/>
          </a:bodyPr>
          <a:lstStyle/>
          <a:p>
            <a:r>
              <a:rPr lang="en-US" sz="2400" dirty="0">
                <a:solidFill>
                  <a:schemeClr val="bg1"/>
                </a:solidFill>
                <a:latin typeface="Calisto MT" panose="02040603050505030304" pitchFamily="18" charset="0"/>
              </a:rPr>
              <a:t>https://texasjcmh.gov/media/wuyludp3/16-22-guide-september-2023-for-web-v2.pdf</a:t>
            </a:r>
          </a:p>
        </p:txBody>
      </p:sp>
      <p:pic>
        <p:nvPicPr>
          <p:cNvPr id="5" name="Content Placeholder 4">
            <a:extLst>
              <a:ext uri="{FF2B5EF4-FFF2-40B4-BE49-F238E27FC236}">
                <a16:creationId xmlns:a16="http://schemas.microsoft.com/office/drawing/2014/main" id="{1DADA94A-A624-D29B-08DE-C47E766410C5}"/>
              </a:ext>
            </a:extLst>
          </p:cNvPr>
          <p:cNvPicPr>
            <a:picLocks noGrp="1" noChangeAspect="1"/>
          </p:cNvPicPr>
          <p:nvPr>
            <p:ph idx="1"/>
          </p:nvPr>
        </p:nvPicPr>
        <p:blipFill>
          <a:blip r:embed="rId2"/>
          <a:stretch>
            <a:fillRect/>
          </a:stretch>
        </p:blipFill>
        <p:spPr>
          <a:xfrm>
            <a:off x="4413517" y="1825625"/>
            <a:ext cx="3364966" cy="4351338"/>
          </a:xfrm>
        </p:spPr>
      </p:pic>
    </p:spTree>
    <p:extLst>
      <p:ext uri="{BB962C8B-B14F-4D97-AF65-F5344CB8AC3E}">
        <p14:creationId xmlns:p14="http://schemas.microsoft.com/office/powerpoint/2010/main" val="64732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F696-AA12-FDB9-0877-13C2A055FE99}"/>
              </a:ext>
            </a:extLst>
          </p:cNvPr>
          <p:cNvSpPr>
            <a:spLocks noGrp="1"/>
          </p:cNvSpPr>
          <p:nvPr>
            <p:ph type="title"/>
          </p:nvPr>
        </p:nvSpPr>
        <p:spPr/>
        <p:txBody>
          <a:bodyPr>
            <a:normAutofit/>
          </a:bodyPr>
          <a:lstStyle/>
          <a:p>
            <a:r>
              <a:rPr lang="en-US" sz="3600" dirty="0">
                <a:solidFill>
                  <a:schemeClr val="bg1"/>
                </a:solidFill>
                <a:latin typeface="Calisto MT" panose="02040603050505030304" pitchFamily="18" charset="0"/>
              </a:rPr>
              <a:t>https://texasjcmh.gov/publications/code-book/</a:t>
            </a:r>
          </a:p>
        </p:txBody>
      </p:sp>
      <p:pic>
        <p:nvPicPr>
          <p:cNvPr id="8" name="Content Placeholder 7">
            <a:extLst>
              <a:ext uri="{FF2B5EF4-FFF2-40B4-BE49-F238E27FC236}">
                <a16:creationId xmlns:a16="http://schemas.microsoft.com/office/drawing/2014/main" id="{BEEB87B2-2204-17A3-982D-884E278699BC}"/>
              </a:ext>
            </a:extLst>
          </p:cNvPr>
          <p:cNvPicPr>
            <a:picLocks noGrp="1" noChangeAspect="1"/>
          </p:cNvPicPr>
          <p:nvPr>
            <p:ph idx="1"/>
          </p:nvPr>
        </p:nvPicPr>
        <p:blipFill>
          <a:blip r:embed="rId2"/>
          <a:stretch>
            <a:fillRect/>
          </a:stretch>
        </p:blipFill>
        <p:spPr>
          <a:xfrm>
            <a:off x="4455460" y="1825625"/>
            <a:ext cx="3281080" cy="4351338"/>
          </a:xfrm>
        </p:spPr>
      </p:pic>
    </p:spTree>
    <p:extLst>
      <p:ext uri="{BB962C8B-B14F-4D97-AF65-F5344CB8AC3E}">
        <p14:creationId xmlns:p14="http://schemas.microsoft.com/office/powerpoint/2010/main" val="37305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76685-391E-065D-1FC2-1DA038DE7C13}"/>
              </a:ext>
            </a:extLst>
          </p:cNvPr>
          <p:cNvSpPr>
            <a:spLocks noGrp="1"/>
          </p:cNvSpPr>
          <p:nvPr>
            <p:ph type="title"/>
          </p:nvPr>
        </p:nvSpPr>
        <p:spPr/>
        <p:txBody>
          <a:bodyPr/>
          <a:lstStyle/>
          <a:p>
            <a:r>
              <a:rPr lang="en-US" dirty="0">
                <a:solidFill>
                  <a:srgbClr val="FFFF00"/>
                </a:solidFill>
                <a:latin typeface="Calisto MT" panose="02040603050505030304" pitchFamily="18" charset="0"/>
              </a:rPr>
              <a:t>Judicially Involved in Denton County 2024</a:t>
            </a:r>
          </a:p>
        </p:txBody>
      </p:sp>
      <p:sp>
        <p:nvSpPr>
          <p:cNvPr id="5" name="Content Placeholder 4">
            <a:extLst>
              <a:ext uri="{FF2B5EF4-FFF2-40B4-BE49-F238E27FC236}">
                <a16:creationId xmlns:a16="http://schemas.microsoft.com/office/drawing/2014/main" id="{2AD1EEDD-1525-D9BD-1340-0EBF6FB2BD8A}"/>
              </a:ext>
            </a:extLst>
          </p:cNvPr>
          <p:cNvSpPr>
            <a:spLocks noGrp="1"/>
          </p:cNvSpPr>
          <p:nvPr>
            <p:ph idx="1"/>
          </p:nvPr>
        </p:nvSpPr>
        <p:spPr/>
        <p:txBody>
          <a:bodyPr/>
          <a:lstStyle/>
          <a:p>
            <a:r>
              <a:rPr lang="en-US" dirty="0">
                <a:solidFill>
                  <a:srgbClr val="FFFF00"/>
                </a:solidFill>
                <a:latin typeface="Calisto MT" panose="02040603050505030304" pitchFamily="18" charset="0"/>
              </a:rPr>
              <a:t>957 Civil Commitment Cases filed as of yesterday = 25+ per week</a:t>
            </a:r>
          </a:p>
          <a:p>
            <a:r>
              <a:rPr lang="en-US" dirty="0">
                <a:solidFill>
                  <a:srgbClr val="FFFF00"/>
                </a:solidFill>
                <a:latin typeface="Calisto MT" panose="02040603050505030304" pitchFamily="18" charset="0"/>
              </a:rPr>
              <a:t>Daily average of approximately 350 DCSO inmates on mental health list.</a:t>
            </a:r>
          </a:p>
          <a:p>
            <a:r>
              <a:rPr lang="en-US" dirty="0">
                <a:solidFill>
                  <a:srgbClr val="FFFF00"/>
                </a:solidFill>
                <a:latin typeface="Calisto MT" panose="02040603050505030304" pitchFamily="18" charset="0"/>
              </a:rPr>
              <a:t>Jail Medical provides MH treatment to approximately 40 -50 inmates per week.</a:t>
            </a:r>
          </a:p>
          <a:p>
            <a:r>
              <a:rPr lang="en-US" dirty="0">
                <a:solidFill>
                  <a:srgbClr val="FFFF00"/>
                </a:solidFill>
                <a:latin typeface="Calisto MT" panose="02040603050505030304" pitchFamily="18" charset="0"/>
              </a:rPr>
              <a:t>On average 65 defendants on a 46b Competency Restoration hold in the DCSO Jail.  (Wait time for a State Bed 230+days)</a:t>
            </a:r>
          </a:p>
          <a:p>
            <a:r>
              <a:rPr lang="en-US" dirty="0">
                <a:solidFill>
                  <a:srgbClr val="FFFF00"/>
                </a:solidFill>
                <a:latin typeface="Calisto MT" panose="02040603050505030304" pitchFamily="18" charset="0"/>
              </a:rPr>
              <a:t>16.22 Magistrate Ordered Assessments =    350+</a:t>
            </a:r>
          </a:p>
        </p:txBody>
      </p:sp>
    </p:spTree>
    <p:extLst>
      <p:ext uri="{BB962C8B-B14F-4D97-AF65-F5344CB8AC3E}">
        <p14:creationId xmlns:p14="http://schemas.microsoft.com/office/powerpoint/2010/main" val="2956081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ED82-5B93-9FD4-0FA1-920D6B0721DC}"/>
              </a:ext>
            </a:extLst>
          </p:cNvPr>
          <p:cNvSpPr>
            <a:spLocks noGrp="1"/>
          </p:cNvSpPr>
          <p:nvPr>
            <p:ph type="title"/>
          </p:nvPr>
        </p:nvSpPr>
        <p:spPr/>
        <p:txBody>
          <a:bodyPr>
            <a:normAutofit fontScale="90000"/>
          </a:bodyPr>
          <a:lstStyle/>
          <a:p>
            <a:r>
              <a:rPr lang="en-US" dirty="0">
                <a:solidFill>
                  <a:srgbClr val="FFFF00"/>
                </a:solidFill>
              </a:rPr>
              <a:t>All further questions should be delivered to Judge </a:t>
            </a:r>
            <a:r>
              <a:rPr lang="en-US" dirty="0" err="1">
                <a:solidFill>
                  <a:srgbClr val="FFFF00"/>
                </a:solidFill>
              </a:rPr>
              <a:t>Waddil</a:t>
            </a:r>
            <a:r>
              <a:rPr lang="en-US" dirty="0">
                <a:solidFill>
                  <a:srgbClr val="FFFF00"/>
                </a:solidFill>
              </a:rPr>
              <a:t> for answering during his presentation </a:t>
            </a:r>
          </a:p>
        </p:txBody>
      </p:sp>
      <p:pic>
        <p:nvPicPr>
          <p:cNvPr id="5" name="Content Placeholder 4" descr="A picture containing outdoor, person, people, group&#10;&#10;Description automatically generated">
            <a:extLst>
              <a:ext uri="{FF2B5EF4-FFF2-40B4-BE49-F238E27FC236}">
                <a16:creationId xmlns:a16="http://schemas.microsoft.com/office/drawing/2014/main" id="{4906D9AE-F123-053D-310C-B5D305093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2395" y="2000182"/>
            <a:ext cx="3267605" cy="4154292"/>
          </a:xfrm>
        </p:spPr>
      </p:pic>
    </p:spTree>
    <p:extLst>
      <p:ext uri="{BB962C8B-B14F-4D97-AF65-F5344CB8AC3E}">
        <p14:creationId xmlns:p14="http://schemas.microsoft.com/office/powerpoint/2010/main" val="132469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0108A-4F61-45A4-A46C-9E6CD3E0A5ED}"/>
              </a:ext>
            </a:extLst>
          </p:cNvPr>
          <p:cNvPicPr>
            <a:picLocks noChangeAspect="1"/>
          </p:cNvPicPr>
          <p:nvPr/>
        </p:nvPicPr>
        <p:blipFill>
          <a:blip r:embed="rId2"/>
          <a:stretch>
            <a:fillRect/>
          </a:stretch>
        </p:blipFill>
        <p:spPr>
          <a:xfrm>
            <a:off x="0" y="1000125"/>
            <a:ext cx="12192000" cy="4295775"/>
          </a:xfrm>
          <a:prstGeom prst="rect">
            <a:avLst/>
          </a:prstGeom>
        </p:spPr>
      </p:pic>
      <p:sp>
        <p:nvSpPr>
          <p:cNvPr id="3" name="TextBox 2">
            <a:extLst>
              <a:ext uri="{FF2B5EF4-FFF2-40B4-BE49-F238E27FC236}">
                <a16:creationId xmlns:a16="http://schemas.microsoft.com/office/drawing/2014/main" id="{70293505-9713-4140-88B9-BE8696AE1171}"/>
              </a:ext>
            </a:extLst>
          </p:cNvPr>
          <p:cNvSpPr txBox="1"/>
          <p:nvPr/>
        </p:nvSpPr>
        <p:spPr>
          <a:xfrm>
            <a:off x="3143988" y="243217"/>
            <a:ext cx="6232125" cy="553998"/>
          </a:xfrm>
          <a:prstGeom prst="rect">
            <a:avLst/>
          </a:prstGeom>
          <a:noFill/>
        </p:spPr>
        <p:txBody>
          <a:bodyPr wrap="square" rtlCol="0">
            <a:spAutoFit/>
          </a:bodyPr>
          <a:lstStyle/>
          <a:p>
            <a:r>
              <a:rPr lang="en-US" sz="3000" dirty="0">
                <a:solidFill>
                  <a:srgbClr val="FFFF00"/>
                </a:solidFill>
              </a:rPr>
              <a:t>THE SEQUENTIAL INTERCEPT MODEL</a:t>
            </a:r>
          </a:p>
        </p:txBody>
      </p:sp>
      <p:sp>
        <p:nvSpPr>
          <p:cNvPr id="4" name="TextBox 3">
            <a:extLst>
              <a:ext uri="{FF2B5EF4-FFF2-40B4-BE49-F238E27FC236}">
                <a16:creationId xmlns:a16="http://schemas.microsoft.com/office/drawing/2014/main" id="{2EEDD353-7FDF-41F8-9CAD-85BC6F5CC223}"/>
              </a:ext>
            </a:extLst>
          </p:cNvPr>
          <p:cNvSpPr txBox="1"/>
          <p:nvPr/>
        </p:nvSpPr>
        <p:spPr>
          <a:xfrm>
            <a:off x="204186" y="5488543"/>
            <a:ext cx="6425477" cy="369332"/>
          </a:xfrm>
          <a:prstGeom prst="rect">
            <a:avLst/>
          </a:prstGeom>
          <a:noFill/>
        </p:spPr>
        <p:txBody>
          <a:bodyPr wrap="none" rtlCol="0">
            <a:spAutoFit/>
          </a:bodyPr>
          <a:lstStyle/>
          <a:p>
            <a:r>
              <a:rPr lang="en-US" dirty="0">
                <a:solidFill>
                  <a:schemeClr val="bg1"/>
                </a:solidFill>
              </a:rPr>
              <a:t>https://ps.psychiatryonline.org/doi/pdf/10.1176/ps.2006.57.4.544</a:t>
            </a:r>
          </a:p>
        </p:txBody>
      </p:sp>
    </p:spTree>
    <p:extLst>
      <p:ext uri="{BB962C8B-B14F-4D97-AF65-F5344CB8AC3E}">
        <p14:creationId xmlns:p14="http://schemas.microsoft.com/office/powerpoint/2010/main" val="204816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0179" y="188204"/>
            <a:ext cx="10011641" cy="1107996"/>
          </a:xfrm>
          <a:prstGeom prst="rect">
            <a:avLst/>
          </a:prstGeom>
          <a:noFill/>
        </p:spPr>
        <p:txBody>
          <a:bodyPr wrap="square" rtlCol="0">
            <a:spAutoFit/>
          </a:bodyPr>
          <a:lstStyle/>
          <a:p>
            <a:pPr algn="ctr"/>
            <a:r>
              <a:rPr lang="en-US" sz="4800" dirty="0">
                <a:solidFill>
                  <a:srgbClr val="FFFF00"/>
                </a:solidFill>
                <a:latin typeface="+mj-lt"/>
              </a:rPr>
              <a:t>Why Consider a Different Approach</a:t>
            </a:r>
            <a:r>
              <a:rPr lang="en-US" sz="3600" dirty="0"/>
              <a:t>.</a:t>
            </a:r>
            <a:endParaRPr lang="en-US" sz="2000" dirty="0"/>
          </a:p>
          <a:p>
            <a:endParaRPr lang="en-US" dirty="0"/>
          </a:p>
        </p:txBody>
      </p:sp>
      <p:pic>
        <p:nvPicPr>
          <p:cNvPr id="11" name="Graphic 10" descr="Scales of justice">
            <a:extLst>
              <a:ext uri="{FF2B5EF4-FFF2-40B4-BE49-F238E27FC236}">
                <a16:creationId xmlns:a16="http://schemas.microsoft.com/office/drawing/2014/main" id="{15137315-2B6E-4459-91C8-005EA9906AD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6959" y="2753967"/>
            <a:ext cx="914400" cy="914400"/>
          </a:xfrm>
          <a:prstGeom prst="rect">
            <a:avLst/>
          </a:prstGeom>
        </p:spPr>
      </p:pic>
      <p:pic>
        <p:nvPicPr>
          <p:cNvPr id="13" name="Graphic 12" descr="Handcuffs">
            <a:extLst>
              <a:ext uri="{FF2B5EF4-FFF2-40B4-BE49-F238E27FC236}">
                <a16:creationId xmlns:a16="http://schemas.microsoft.com/office/drawing/2014/main" id="{47FE1D63-850E-4CEF-87FF-6C89FD35B06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6959" y="1320579"/>
            <a:ext cx="914400" cy="914400"/>
          </a:xfrm>
          <a:prstGeom prst="rect">
            <a:avLst/>
          </a:prstGeom>
        </p:spPr>
      </p:pic>
      <p:pic>
        <p:nvPicPr>
          <p:cNvPr id="15" name="Graphic 14" descr="Jail">
            <a:extLst>
              <a:ext uri="{FF2B5EF4-FFF2-40B4-BE49-F238E27FC236}">
                <a16:creationId xmlns:a16="http://schemas.microsoft.com/office/drawing/2014/main" id="{47031794-5A99-4C10-91C8-8DFAD4E2133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2694" y="4196868"/>
            <a:ext cx="914400" cy="914400"/>
          </a:xfrm>
          <a:prstGeom prst="rect">
            <a:avLst/>
          </a:prstGeom>
        </p:spPr>
      </p:pic>
      <p:pic>
        <p:nvPicPr>
          <p:cNvPr id="17" name="Graphic 16" descr="Hospital">
            <a:extLst>
              <a:ext uri="{FF2B5EF4-FFF2-40B4-BE49-F238E27FC236}">
                <a16:creationId xmlns:a16="http://schemas.microsoft.com/office/drawing/2014/main" id="{5B9C8222-8F63-4A7E-9A59-3E8B067E34A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7244" y="4139209"/>
            <a:ext cx="914400" cy="914400"/>
          </a:xfrm>
          <a:prstGeom prst="rect">
            <a:avLst/>
          </a:prstGeom>
        </p:spPr>
      </p:pic>
      <p:sp>
        <p:nvSpPr>
          <p:cNvPr id="18" name="TextBox 17">
            <a:extLst>
              <a:ext uri="{FF2B5EF4-FFF2-40B4-BE49-F238E27FC236}">
                <a16:creationId xmlns:a16="http://schemas.microsoft.com/office/drawing/2014/main" id="{C72119A1-112F-482E-8667-009673A88BD4}"/>
              </a:ext>
            </a:extLst>
          </p:cNvPr>
          <p:cNvSpPr txBox="1"/>
          <p:nvPr/>
        </p:nvSpPr>
        <p:spPr>
          <a:xfrm>
            <a:off x="2562925" y="1598966"/>
            <a:ext cx="2356607" cy="461665"/>
          </a:xfrm>
          <a:prstGeom prst="rect">
            <a:avLst/>
          </a:prstGeom>
          <a:noFill/>
        </p:spPr>
        <p:txBody>
          <a:bodyPr wrap="none" rtlCol="0">
            <a:spAutoFit/>
          </a:bodyPr>
          <a:lstStyle/>
          <a:p>
            <a:r>
              <a:rPr lang="en-US" sz="2400" dirty="0">
                <a:solidFill>
                  <a:srgbClr val="FFFF00"/>
                </a:solidFill>
              </a:rPr>
              <a:t>Law Enforcement</a:t>
            </a:r>
          </a:p>
        </p:txBody>
      </p:sp>
      <p:sp>
        <p:nvSpPr>
          <p:cNvPr id="19" name="TextBox 18">
            <a:extLst>
              <a:ext uri="{FF2B5EF4-FFF2-40B4-BE49-F238E27FC236}">
                <a16:creationId xmlns:a16="http://schemas.microsoft.com/office/drawing/2014/main" id="{ECBE5B77-5AE6-4EE1-81EF-5949C2C9204F}"/>
              </a:ext>
            </a:extLst>
          </p:cNvPr>
          <p:cNvSpPr txBox="1"/>
          <p:nvPr/>
        </p:nvSpPr>
        <p:spPr>
          <a:xfrm>
            <a:off x="6721514" y="2870634"/>
            <a:ext cx="2053126" cy="461665"/>
          </a:xfrm>
          <a:prstGeom prst="rect">
            <a:avLst/>
          </a:prstGeom>
          <a:noFill/>
        </p:spPr>
        <p:txBody>
          <a:bodyPr wrap="none" rtlCol="0">
            <a:spAutoFit/>
          </a:bodyPr>
          <a:lstStyle/>
          <a:p>
            <a:r>
              <a:rPr lang="en-US" sz="2400" dirty="0">
                <a:solidFill>
                  <a:srgbClr val="FFFF00"/>
                </a:solidFill>
              </a:rPr>
              <a:t>Judicial System</a:t>
            </a:r>
          </a:p>
        </p:txBody>
      </p:sp>
      <p:sp>
        <p:nvSpPr>
          <p:cNvPr id="21" name="TextBox 20">
            <a:extLst>
              <a:ext uri="{FF2B5EF4-FFF2-40B4-BE49-F238E27FC236}">
                <a16:creationId xmlns:a16="http://schemas.microsoft.com/office/drawing/2014/main" id="{A61614C2-9389-4005-82BA-22C5D6742E82}"/>
              </a:ext>
            </a:extLst>
          </p:cNvPr>
          <p:cNvSpPr txBox="1"/>
          <p:nvPr/>
        </p:nvSpPr>
        <p:spPr>
          <a:xfrm>
            <a:off x="392875" y="4497732"/>
            <a:ext cx="3314369" cy="461665"/>
          </a:xfrm>
          <a:prstGeom prst="rect">
            <a:avLst/>
          </a:prstGeom>
          <a:noFill/>
        </p:spPr>
        <p:txBody>
          <a:bodyPr wrap="none" rtlCol="0">
            <a:spAutoFit/>
          </a:bodyPr>
          <a:lstStyle/>
          <a:p>
            <a:r>
              <a:rPr lang="en-US" sz="2400" dirty="0">
                <a:solidFill>
                  <a:srgbClr val="FFFF00"/>
                </a:solidFill>
              </a:rPr>
              <a:t>Inpatient Hospitalization</a:t>
            </a:r>
          </a:p>
        </p:txBody>
      </p:sp>
      <p:sp>
        <p:nvSpPr>
          <p:cNvPr id="22" name="TextBox 21">
            <a:extLst>
              <a:ext uri="{FF2B5EF4-FFF2-40B4-BE49-F238E27FC236}">
                <a16:creationId xmlns:a16="http://schemas.microsoft.com/office/drawing/2014/main" id="{1E055852-E46B-4F9F-A8C3-F5FEC9184C6F}"/>
              </a:ext>
            </a:extLst>
          </p:cNvPr>
          <p:cNvSpPr txBox="1"/>
          <p:nvPr/>
        </p:nvSpPr>
        <p:spPr>
          <a:xfrm>
            <a:off x="8203650" y="4446690"/>
            <a:ext cx="570990" cy="461665"/>
          </a:xfrm>
          <a:prstGeom prst="rect">
            <a:avLst/>
          </a:prstGeom>
          <a:noFill/>
        </p:spPr>
        <p:txBody>
          <a:bodyPr wrap="none" rtlCol="0">
            <a:spAutoFit/>
          </a:bodyPr>
          <a:lstStyle/>
          <a:p>
            <a:r>
              <a:rPr lang="en-US" sz="2400" dirty="0">
                <a:solidFill>
                  <a:srgbClr val="FFFF00"/>
                </a:solidFill>
              </a:rPr>
              <a:t>Jail</a:t>
            </a:r>
          </a:p>
        </p:txBody>
      </p:sp>
      <p:cxnSp>
        <p:nvCxnSpPr>
          <p:cNvPr id="26" name="Straight Arrow Connector 25">
            <a:extLst>
              <a:ext uri="{FF2B5EF4-FFF2-40B4-BE49-F238E27FC236}">
                <a16:creationId xmlns:a16="http://schemas.microsoft.com/office/drawing/2014/main" id="{10488214-521A-4123-B676-9A498EC51432}"/>
              </a:ext>
            </a:extLst>
          </p:cNvPr>
          <p:cNvCxnSpPr>
            <a:cxnSpLocks/>
          </p:cNvCxnSpPr>
          <p:nvPr/>
        </p:nvCxnSpPr>
        <p:spPr>
          <a:xfrm>
            <a:off x="6461046" y="3415206"/>
            <a:ext cx="701060" cy="72400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8AB3D43-CFEE-43E2-88BE-49B1705A73F3}"/>
              </a:ext>
            </a:extLst>
          </p:cNvPr>
          <p:cNvCxnSpPr>
            <a:cxnSpLocks/>
          </p:cNvCxnSpPr>
          <p:nvPr/>
        </p:nvCxnSpPr>
        <p:spPr>
          <a:xfrm flipH="1">
            <a:off x="4462232" y="3425238"/>
            <a:ext cx="702893" cy="64268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Arrow: Curved Left 35">
            <a:extLst>
              <a:ext uri="{FF2B5EF4-FFF2-40B4-BE49-F238E27FC236}">
                <a16:creationId xmlns:a16="http://schemas.microsoft.com/office/drawing/2014/main" id="{787F0024-9357-43F0-A344-D2E4B0D97CF7}"/>
              </a:ext>
            </a:extLst>
          </p:cNvPr>
          <p:cNvSpPr/>
          <p:nvPr/>
        </p:nvSpPr>
        <p:spPr>
          <a:xfrm rot="5400000">
            <a:off x="5503229" y="4229684"/>
            <a:ext cx="642680" cy="24058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Arrow: Curved Down 37">
            <a:extLst>
              <a:ext uri="{FF2B5EF4-FFF2-40B4-BE49-F238E27FC236}">
                <a16:creationId xmlns:a16="http://schemas.microsoft.com/office/drawing/2014/main" id="{D7C998D0-E857-4107-850C-310D658AC64E}"/>
              </a:ext>
            </a:extLst>
          </p:cNvPr>
          <p:cNvSpPr/>
          <p:nvPr/>
        </p:nvSpPr>
        <p:spPr>
          <a:xfrm>
            <a:off x="4690954" y="3907735"/>
            <a:ext cx="2242430" cy="4629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id="{5DF1810D-CF9E-414A-86A5-83DE74E9C852}"/>
              </a:ext>
            </a:extLst>
          </p:cNvPr>
          <p:cNvCxnSpPr>
            <a:endCxn id="11" idx="0"/>
          </p:cNvCxnSpPr>
          <p:nvPr/>
        </p:nvCxnSpPr>
        <p:spPr>
          <a:xfrm flipH="1">
            <a:off x="5794159" y="2234979"/>
            <a:ext cx="18010" cy="518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8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9D9AD63-EA49-31EB-70D0-EAA9B08C9D9B}"/>
              </a:ext>
            </a:extLst>
          </p:cNvPr>
          <p:cNvPicPr>
            <a:picLocks noGrp="1" noChangeAspect="1"/>
          </p:cNvPicPr>
          <p:nvPr>
            <p:ph idx="1"/>
          </p:nvPr>
        </p:nvPicPr>
        <p:blipFill>
          <a:blip r:embed="rId2"/>
          <a:stretch>
            <a:fillRect/>
          </a:stretch>
        </p:blipFill>
        <p:spPr>
          <a:xfrm>
            <a:off x="3797300" y="238673"/>
            <a:ext cx="4597400" cy="6380653"/>
          </a:xfrm>
        </p:spPr>
      </p:pic>
    </p:spTree>
    <p:extLst>
      <p:ext uri="{BB962C8B-B14F-4D97-AF65-F5344CB8AC3E}">
        <p14:creationId xmlns:p14="http://schemas.microsoft.com/office/powerpoint/2010/main" val="171237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925"/>
            <a:ext cx="10515600" cy="5888622"/>
          </a:xfrm>
        </p:spPr>
        <p:txBody>
          <a:bodyPr>
            <a:normAutofit fontScale="85000" lnSpcReduction="20000"/>
          </a:bodyPr>
          <a:lstStyle/>
          <a:p>
            <a:pPr>
              <a:lnSpc>
                <a:spcPct val="100000"/>
              </a:lnSpc>
            </a:pPr>
            <a:r>
              <a:rPr lang="en-US" dirty="0">
                <a:solidFill>
                  <a:srgbClr val="FFFF00"/>
                </a:solidFill>
              </a:rPr>
              <a:t> </a:t>
            </a:r>
            <a:r>
              <a:rPr lang="en-US" sz="3600" dirty="0">
                <a:solidFill>
                  <a:srgbClr val="FFFF00"/>
                </a:solidFill>
                <a:latin typeface="Calisto MT" panose="02040603050505030304" pitchFamily="18" charset="0"/>
              </a:rPr>
              <a:t>Sec 571.002 Purpose of the Texas Mental Health Code</a:t>
            </a:r>
          </a:p>
          <a:p>
            <a:pPr>
              <a:lnSpc>
                <a:spcPct val="100000"/>
              </a:lnSpc>
            </a:pPr>
            <a:endParaRPr lang="en-US" sz="3600" dirty="0">
              <a:solidFill>
                <a:srgbClr val="FFFF00"/>
              </a:solidFill>
              <a:latin typeface="Calisto MT" panose="02040603050505030304" pitchFamily="18" charset="0"/>
            </a:endParaRPr>
          </a:p>
          <a:p>
            <a:pPr lvl="1">
              <a:lnSpc>
                <a:spcPct val="100000"/>
              </a:lnSpc>
            </a:pPr>
            <a:r>
              <a:rPr lang="en-US" sz="4000" b="1" u="sng" dirty="0">
                <a:solidFill>
                  <a:srgbClr val="FFC000"/>
                </a:solidFill>
                <a:latin typeface="Calisto MT" panose="02040603050505030304" pitchFamily="18" charset="0"/>
              </a:rPr>
              <a:t>Provide to each person having a severe mental illness access to humane care and treatment</a:t>
            </a:r>
          </a:p>
          <a:p>
            <a:pPr lvl="2">
              <a:lnSpc>
                <a:spcPct val="100000"/>
              </a:lnSpc>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Most appropriate setting;</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Enabling the necessary evaluation, care, treatment, and rehabilitation with the least trouble, expense, and embarrassment to the person and the person’s family;</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u="sng" dirty="0">
                <a:solidFill>
                  <a:srgbClr val="FFC000"/>
                </a:solidFill>
                <a:latin typeface="Calisto MT" panose="02040603050505030304" pitchFamily="18" charset="0"/>
              </a:rPr>
              <a:t>Eliminate the traumatic effect on the persons mental health of public trial and criminal like procedures</a:t>
            </a:r>
            <a:r>
              <a:rPr lang="en-US" sz="2600" dirty="0">
                <a:solidFill>
                  <a:schemeClr val="bg1"/>
                </a:solidFill>
                <a:latin typeface="Calisto MT" panose="02040603050505030304" pitchFamily="18" charset="0"/>
              </a:rPr>
              <a:t>;</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Safe guard the patient’s rights so as to advance and not impede the therapeutic and protective purposes of involuntary care.</a:t>
            </a:r>
          </a:p>
        </p:txBody>
      </p:sp>
    </p:spTree>
    <p:extLst>
      <p:ext uri="{BB962C8B-B14F-4D97-AF65-F5344CB8AC3E}">
        <p14:creationId xmlns:p14="http://schemas.microsoft.com/office/powerpoint/2010/main" val="217342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solidFill>
                  <a:srgbClr val="FFFF00"/>
                </a:solidFill>
                <a:latin typeface="Calisto MT" panose="02040603050505030304" pitchFamily="18" charset="0"/>
              </a:rPr>
              <a:t>Sec. 571.019 Limitation of Liability</a:t>
            </a:r>
          </a:p>
        </p:txBody>
      </p:sp>
      <p:sp>
        <p:nvSpPr>
          <p:cNvPr id="3" name="Content Placeholder 2"/>
          <p:cNvSpPr>
            <a:spLocks noGrp="1"/>
          </p:cNvSpPr>
          <p:nvPr>
            <p:ph idx="1"/>
          </p:nvPr>
        </p:nvSpPr>
        <p:spPr>
          <a:xfrm>
            <a:off x="838200" y="1222245"/>
            <a:ext cx="10515600" cy="5346506"/>
          </a:xfrm>
        </p:spPr>
        <p:txBody>
          <a:bodyPr>
            <a:normAutofit fontScale="70000" lnSpcReduction="20000"/>
          </a:bodyPr>
          <a:lstStyle/>
          <a:p>
            <a:pPr marL="0" indent="0">
              <a:buNone/>
            </a:pPr>
            <a:r>
              <a:rPr lang="en-US" dirty="0">
                <a:solidFill>
                  <a:srgbClr val="FFC000"/>
                </a:solidFill>
                <a:latin typeface="Calisto MT" panose="02040603050505030304" pitchFamily="18" charset="0"/>
              </a:rPr>
              <a:t>Sec. 571.019.  LIMITATION OF LIABILITY.  </a:t>
            </a:r>
          </a:p>
          <a:p>
            <a:pPr marL="0" indent="0">
              <a:lnSpc>
                <a:spcPct val="120000"/>
              </a:lnSpc>
              <a:buNone/>
            </a:pPr>
            <a:r>
              <a:rPr lang="en-US" dirty="0">
                <a:solidFill>
                  <a:schemeClr val="bg1"/>
                </a:solidFill>
                <a:latin typeface="Calisto MT" panose="02040603050505030304" pitchFamily="18" charset="0"/>
              </a:rPr>
              <a:t>(a)  A person who participates in the examination, certification, apprehension, custody, transportation, detention, treatment, or discharge of any person or in the performance of any other act required or authorized by this subtitle and </a:t>
            </a:r>
            <a:r>
              <a:rPr lang="en-US" dirty="0">
                <a:solidFill>
                  <a:srgbClr val="FFC000"/>
                </a:solidFill>
                <a:latin typeface="Calisto MT" panose="02040603050505030304" pitchFamily="18" charset="0"/>
              </a:rPr>
              <a:t>who acts in good faith, reasonably, and without negligence</a:t>
            </a:r>
            <a:r>
              <a:rPr lang="en-US" dirty="0">
                <a:solidFill>
                  <a:schemeClr val="bg1"/>
                </a:solidFill>
                <a:latin typeface="Calisto MT" panose="02040603050505030304" pitchFamily="18" charset="0"/>
              </a:rPr>
              <a:t> is not criminally or civilly liable for that action.</a:t>
            </a:r>
          </a:p>
          <a:p>
            <a:pPr marL="0" indent="0">
              <a:lnSpc>
                <a:spcPct val="120000"/>
              </a:lnSpc>
              <a:buNone/>
            </a:pPr>
            <a:r>
              <a:rPr lang="en-US" dirty="0">
                <a:solidFill>
                  <a:schemeClr val="bg1"/>
                </a:solidFill>
                <a:latin typeface="Calisto MT" panose="02040603050505030304" pitchFamily="18" charset="0"/>
              </a:rPr>
              <a:t>(b)  A physician performing a medical examination and providing information to the court in a court proceeding held under this subtitle or providing information to a peace officer to demonstrate the necessity to apprehend a person under Chapter 573 is considered an officer of the court and is not liable for the examination or testimony </a:t>
            </a:r>
            <a:r>
              <a:rPr lang="en-US" dirty="0">
                <a:solidFill>
                  <a:srgbClr val="FFC000"/>
                </a:solidFill>
                <a:latin typeface="Calisto MT" panose="02040603050505030304" pitchFamily="18" charset="0"/>
              </a:rPr>
              <a:t>when acting without malice</a:t>
            </a:r>
            <a:r>
              <a:rPr lang="en-US" dirty="0">
                <a:solidFill>
                  <a:schemeClr val="bg1"/>
                </a:solidFill>
                <a:latin typeface="Calisto MT" panose="02040603050505030304" pitchFamily="18" charset="0"/>
              </a:rPr>
              <a:t>.</a:t>
            </a:r>
          </a:p>
          <a:p>
            <a:pPr marL="0" indent="0">
              <a:lnSpc>
                <a:spcPct val="120000"/>
              </a:lnSpc>
              <a:buNone/>
            </a:pPr>
            <a:r>
              <a:rPr lang="en-US" dirty="0">
                <a:solidFill>
                  <a:schemeClr val="bg1"/>
                </a:solidFill>
                <a:latin typeface="Calisto MT" panose="02040603050505030304" pitchFamily="18" charset="0"/>
              </a:rPr>
              <a:t>(c)  A physician or inpatient mental health facility that discharges a voluntary patient is not liable for the discharge if:</a:t>
            </a:r>
          </a:p>
          <a:p>
            <a:pPr marL="0" indent="0">
              <a:buNone/>
            </a:pPr>
            <a:r>
              <a:rPr lang="en-US" dirty="0">
                <a:solidFill>
                  <a:schemeClr val="bg1"/>
                </a:solidFill>
                <a:latin typeface="Calisto MT" panose="02040603050505030304" pitchFamily="18" charset="0"/>
              </a:rPr>
              <a:t>	(1)  a written request for the patient's release was filed and not withdrawn;  and</a:t>
            </a:r>
          </a:p>
          <a:p>
            <a:pPr marL="0" indent="0">
              <a:lnSpc>
                <a:spcPct val="120000"/>
              </a:lnSpc>
              <a:buNone/>
            </a:pPr>
            <a:r>
              <a:rPr lang="en-US" dirty="0">
                <a:solidFill>
                  <a:schemeClr val="bg1"/>
                </a:solidFill>
                <a:latin typeface="Calisto MT" panose="02040603050505030304" pitchFamily="18" charset="0"/>
              </a:rPr>
              <a:t>	(2)  the person who filed the written request for discharge is notified that the person 	assumes all responsibility for the patient on discharge.</a:t>
            </a:r>
          </a:p>
          <a:p>
            <a:endParaRPr lang="en-US" dirty="0"/>
          </a:p>
        </p:txBody>
      </p:sp>
    </p:spTree>
    <p:extLst>
      <p:ext uri="{BB962C8B-B14F-4D97-AF65-F5344CB8AC3E}">
        <p14:creationId xmlns:p14="http://schemas.microsoft.com/office/powerpoint/2010/main" val="299625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80" y="222056"/>
            <a:ext cx="10515600" cy="567936"/>
          </a:xfrm>
        </p:spPr>
        <p:txBody>
          <a:bodyPr>
            <a:normAutofit fontScale="90000"/>
          </a:bodyPr>
          <a:lstStyle/>
          <a:p>
            <a:pPr algn="ctr"/>
            <a:r>
              <a:rPr lang="en-US" dirty="0">
                <a:solidFill>
                  <a:srgbClr val="FFFF00"/>
                </a:solidFill>
                <a:latin typeface="Calisto MT" panose="02040603050505030304" pitchFamily="18" charset="0"/>
              </a:rPr>
              <a:t>Sec. 571.020 Criminal Penalties</a:t>
            </a:r>
          </a:p>
        </p:txBody>
      </p:sp>
      <p:sp>
        <p:nvSpPr>
          <p:cNvPr id="4" name="Rectangle 1"/>
          <p:cNvSpPr>
            <a:spLocks noGrp="1" noChangeArrowheads="1"/>
          </p:cNvSpPr>
          <p:nvPr>
            <p:ph idx="1"/>
          </p:nvPr>
        </p:nvSpPr>
        <p:spPr bwMode="auto">
          <a:xfrm>
            <a:off x="1025909" y="915812"/>
            <a:ext cx="1048184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Sec. 571.020. CRIMINAL PENALTIES.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bg1"/>
              </a:solidFill>
              <a:effectLst/>
              <a:latin typeface="Calisto MT" panose="020406030505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(a) A person commits an offense if the person intentionally causes, conspires with another to cause, or assists another to cause the unwarranted commitment of a person to a mental health facility.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bg1"/>
              </a:solidFill>
              <a:effectLst/>
              <a:latin typeface="Calisto MT" panose="02040603050505030304" pitchFamily="18" charset="0"/>
            </a:endParaRPr>
          </a:p>
          <a:p>
            <a:pPr marL="0" lvl="0" indent="0" eaLnBrk="0" fontAlgn="base" hangingPunct="0">
              <a:lnSpc>
                <a:spcPct val="100000"/>
              </a:lnSpc>
              <a:spcBef>
                <a:spcPct val="0"/>
              </a:spcBef>
              <a:spcAft>
                <a:spcPct val="0"/>
              </a:spcAft>
              <a:buNone/>
            </a:pPr>
            <a:r>
              <a:rPr kumimoji="0" lang="en-US" altLang="en-US" sz="1500" b="0" i="0" u="none" strike="noStrike" cap="none" normalizeH="0" baseline="0" dirty="0">
                <a:ln>
                  <a:noFill/>
                </a:ln>
                <a:solidFill>
                  <a:schemeClr val="bg1"/>
                </a:solidFill>
                <a:effectLst/>
                <a:latin typeface="Calisto MT" panose="02040603050505030304" pitchFamily="18" charset="0"/>
              </a:rPr>
              <a:t>(b) A person commits an offense if the person knowingly violates a provisi</a:t>
            </a:r>
            <a:r>
              <a:rPr lang="en-US" altLang="en-US" sz="1500" dirty="0">
                <a:solidFill>
                  <a:schemeClr val="bg1"/>
                </a:solidFill>
                <a:latin typeface="Calisto MT" panose="02040603050505030304" pitchFamily="18" charset="0"/>
              </a:rPr>
              <a:t>on of</a:t>
            </a:r>
            <a:r>
              <a:rPr kumimoji="0" lang="en-US" altLang="en-US" sz="1500" b="0" i="0" u="none" strike="noStrike" cap="none" normalizeH="0" baseline="0" dirty="0">
                <a:ln>
                  <a:noFill/>
                </a:ln>
                <a:solidFill>
                  <a:schemeClr val="bg1"/>
                </a:solidFill>
                <a:effectLst/>
                <a:latin typeface="Calisto MT" panose="02040603050505030304" pitchFamily="18" charset="0"/>
              </a:rPr>
              <a:t> this subtitle. </a:t>
            </a:r>
            <a:r>
              <a:rPr lang="en-US" altLang="en-US" sz="1500" dirty="0">
                <a:solidFill>
                  <a:schemeClr val="bg1"/>
                </a:solidFill>
                <a:latin typeface="Calisto MT" panose="02040603050505030304" pitchFamily="18" charset="0"/>
              </a:rPr>
              <a:t>*  </a:t>
            </a:r>
            <a:r>
              <a:rPr lang="en-US" altLang="en-US" sz="1500" dirty="0">
                <a:solidFill>
                  <a:srgbClr val="FFC000"/>
                </a:solidFill>
                <a:latin typeface="Calisto MT" panose="02040603050505030304" pitchFamily="18" charset="0"/>
              </a:rPr>
              <a:t>(H&amp;SC Title 7 Subtitle C Texas Mental Health Code)</a:t>
            </a:r>
            <a:endParaRPr kumimoji="0" lang="en-US" altLang="en-US" sz="1500" b="0" i="0" u="none" strike="noStrike" cap="none" normalizeH="0" baseline="0" dirty="0">
              <a:ln>
                <a:noFill/>
              </a:ln>
              <a:solidFill>
                <a:srgbClr val="FFC000"/>
              </a:solidFill>
              <a:effectLst/>
              <a:latin typeface="Calisto MT" panose="02040603050505030304" pitchFamily="18" charset="0"/>
            </a:endParaRPr>
          </a:p>
          <a:p>
            <a:pPr marL="0" lvl="0" indent="0" eaLnBrk="0" fontAlgn="base" hangingPunct="0">
              <a:lnSpc>
                <a:spcPct val="100000"/>
              </a:lnSpc>
              <a:spcBef>
                <a:spcPct val="0"/>
              </a:spcBef>
              <a:spcAft>
                <a:spcPct val="0"/>
              </a:spcAft>
              <a:buNone/>
            </a:pPr>
            <a:endParaRPr kumimoji="0" lang="en-US" altLang="en-US" sz="1500" b="0" i="0" u="none" strike="noStrike" cap="none" normalizeH="0" baseline="0" dirty="0">
              <a:ln>
                <a:noFill/>
              </a:ln>
              <a:solidFill>
                <a:schemeClr val="bg1"/>
              </a:solidFill>
              <a:effectLst/>
              <a:latin typeface="Calisto MT" panose="020406030505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(c) An individual who commits an offense under this section is subject on conviction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(1) a fine of not less than $50 or more than $25,000 for </a:t>
            </a:r>
            <a:r>
              <a:rPr kumimoji="0" lang="en-US" altLang="en-US" sz="1500" b="0" i="0" u="none" strike="noStrike" cap="none" normalizeH="0" baseline="0" dirty="0">
                <a:ln>
                  <a:noFill/>
                </a:ln>
                <a:solidFill>
                  <a:srgbClr val="FF0000"/>
                </a:solidFill>
                <a:effectLst/>
                <a:latin typeface="Calisto MT" panose="02040603050505030304" pitchFamily="18" charset="0"/>
              </a:rPr>
              <a:t>each</a:t>
            </a:r>
            <a:r>
              <a:rPr kumimoji="0" lang="en-US" altLang="en-US" sz="1500" b="0" i="0" u="none" strike="noStrike" cap="none" normalizeH="0" baseline="0" dirty="0">
                <a:ln>
                  <a:noFill/>
                </a:ln>
                <a:solidFill>
                  <a:schemeClr val="bg1"/>
                </a:solidFill>
                <a:effectLst/>
                <a:latin typeface="Calisto MT" panose="02040603050505030304" pitchFamily="18" charset="0"/>
              </a:rPr>
              <a:t> </a:t>
            </a:r>
            <a:r>
              <a:rPr kumimoji="0" lang="en-US" altLang="en-US" sz="1500" b="0" i="0" u="none" strike="noStrike" cap="none" normalizeH="0" baseline="0" dirty="0">
                <a:ln>
                  <a:noFill/>
                </a:ln>
                <a:solidFill>
                  <a:srgbClr val="FF0000"/>
                </a:solidFill>
                <a:effectLst/>
                <a:latin typeface="Calisto MT" panose="02040603050505030304" pitchFamily="18" charset="0"/>
              </a:rPr>
              <a:t>violation</a:t>
            </a:r>
            <a:r>
              <a:rPr kumimoji="0" lang="en-US" altLang="en-US" sz="1500" b="0" i="0" u="none" strike="noStrike" cap="none" normalizeH="0" baseline="0" dirty="0">
                <a:ln>
                  <a:noFill/>
                </a:ln>
                <a:solidFill>
                  <a:schemeClr val="bg1"/>
                </a:solidFill>
                <a:effectLst/>
                <a:latin typeface="Calisto MT" panose="02040603050505030304" pitchFamily="18" charset="0"/>
              </a:rPr>
              <a:t> and </a:t>
            </a:r>
            <a:r>
              <a:rPr kumimoji="0" lang="en-US" altLang="en-US" sz="1500" b="0" i="0" u="none" strike="noStrike" cap="none" normalizeH="0" baseline="0" dirty="0">
                <a:ln>
                  <a:noFill/>
                </a:ln>
                <a:solidFill>
                  <a:srgbClr val="FF0000"/>
                </a:solidFill>
                <a:effectLst/>
                <a:latin typeface="Calisto MT" panose="02040603050505030304" pitchFamily="18" charset="0"/>
              </a:rPr>
              <a:t>each day of a continuing violation</a:t>
            </a:r>
            <a:r>
              <a:rPr kumimoji="0" lang="en-US" altLang="en-US" sz="1500" b="0" i="0" u="none" strike="noStrike" cap="none" normalizeH="0" baseline="0" dirty="0">
                <a:ln>
                  <a:noFill/>
                </a:ln>
                <a:solidFill>
                  <a:schemeClr val="bg1"/>
                </a:solidFill>
                <a:effectLst/>
                <a:latin typeface="Calisto MT" panose="020406030505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(2) confinement in jail for not more than two years for </a:t>
            </a:r>
            <a:r>
              <a:rPr kumimoji="0" lang="en-US" altLang="en-US" sz="1500" b="0" i="0" u="none" strike="noStrike" cap="none" normalizeH="0" baseline="0" dirty="0">
                <a:ln>
                  <a:noFill/>
                </a:ln>
                <a:solidFill>
                  <a:srgbClr val="FF0000"/>
                </a:solidFill>
                <a:effectLst/>
                <a:latin typeface="Calisto MT" panose="02040603050505030304" pitchFamily="18" charset="0"/>
              </a:rPr>
              <a:t>each violation </a:t>
            </a:r>
            <a:r>
              <a:rPr kumimoji="0" lang="en-US" altLang="en-US" sz="1500" b="0" i="0" u="none" strike="noStrike" cap="none" normalizeH="0" baseline="0" dirty="0">
                <a:ln>
                  <a:noFill/>
                </a:ln>
                <a:solidFill>
                  <a:schemeClr val="bg1"/>
                </a:solidFill>
                <a:effectLst/>
                <a:latin typeface="Calisto MT" panose="02040603050505030304" pitchFamily="18" charset="0"/>
              </a:rPr>
              <a:t>and </a:t>
            </a:r>
            <a:r>
              <a:rPr kumimoji="0" lang="en-US" altLang="en-US" sz="1500" b="0" i="0" u="none" strike="noStrike" cap="none" normalizeH="0" baseline="0" dirty="0">
                <a:ln>
                  <a:noFill/>
                </a:ln>
                <a:solidFill>
                  <a:srgbClr val="FF0000"/>
                </a:solidFill>
                <a:effectLst/>
                <a:latin typeface="Calisto MT" panose="02040603050505030304" pitchFamily="18" charset="0"/>
              </a:rPr>
              <a:t>each day of a continuing violation</a:t>
            </a:r>
            <a:r>
              <a:rPr kumimoji="0" lang="en-US" altLang="en-US" sz="1500" b="0" i="0" u="none" strike="noStrike" cap="none" normalizeH="0" baseline="0" dirty="0">
                <a:ln>
                  <a:noFill/>
                </a:ln>
                <a:solidFill>
                  <a:schemeClr val="bg1"/>
                </a:solidFill>
                <a:effectLst/>
                <a:latin typeface="Calisto MT" panose="02040603050505030304" pitchFamily="18" charset="0"/>
              </a:rPr>
              <a:t>;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(3) both fine and confinement.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bg1"/>
              </a:solidFill>
              <a:effectLst/>
              <a:latin typeface="Calisto MT" panose="020406030505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(d) A person other than an individual who commits an offense under this section is subject on conviction to a fine of not less than $500 or more than $100,000 for each violation and each day of a continuing violation.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bg1"/>
              </a:solidFill>
              <a:effectLst/>
              <a:latin typeface="Calisto MT" panose="020406030505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(e) If it is shown on the trial of an individual that the individual has previously been convicted of an offense under this section, the offense is punishable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(1) a fine of not less than $100 or more than $50,000 for each violation and each day of a continuing violation;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(2) confinement in jail for not more than four years for each violation and each day of a continuing violation;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	(3) both fine and confinement.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Calisto MT" panose="02040603050505030304" pitchFamily="18" charset="0"/>
              </a:rPr>
              <a:t>(f) If it is shown on the trial of a person other than an individual that the person previously has been convicted of an offense under this section, the offense is punishable by a fine of not less than $1,000 or more than $200,000 for each violation and each day of a continuing violation.</a:t>
            </a:r>
          </a:p>
        </p:txBody>
      </p:sp>
    </p:spTree>
    <p:extLst>
      <p:ext uri="{BB962C8B-B14F-4D97-AF65-F5344CB8AC3E}">
        <p14:creationId xmlns:p14="http://schemas.microsoft.com/office/powerpoint/2010/main" val="74593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3295</TotalTime>
  <Words>2633</Words>
  <Application>Microsoft Office PowerPoint</Application>
  <PresentationFormat>Widescreen</PresentationFormat>
  <Paragraphs>176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Calisto MT</vt:lpstr>
      <vt:lpstr>Times New Roman</vt:lpstr>
      <vt:lpstr>Office Theme</vt:lpstr>
      <vt:lpstr>Denton County MHMR’s Mental Health and Judicial/Law Enforcement Collaborative Summit  September 20, 2024</vt:lpstr>
      <vt:lpstr>Observations from the Bench </vt:lpstr>
      <vt:lpstr>Judicially Involved in Denton County 2024</vt:lpstr>
      <vt:lpstr>PowerPoint Presentation</vt:lpstr>
      <vt:lpstr>PowerPoint Presentation</vt:lpstr>
      <vt:lpstr>PowerPoint Presentation</vt:lpstr>
      <vt:lpstr>PowerPoint Presentation</vt:lpstr>
      <vt:lpstr>Sec. 571.019 Limitation of Liability</vt:lpstr>
      <vt:lpstr>Sec. 571.020 Criminal Penalties</vt:lpstr>
      <vt:lpstr>Sec. 571.023 Civil Penalties</vt:lpstr>
      <vt:lpstr>Texas Mental Health Code (cont.)</vt:lpstr>
      <vt:lpstr>Sec. 573.001 Apprehension by a Peace Officer  Without a Warrant</vt:lpstr>
      <vt:lpstr>PowerPoint Presentation</vt:lpstr>
      <vt:lpstr>PowerPoint Presentation</vt:lpstr>
      <vt:lpstr>PowerPoint Presentation</vt:lpstr>
      <vt:lpstr>Texas Mental Health Code (cont.)</vt:lpstr>
      <vt:lpstr>Texas is a Crisis Commitment State Sec. 574.034 Health and Safety Code</vt:lpstr>
      <vt:lpstr>Texas Mental Health Code (cont.)</vt:lpstr>
      <vt:lpstr>Emergency Detention and Civil Commitment Hospitals</vt:lpstr>
      <vt:lpstr>PowerPoint Presentation</vt:lpstr>
      <vt:lpstr>PowerPoint Presentation</vt:lpstr>
      <vt:lpstr>CCP Sec.16.22</vt:lpstr>
      <vt:lpstr>CCP 16.22 Continued</vt:lpstr>
      <vt:lpstr>PowerPoint Presentation</vt:lpstr>
      <vt:lpstr>https://texasjcmh.gov/publications/bench-books/</vt:lpstr>
      <vt:lpstr>https://texasjcmh.gov/media/erwfq1mp/eliminate-the-wait-toolkit-1-19-22-final.pdf</vt:lpstr>
      <vt:lpstr>The 16.22 Process Step by Step</vt:lpstr>
      <vt:lpstr>https://texasjcmh.gov/media/wuyludp3/16-22-guide-september-2023-for-web-v2.pdf</vt:lpstr>
      <vt:lpstr>https://texasjcmh.gov/publications/code-book/</vt:lpstr>
      <vt:lpstr>All further questions should be delivered to Judge Waddil for answering during his presentation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 County MHMR’s Mental Health and Law Enforcement Summit September 27, 2023</dc:title>
  <dc:creator>Dave Jahn</dc:creator>
  <cp:lastModifiedBy>Dave Jahn</cp:lastModifiedBy>
  <cp:revision>16</cp:revision>
  <cp:lastPrinted>2023-09-27T07:43:54Z</cp:lastPrinted>
  <dcterms:created xsi:type="dcterms:W3CDTF">2023-09-27T03:08:53Z</dcterms:created>
  <dcterms:modified xsi:type="dcterms:W3CDTF">2024-09-20T07:11:02Z</dcterms:modified>
</cp:coreProperties>
</file>