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0.xml" ContentType="application/vnd.ms-powerpoint.comments+xml"/>
  <Override PartName="/ppt/notesSlides/notesSlide3.xml" ContentType="application/vnd.openxmlformats-officedocument.presentationml.notesSlide+xml"/>
  <Override PartName="/ppt/comments/modernComment_102_0.xml" ContentType="application/vnd.ms-powerpoint.comments+xml"/>
  <Override PartName="/ppt/notesSlides/notesSlide4.xml" ContentType="application/vnd.openxmlformats-officedocument.presentationml.notesSlide+xml"/>
  <Override PartName="/ppt/comments/modernComment_105_0.xml" ContentType="application/vnd.ms-powerpoint.comments+xml"/>
  <Override PartName="/ppt/notesSlides/notesSlide5.xml" ContentType="application/vnd.openxmlformats-officedocument.presentationml.notesSlide+xml"/>
  <Override PartName="/ppt/comments/modernComment_11C_EC9D6A91.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9_0.xml" ContentType="application/vnd.ms-powerpoint.comments+xml"/>
  <Override PartName="/ppt/notesSlides/notesSlide11.xml" ContentType="application/vnd.openxmlformats-officedocument.presentationml.notesSlide+xml"/>
  <Override PartName="/ppt/comments/modernComment_121_A124F4F5.xml" ContentType="application/vnd.ms-powerpoint.comments+xml"/>
  <Override PartName="/ppt/notesSlides/notesSlide12.xml" ContentType="application/vnd.openxmlformats-officedocument.presentationml.notesSlide+xml"/>
  <Override PartName="/ppt/comments/modernComment_106_0.xml" ContentType="application/vnd.ms-powerpoint.comments+xml"/>
  <Override PartName="/ppt/notesSlides/notesSlide13.xml" ContentType="application/vnd.openxmlformats-officedocument.presentationml.notesSlide+xml"/>
  <Override PartName="/ppt/comments/modernComment_111_0.xml" ContentType="application/vnd.ms-powerpoint.comments+xml"/>
  <Override PartName="/ppt/notesSlides/notesSlide14.xml" ContentType="application/vnd.openxmlformats-officedocument.presentationml.notesSlide+xml"/>
  <Override PartName="/ppt/comments/modernComment_112_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2"/>
  </p:notesMasterIdLst>
  <p:sldIdLst>
    <p:sldId id="256" r:id="rId2"/>
    <p:sldId id="257" r:id="rId3"/>
    <p:sldId id="258" r:id="rId4"/>
    <p:sldId id="261" r:id="rId5"/>
    <p:sldId id="284" r:id="rId6"/>
    <p:sldId id="290" r:id="rId7"/>
    <p:sldId id="280" r:id="rId8"/>
    <p:sldId id="259" r:id="rId9"/>
    <p:sldId id="285" r:id="rId10"/>
    <p:sldId id="260" r:id="rId11"/>
    <p:sldId id="275" r:id="rId12"/>
    <p:sldId id="276" r:id="rId13"/>
    <p:sldId id="281" r:id="rId14"/>
    <p:sldId id="265" r:id="rId15"/>
    <p:sldId id="289" r:id="rId16"/>
    <p:sldId id="262" r:id="rId17"/>
    <p:sldId id="291" r:id="rId18"/>
    <p:sldId id="282" r:id="rId19"/>
    <p:sldId id="273" r:id="rId20"/>
    <p:sldId id="274" r:id="rId21"/>
  </p:sldIdLst>
  <p:sldSz cx="12192000" cy="6858000"/>
  <p:notesSz cx="6858000" cy="9144000"/>
  <p:embeddedFontLst>
    <p:embeddedFont>
      <p:font typeface="Cambria Math" panose="02040503050406030204" pitchFamily="18" charset="0"/>
      <p:regular r:id="rId23"/>
    </p:embeddedFont>
    <p:embeddedFont>
      <p:font typeface="Century Gothic" panose="020B0502020202020204" pitchFamily="34" charset="0"/>
      <p:regular r:id="rId24"/>
      <p:bold r:id="rId25"/>
      <p:italic r:id="rId26"/>
      <p:boldItalic r:id="rId27"/>
    </p:embeddedFont>
    <p:embeddedFont>
      <p:font typeface="Wingdings 3" panose="05040102010807070707" pitchFamily="18" charset="2"/>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9CC870-4644-E810-E8C8-28671401A705}" name="Cristinette Likiardopoulos" initials="CL" userId="S::cristinette@ranchhandsrescue.org::3ce2479b-436f-4566-a910-0ddb01b3da35" providerId="AD"/>
  <p188:author id="{A35F8BAB-3282-E131-8E60-F7D6AB1C772A}" name="Landon Dickeson" initials="LD" userId="S::landon@ranchhandsrescue.org::a727bc8a-5ec4-42e3-8b2e-0027bc4214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EB11D8-50DD-4177-8163-3C6BC93AD691}" v="6" dt="2024-08-31T01:01:31.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5229" autoAdjust="0"/>
  </p:normalViewPr>
  <p:slideViewPr>
    <p:cSldViewPr snapToGrid="0">
      <p:cViewPr varScale="1">
        <p:scale>
          <a:sx n="70" d="100"/>
          <a:sy n="70" d="100"/>
        </p:scale>
        <p:origin x="93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on Dickeson" userId="a727bc8a-5ec4-42e3-8b2e-0027bc421460" providerId="ADAL" clId="{6FEB11D8-50DD-4177-8163-3C6BC93AD691}"/>
    <pc:docChg chg="undo redo custSel addSld delSld modSld sldOrd">
      <pc:chgData name="Landon Dickeson" userId="a727bc8a-5ec4-42e3-8b2e-0027bc421460" providerId="ADAL" clId="{6FEB11D8-50DD-4177-8163-3C6BC93AD691}" dt="2024-08-31T01:19:35.523" v="514" actId="2711"/>
      <pc:docMkLst>
        <pc:docMk/>
      </pc:docMkLst>
      <pc:sldChg chg="modSp mod">
        <pc:chgData name="Landon Dickeson" userId="a727bc8a-5ec4-42e3-8b2e-0027bc421460" providerId="ADAL" clId="{6FEB11D8-50DD-4177-8163-3C6BC93AD691}" dt="2024-08-31T01:17:20.572" v="501" actId="27636"/>
        <pc:sldMkLst>
          <pc:docMk/>
          <pc:sldMk cId="0" sldId="256"/>
        </pc:sldMkLst>
        <pc:spChg chg="mod">
          <ac:chgData name="Landon Dickeson" userId="a727bc8a-5ec4-42e3-8b2e-0027bc421460" providerId="ADAL" clId="{6FEB11D8-50DD-4177-8163-3C6BC93AD691}" dt="2024-08-31T01:17:20.572" v="501" actId="27636"/>
          <ac:spMkLst>
            <pc:docMk/>
            <pc:sldMk cId="0" sldId="256"/>
            <ac:spMk id="157" creationId="{00000000-0000-0000-0000-000000000000}"/>
          </ac:spMkLst>
        </pc:spChg>
        <pc:spChg chg="mod">
          <ac:chgData name="Landon Dickeson" userId="a727bc8a-5ec4-42e3-8b2e-0027bc421460" providerId="ADAL" clId="{6FEB11D8-50DD-4177-8163-3C6BC93AD691}" dt="2024-08-31T01:12:39.242" v="471" actId="20577"/>
          <ac:spMkLst>
            <pc:docMk/>
            <pc:sldMk cId="0" sldId="256"/>
            <ac:spMk id="158" creationId="{00000000-0000-0000-0000-000000000000}"/>
          </ac:spMkLst>
        </pc:spChg>
      </pc:sldChg>
      <pc:sldChg chg="modSp mod">
        <pc:chgData name="Landon Dickeson" userId="a727bc8a-5ec4-42e3-8b2e-0027bc421460" providerId="ADAL" clId="{6FEB11D8-50DD-4177-8163-3C6BC93AD691}" dt="2024-08-31T01:17:13.597" v="498" actId="404"/>
        <pc:sldMkLst>
          <pc:docMk/>
          <pc:sldMk cId="0" sldId="257"/>
        </pc:sldMkLst>
        <pc:spChg chg="mod">
          <ac:chgData name="Landon Dickeson" userId="a727bc8a-5ec4-42e3-8b2e-0027bc421460" providerId="ADAL" clId="{6FEB11D8-50DD-4177-8163-3C6BC93AD691}" dt="2024-08-31T01:17:13.597" v="498" actId="404"/>
          <ac:spMkLst>
            <pc:docMk/>
            <pc:sldMk cId="0" sldId="257"/>
            <ac:spMk id="163" creationId="{00000000-0000-0000-0000-000000000000}"/>
          </ac:spMkLst>
        </pc:spChg>
        <pc:spChg chg="mod">
          <ac:chgData name="Landon Dickeson" userId="a727bc8a-5ec4-42e3-8b2e-0027bc421460" providerId="ADAL" clId="{6FEB11D8-50DD-4177-8163-3C6BC93AD691}" dt="2024-08-31T01:07:13.806" v="414" actId="12"/>
          <ac:spMkLst>
            <pc:docMk/>
            <pc:sldMk cId="0" sldId="257"/>
            <ac:spMk id="164" creationId="{00000000-0000-0000-0000-000000000000}"/>
          </ac:spMkLst>
        </pc:spChg>
      </pc:sldChg>
      <pc:sldChg chg="modSp mod">
        <pc:chgData name="Landon Dickeson" userId="a727bc8a-5ec4-42e3-8b2e-0027bc421460" providerId="ADAL" clId="{6FEB11D8-50DD-4177-8163-3C6BC93AD691}" dt="2024-08-31T01:17:07.314" v="497" actId="404"/>
        <pc:sldMkLst>
          <pc:docMk/>
          <pc:sldMk cId="0" sldId="258"/>
        </pc:sldMkLst>
        <pc:spChg chg="mod">
          <ac:chgData name="Landon Dickeson" userId="a727bc8a-5ec4-42e3-8b2e-0027bc421460" providerId="ADAL" clId="{6FEB11D8-50DD-4177-8163-3C6BC93AD691}" dt="2024-08-31T01:17:07.314" v="497" actId="404"/>
          <ac:spMkLst>
            <pc:docMk/>
            <pc:sldMk cId="0" sldId="258"/>
            <ac:spMk id="169" creationId="{00000000-0000-0000-0000-000000000000}"/>
          </ac:spMkLst>
        </pc:spChg>
        <pc:spChg chg="mod">
          <ac:chgData name="Landon Dickeson" userId="a727bc8a-5ec4-42e3-8b2e-0027bc421460" providerId="ADAL" clId="{6FEB11D8-50DD-4177-8163-3C6BC93AD691}" dt="2024-08-31T01:07:42.889" v="420" actId="12"/>
          <ac:spMkLst>
            <pc:docMk/>
            <pc:sldMk cId="0" sldId="258"/>
            <ac:spMk id="170" creationId="{00000000-0000-0000-0000-000000000000}"/>
          </ac:spMkLst>
        </pc:spChg>
      </pc:sldChg>
      <pc:sldChg chg="modSp mod">
        <pc:chgData name="Landon Dickeson" userId="a727bc8a-5ec4-42e3-8b2e-0027bc421460" providerId="ADAL" clId="{6FEB11D8-50DD-4177-8163-3C6BC93AD691}" dt="2024-08-31T01:17:38.832" v="502" actId="404"/>
        <pc:sldMkLst>
          <pc:docMk/>
          <pc:sldMk cId="0" sldId="259"/>
        </pc:sldMkLst>
        <pc:spChg chg="mod">
          <ac:chgData name="Landon Dickeson" userId="a727bc8a-5ec4-42e3-8b2e-0027bc421460" providerId="ADAL" clId="{6FEB11D8-50DD-4177-8163-3C6BC93AD691}" dt="2024-08-31T01:17:38.832" v="502" actId="404"/>
          <ac:spMkLst>
            <pc:docMk/>
            <pc:sldMk cId="0" sldId="259"/>
            <ac:spMk id="176" creationId="{00000000-0000-0000-0000-000000000000}"/>
          </ac:spMkLst>
        </pc:spChg>
        <pc:spChg chg="mod">
          <ac:chgData name="Landon Dickeson" userId="a727bc8a-5ec4-42e3-8b2e-0027bc421460" providerId="ADAL" clId="{6FEB11D8-50DD-4177-8163-3C6BC93AD691}" dt="2024-08-31T01:09:02.070" v="439" actId="12"/>
          <ac:spMkLst>
            <pc:docMk/>
            <pc:sldMk cId="0" sldId="259"/>
            <ac:spMk id="177" creationId="{00000000-0000-0000-0000-000000000000}"/>
          </ac:spMkLst>
        </pc:spChg>
      </pc:sldChg>
      <pc:sldChg chg="modSp mod">
        <pc:chgData name="Landon Dickeson" userId="a727bc8a-5ec4-42e3-8b2e-0027bc421460" providerId="ADAL" clId="{6FEB11D8-50DD-4177-8163-3C6BC93AD691}" dt="2024-08-31T01:15:38.268" v="482" actId="2711"/>
        <pc:sldMkLst>
          <pc:docMk/>
          <pc:sldMk cId="0" sldId="260"/>
        </pc:sldMkLst>
        <pc:spChg chg="mod">
          <ac:chgData name="Landon Dickeson" userId="a727bc8a-5ec4-42e3-8b2e-0027bc421460" providerId="ADAL" clId="{6FEB11D8-50DD-4177-8163-3C6BC93AD691}" dt="2024-08-31T01:15:38.268" v="482" actId="2711"/>
          <ac:spMkLst>
            <pc:docMk/>
            <pc:sldMk cId="0" sldId="260"/>
            <ac:spMk id="182" creationId="{00000000-0000-0000-0000-000000000000}"/>
          </ac:spMkLst>
        </pc:spChg>
        <pc:spChg chg="mod">
          <ac:chgData name="Landon Dickeson" userId="a727bc8a-5ec4-42e3-8b2e-0027bc421460" providerId="ADAL" clId="{6FEB11D8-50DD-4177-8163-3C6BC93AD691}" dt="2024-08-31T01:09:15.685" v="441" actId="12"/>
          <ac:spMkLst>
            <pc:docMk/>
            <pc:sldMk cId="0" sldId="260"/>
            <ac:spMk id="183" creationId="{00000000-0000-0000-0000-000000000000}"/>
          </ac:spMkLst>
        </pc:spChg>
      </pc:sldChg>
      <pc:sldChg chg="modSp mod">
        <pc:chgData name="Landon Dickeson" userId="a727bc8a-5ec4-42e3-8b2e-0027bc421460" providerId="ADAL" clId="{6FEB11D8-50DD-4177-8163-3C6BC93AD691}" dt="2024-08-31T01:16:58.580" v="495" actId="1076"/>
        <pc:sldMkLst>
          <pc:docMk/>
          <pc:sldMk cId="0" sldId="261"/>
        </pc:sldMkLst>
        <pc:spChg chg="mod">
          <ac:chgData name="Landon Dickeson" userId="a727bc8a-5ec4-42e3-8b2e-0027bc421460" providerId="ADAL" clId="{6FEB11D8-50DD-4177-8163-3C6BC93AD691}" dt="2024-08-31T01:16:58.580" v="495" actId="1076"/>
          <ac:spMkLst>
            <pc:docMk/>
            <pc:sldMk cId="0" sldId="261"/>
            <ac:spMk id="188" creationId="{00000000-0000-0000-0000-000000000000}"/>
          </ac:spMkLst>
        </pc:spChg>
        <pc:spChg chg="mod">
          <ac:chgData name="Landon Dickeson" userId="a727bc8a-5ec4-42e3-8b2e-0027bc421460" providerId="ADAL" clId="{6FEB11D8-50DD-4177-8163-3C6BC93AD691}" dt="2024-08-31T01:07:54.895" v="425" actId="12"/>
          <ac:spMkLst>
            <pc:docMk/>
            <pc:sldMk cId="0" sldId="261"/>
            <ac:spMk id="190" creationId="{00000000-0000-0000-0000-000000000000}"/>
          </ac:spMkLst>
        </pc:spChg>
      </pc:sldChg>
      <pc:sldChg chg="modSp mod">
        <pc:chgData name="Landon Dickeson" userId="a727bc8a-5ec4-42e3-8b2e-0027bc421460" providerId="ADAL" clId="{6FEB11D8-50DD-4177-8163-3C6BC93AD691}" dt="2024-08-31T01:18:51.786" v="508" actId="1076"/>
        <pc:sldMkLst>
          <pc:docMk/>
          <pc:sldMk cId="0" sldId="262"/>
        </pc:sldMkLst>
        <pc:spChg chg="mod">
          <ac:chgData name="Landon Dickeson" userId="a727bc8a-5ec4-42e3-8b2e-0027bc421460" providerId="ADAL" clId="{6FEB11D8-50DD-4177-8163-3C6BC93AD691}" dt="2024-08-31T01:18:51.786" v="508" actId="1076"/>
          <ac:spMkLst>
            <pc:docMk/>
            <pc:sldMk cId="0" sldId="262"/>
            <ac:spMk id="201" creationId="{00000000-0000-0000-0000-000000000000}"/>
          </ac:spMkLst>
        </pc:spChg>
        <pc:spChg chg="mod">
          <ac:chgData name="Landon Dickeson" userId="a727bc8a-5ec4-42e3-8b2e-0027bc421460" providerId="ADAL" clId="{6FEB11D8-50DD-4177-8163-3C6BC93AD691}" dt="2024-08-31T01:10:55.976" v="452" actId="12"/>
          <ac:spMkLst>
            <pc:docMk/>
            <pc:sldMk cId="0" sldId="262"/>
            <ac:spMk id="203" creationId="{00000000-0000-0000-0000-000000000000}"/>
          </ac:spMkLst>
        </pc:spChg>
      </pc:sldChg>
      <pc:sldChg chg="del">
        <pc:chgData name="Landon Dickeson" userId="a727bc8a-5ec4-42e3-8b2e-0027bc421460" providerId="ADAL" clId="{6FEB11D8-50DD-4177-8163-3C6BC93AD691}" dt="2024-08-31T00:47:39.533" v="149" actId="47"/>
        <pc:sldMkLst>
          <pc:docMk/>
          <pc:sldMk cId="0" sldId="263"/>
        </pc:sldMkLst>
      </pc:sldChg>
      <pc:sldChg chg="del">
        <pc:chgData name="Landon Dickeson" userId="a727bc8a-5ec4-42e3-8b2e-0027bc421460" providerId="ADAL" clId="{6FEB11D8-50DD-4177-8163-3C6BC93AD691}" dt="2024-08-31T00:47:40.959" v="150" actId="47"/>
        <pc:sldMkLst>
          <pc:docMk/>
          <pc:sldMk cId="0" sldId="264"/>
        </pc:sldMkLst>
      </pc:sldChg>
      <pc:sldChg chg="modSp mod ord">
        <pc:chgData name="Landon Dickeson" userId="a727bc8a-5ec4-42e3-8b2e-0027bc421460" providerId="ADAL" clId="{6FEB11D8-50DD-4177-8163-3C6BC93AD691}" dt="2024-08-31T01:14:57.716" v="478" actId="2711"/>
        <pc:sldMkLst>
          <pc:docMk/>
          <pc:sldMk cId="0" sldId="265"/>
        </pc:sldMkLst>
        <pc:spChg chg="mod">
          <ac:chgData name="Landon Dickeson" userId="a727bc8a-5ec4-42e3-8b2e-0027bc421460" providerId="ADAL" clId="{6FEB11D8-50DD-4177-8163-3C6BC93AD691}" dt="2024-08-31T01:14:57.716" v="478" actId="2711"/>
          <ac:spMkLst>
            <pc:docMk/>
            <pc:sldMk cId="0" sldId="265"/>
            <ac:spMk id="229" creationId="{00000000-0000-0000-0000-000000000000}"/>
          </ac:spMkLst>
        </pc:spChg>
        <pc:spChg chg="mod">
          <ac:chgData name="Landon Dickeson" userId="a727bc8a-5ec4-42e3-8b2e-0027bc421460" providerId="ADAL" clId="{6FEB11D8-50DD-4177-8163-3C6BC93AD691}" dt="2024-08-31T01:10:31.023" v="448" actId="14100"/>
          <ac:spMkLst>
            <pc:docMk/>
            <pc:sldMk cId="0" sldId="265"/>
            <ac:spMk id="230" creationId="{00000000-0000-0000-0000-000000000000}"/>
          </ac:spMkLst>
        </pc:spChg>
      </pc:sldChg>
      <pc:sldChg chg="del">
        <pc:chgData name="Landon Dickeson" userId="a727bc8a-5ec4-42e3-8b2e-0027bc421460" providerId="ADAL" clId="{6FEB11D8-50DD-4177-8163-3C6BC93AD691}" dt="2024-08-31T00:49:28.897" v="161" actId="47"/>
        <pc:sldMkLst>
          <pc:docMk/>
          <pc:sldMk cId="0" sldId="266"/>
        </pc:sldMkLst>
      </pc:sldChg>
      <pc:sldChg chg="del">
        <pc:chgData name="Landon Dickeson" userId="a727bc8a-5ec4-42e3-8b2e-0027bc421460" providerId="ADAL" clId="{6FEB11D8-50DD-4177-8163-3C6BC93AD691}" dt="2024-08-31T00:47:48.305" v="151" actId="47"/>
        <pc:sldMkLst>
          <pc:docMk/>
          <pc:sldMk cId="0" sldId="267"/>
        </pc:sldMkLst>
      </pc:sldChg>
      <pc:sldChg chg="del">
        <pc:chgData name="Landon Dickeson" userId="a727bc8a-5ec4-42e3-8b2e-0027bc421460" providerId="ADAL" clId="{6FEB11D8-50DD-4177-8163-3C6BC93AD691}" dt="2024-08-31T00:47:51.307" v="153" actId="47"/>
        <pc:sldMkLst>
          <pc:docMk/>
          <pc:sldMk cId="0" sldId="268"/>
        </pc:sldMkLst>
      </pc:sldChg>
      <pc:sldChg chg="del">
        <pc:chgData name="Landon Dickeson" userId="a727bc8a-5ec4-42e3-8b2e-0027bc421460" providerId="ADAL" clId="{6FEB11D8-50DD-4177-8163-3C6BC93AD691}" dt="2024-08-31T00:47:53.300" v="155" actId="47"/>
        <pc:sldMkLst>
          <pc:docMk/>
          <pc:sldMk cId="0" sldId="269"/>
        </pc:sldMkLst>
      </pc:sldChg>
      <pc:sldChg chg="del">
        <pc:chgData name="Landon Dickeson" userId="a727bc8a-5ec4-42e3-8b2e-0027bc421460" providerId="ADAL" clId="{6FEB11D8-50DD-4177-8163-3C6BC93AD691}" dt="2024-08-31T00:47:58.140" v="158" actId="47"/>
        <pc:sldMkLst>
          <pc:docMk/>
          <pc:sldMk cId="0" sldId="270"/>
        </pc:sldMkLst>
      </pc:sldChg>
      <pc:sldChg chg="del">
        <pc:chgData name="Landon Dickeson" userId="a727bc8a-5ec4-42e3-8b2e-0027bc421460" providerId="ADAL" clId="{6FEB11D8-50DD-4177-8163-3C6BC93AD691}" dt="2024-08-31T00:47:56.694" v="157" actId="47"/>
        <pc:sldMkLst>
          <pc:docMk/>
          <pc:sldMk cId="0" sldId="271"/>
        </pc:sldMkLst>
      </pc:sldChg>
      <pc:sldChg chg="del">
        <pc:chgData name="Landon Dickeson" userId="a727bc8a-5ec4-42e3-8b2e-0027bc421460" providerId="ADAL" clId="{6FEB11D8-50DD-4177-8163-3C6BC93AD691}" dt="2024-08-31T00:48:00.590" v="160" actId="47"/>
        <pc:sldMkLst>
          <pc:docMk/>
          <pc:sldMk cId="0" sldId="272"/>
        </pc:sldMkLst>
      </pc:sldChg>
      <pc:sldChg chg="modSp mod">
        <pc:chgData name="Landon Dickeson" userId="a727bc8a-5ec4-42e3-8b2e-0027bc421460" providerId="ADAL" clId="{6FEB11D8-50DD-4177-8163-3C6BC93AD691}" dt="2024-08-31T01:19:24.825" v="512" actId="404"/>
        <pc:sldMkLst>
          <pc:docMk/>
          <pc:sldMk cId="0" sldId="273"/>
        </pc:sldMkLst>
        <pc:spChg chg="mod">
          <ac:chgData name="Landon Dickeson" userId="a727bc8a-5ec4-42e3-8b2e-0027bc421460" providerId="ADAL" clId="{6FEB11D8-50DD-4177-8163-3C6BC93AD691}" dt="2024-08-31T01:11:49.491" v="460" actId="12"/>
          <ac:spMkLst>
            <pc:docMk/>
            <pc:sldMk cId="0" sldId="273"/>
            <ac:spMk id="2" creationId="{736244A2-6329-45E9-BAB0-E57CA253C98E}"/>
          </ac:spMkLst>
        </pc:spChg>
        <pc:spChg chg="mod">
          <ac:chgData name="Landon Dickeson" userId="a727bc8a-5ec4-42e3-8b2e-0027bc421460" providerId="ADAL" clId="{6FEB11D8-50DD-4177-8163-3C6BC93AD691}" dt="2024-08-31T01:19:24.825" v="512" actId="404"/>
          <ac:spMkLst>
            <pc:docMk/>
            <pc:sldMk cId="0" sldId="273"/>
            <ac:spMk id="298" creationId="{00000000-0000-0000-0000-000000000000}"/>
          </ac:spMkLst>
        </pc:spChg>
        <pc:spChg chg="mod">
          <ac:chgData name="Landon Dickeson" userId="a727bc8a-5ec4-42e3-8b2e-0027bc421460" providerId="ADAL" clId="{6FEB11D8-50DD-4177-8163-3C6BC93AD691}" dt="2024-08-31T01:11:43.383" v="459" actId="12"/>
          <ac:spMkLst>
            <pc:docMk/>
            <pc:sldMk cId="0" sldId="273"/>
            <ac:spMk id="299" creationId="{00000000-0000-0000-0000-000000000000}"/>
          </ac:spMkLst>
        </pc:spChg>
      </pc:sldChg>
      <pc:sldChg chg="modSp mod">
        <pc:chgData name="Landon Dickeson" userId="a727bc8a-5ec4-42e3-8b2e-0027bc421460" providerId="ADAL" clId="{6FEB11D8-50DD-4177-8163-3C6BC93AD691}" dt="2024-08-31T01:19:35.523" v="514" actId="2711"/>
        <pc:sldMkLst>
          <pc:docMk/>
          <pc:sldMk cId="0" sldId="274"/>
        </pc:sldMkLst>
        <pc:spChg chg="mod">
          <ac:chgData name="Landon Dickeson" userId="a727bc8a-5ec4-42e3-8b2e-0027bc421460" providerId="ADAL" clId="{6FEB11D8-50DD-4177-8163-3C6BC93AD691}" dt="2024-08-31T01:19:35.523" v="514" actId="2711"/>
          <ac:spMkLst>
            <pc:docMk/>
            <pc:sldMk cId="0" sldId="274"/>
            <ac:spMk id="304" creationId="{00000000-0000-0000-0000-000000000000}"/>
          </ac:spMkLst>
        </pc:spChg>
        <pc:spChg chg="mod">
          <ac:chgData name="Landon Dickeson" userId="a727bc8a-5ec4-42e3-8b2e-0027bc421460" providerId="ADAL" clId="{6FEB11D8-50DD-4177-8163-3C6BC93AD691}" dt="2024-08-31T01:12:02.591" v="463" actId="14100"/>
          <ac:spMkLst>
            <pc:docMk/>
            <pc:sldMk cId="0" sldId="274"/>
            <ac:spMk id="305" creationId="{00000000-0000-0000-0000-000000000000}"/>
          </ac:spMkLst>
        </pc:spChg>
      </pc:sldChg>
      <pc:sldChg chg="modSp mod">
        <pc:chgData name="Landon Dickeson" userId="a727bc8a-5ec4-42e3-8b2e-0027bc421460" providerId="ADAL" clId="{6FEB11D8-50DD-4177-8163-3C6BC93AD691}" dt="2024-08-31T01:15:22.995" v="481" actId="2711"/>
        <pc:sldMkLst>
          <pc:docMk/>
          <pc:sldMk cId="1577661352" sldId="275"/>
        </pc:sldMkLst>
        <pc:spChg chg="mod">
          <ac:chgData name="Landon Dickeson" userId="a727bc8a-5ec4-42e3-8b2e-0027bc421460" providerId="ADAL" clId="{6FEB11D8-50DD-4177-8163-3C6BC93AD691}" dt="2024-08-31T01:15:22.995" v="481" actId="2711"/>
          <ac:spMkLst>
            <pc:docMk/>
            <pc:sldMk cId="1577661352" sldId="275"/>
            <ac:spMk id="182" creationId="{00000000-0000-0000-0000-000000000000}"/>
          </ac:spMkLst>
        </pc:spChg>
        <pc:spChg chg="mod">
          <ac:chgData name="Landon Dickeson" userId="a727bc8a-5ec4-42e3-8b2e-0027bc421460" providerId="ADAL" clId="{6FEB11D8-50DD-4177-8163-3C6BC93AD691}" dt="2024-08-31T01:14:32.144" v="476" actId="14100"/>
          <ac:spMkLst>
            <pc:docMk/>
            <pc:sldMk cId="1577661352" sldId="275"/>
            <ac:spMk id="183" creationId="{00000000-0000-0000-0000-000000000000}"/>
          </ac:spMkLst>
        </pc:spChg>
      </pc:sldChg>
      <pc:sldChg chg="modSp mod">
        <pc:chgData name="Landon Dickeson" userId="a727bc8a-5ec4-42e3-8b2e-0027bc421460" providerId="ADAL" clId="{6FEB11D8-50DD-4177-8163-3C6BC93AD691}" dt="2024-08-31T01:15:10.744" v="480" actId="2711"/>
        <pc:sldMkLst>
          <pc:docMk/>
          <pc:sldMk cId="2050039487" sldId="276"/>
        </pc:sldMkLst>
        <pc:spChg chg="mod">
          <ac:chgData name="Landon Dickeson" userId="a727bc8a-5ec4-42e3-8b2e-0027bc421460" providerId="ADAL" clId="{6FEB11D8-50DD-4177-8163-3C6BC93AD691}" dt="2024-08-31T01:15:10.744" v="480" actId="2711"/>
          <ac:spMkLst>
            <pc:docMk/>
            <pc:sldMk cId="2050039487" sldId="276"/>
            <ac:spMk id="2" creationId="{BB793CC2-9FB1-5215-5443-924015471C91}"/>
          </ac:spMkLst>
        </pc:spChg>
        <pc:spChg chg="mod">
          <ac:chgData name="Landon Dickeson" userId="a727bc8a-5ec4-42e3-8b2e-0027bc421460" providerId="ADAL" clId="{6FEB11D8-50DD-4177-8163-3C6BC93AD691}" dt="2024-08-31T01:09:54.851" v="444" actId="12"/>
          <ac:spMkLst>
            <pc:docMk/>
            <pc:sldMk cId="2050039487" sldId="276"/>
            <ac:spMk id="3" creationId="{E9A30F1B-7C8A-9CC9-68BE-EA6F4EC5D850}"/>
          </ac:spMkLst>
        </pc:spChg>
      </pc:sldChg>
      <pc:sldChg chg="del">
        <pc:chgData name="Landon Dickeson" userId="a727bc8a-5ec4-42e3-8b2e-0027bc421460" providerId="ADAL" clId="{6FEB11D8-50DD-4177-8163-3C6BC93AD691}" dt="2024-08-31T00:47:59.159" v="159" actId="47"/>
        <pc:sldMkLst>
          <pc:docMk/>
          <pc:sldMk cId="2945355138" sldId="278"/>
        </pc:sldMkLst>
      </pc:sldChg>
      <pc:sldChg chg="del">
        <pc:chgData name="Landon Dickeson" userId="a727bc8a-5ec4-42e3-8b2e-0027bc421460" providerId="ADAL" clId="{6FEB11D8-50DD-4177-8163-3C6BC93AD691}" dt="2024-08-31T00:47:52.200" v="154" actId="47"/>
        <pc:sldMkLst>
          <pc:docMk/>
          <pc:sldMk cId="111251919" sldId="280"/>
        </pc:sldMkLst>
      </pc:sldChg>
      <pc:sldChg chg="modSp mod">
        <pc:chgData name="Landon Dickeson" userId="a727bc8a-5ec4-42e3-8b2e-0027bc421460" providerId="ADAL" clId="{6FEB11D8-50DD-4177-8163-3C6BC93AD691}" dt="2024-08-31T01:16:14.406" v="487" actId="1076"/>
        <pc:sldMkLst>
          <pc:docMk/>
          <pc:sldMk cId="1518111662" sldId="280"/>
        </pc:sldMkLst>
        <pc:spChg chg="mod">
          <ac:chgData name="Landon Dickeson" userId="a727bc8a-5ec4-42e3-8b2e-0027bc421460" providerId="ADAL" clId="{6FEB11D8-50DD-4177-8163-3C6BC93AD691}" dt="2024-08-31T01:16:14.406" v="487" actId="1076"/>
          <ac:spMkLst>
            <pc:docMk/>
            <pc:sldMk cId="1518111662" sldId="280"/>
            <ac:spMk id="5" creationId="{A7B8D376-D0CB-5E4D-03C1-1791C98BEC49}"/>
          </ac:spMkLst>
        </pc:spChg>
        <pc:spChg chg="mod">
          <ac:chgData name="Landon Dickeson" userId="a727bc8a-5ec4-42e3-8b2e-0027bc421460" providerId="ADAL" clId="{6FEB11D8-50DD-4177-8163-3C6BC93AD691}" dt="2024-08-31T01:08:52.514" v="438" actId="12"/>
          <ac:spMkLst>
            <pc:docMk/>
            <pc:sldMk cId="1518111662" sldId="280"/>
            <ac:spMk id="6" creationId="{2AD14D76-495F-8434-D258-1103E79F80A1}"/>
          </ac:spMkLst>
        </pc:spChg>
      </pc:sldChg>
      <pc:sldChg chg="del">
        <pc:chgData name="Landon Dickeson" userId="a727bc8a-5ec4-42e3-8b2e-0027bc421460" providerId="ADAL" clId="{6FEB11D8-50DD-4177-8163-3C6BC93AD691}" dt="2024-08-31T00:47:49.610" v="152" actId="47"/>
        <pc:sldMkLst>
          <pc:docMk/>
          <pc:sldMk cId="953107500" sldId="281"/>
        </pc:sldMkLst>
      </pc:sldChg>
      <pc:sldChg chg="modSp mod">
        <pc:chgData name="Landon Dickeson" userId="a727bc8a-5ec4-42e3-8b2e-0027bc421460" providerId="ADAL" clId="{6FEB11D8-50DD-4177-8163-3C6BC93AD691}" dt="2024-08-31T01:15:04.976" v="479" actId="2711"/>
        <pc:sldMkLst>
          <pc:docMk/>
          <pc:sldMk cId="4227086150" sldId="281"/>
        </pc:sldMkLst>
        <pc:spChg chg="mod">
          <ac:chgData name="Landon Dickeson" userId="a727bc8a-5ec4-42e3-8b2e-0027bc421460" providerId="ADAL" clId="{6FEB11D8-50DD-4177-8163-3C6BC93AD691}" dt="2024-08-31T01:15:04.976" v="479" actId="2711"/>
          <ac:spMkLst>
            <pc:docMk/>
            <pc:sldMk cId="4227086150" sldId="281"/>
            <ac:spMk id="2" creationId="{217FE526-1F80-3BFE-09F2-196328AB9B80}"/>
          </ac:spMkLst>
        </pc:spChg>
        <pc:spChg chg="mod">
          <ac:chgData name="Landon Dickeson" userId="a727bc8a-5ec4-42e3-8b2e-0027bc421460" providerId="ADAL" clId="{6FEB11D8-50DD-4177-8163-3C6BC93AD691}" dt="2024-08-31T01:10:14.577" v="446" actId="14100"/>
          <ac:spMkLst>
            <pc:docMk/>
            <pc:sldMk cId="4227086150" sldId="281"/>
            <ac:spMk id="3" creationId="{0B077B3F-37C8-C667-76D6-9F92CA32E836}"/>
          </ac:spMkLst>
        </pc:spChg>
      </pc:sldChg>
      <pc:sldChg chg="modSp mod">
        <pc:chgData name="Landon Dickeson" userId="a727bc8a-5ec4-42e3-8b2e-0027bc421460" providerId="ADAL" clId="{6FEB11D8-50DD-4177-8163-3C6BC93AD691}" dt="2024-08-31T01:19:10.231" v="510" actId="404"/>
        <pc:sldMkLst>
          <pc:docMk/>
          <pc:sldMk cId="2661284565" sldId="282"/>
        </pc:sldMkLst>
        <pc:spChg chg="mod">
          <ac:chgData name="Landon Dickeson" userId="a727bc8a-5ec4-42e3-8b2e-0027bc421460" providerId="ADAL" clId="{6FEB11D8-50DD-4177-8163-3C6BC93AD691}" dt="2024-08-31T01:19:10.231" v="510" actId="404"/>
          <ac:spMkLst>
            <pc:docMk/>
            <pc:sldMk cId="2661284565" sldId="282"/>
            <ac:spMk id="2" creationId="{9649FC39-91C0-8C29-3E68-A688DB0A4D00}"/>
          </ac:spMkLst>
        </pc:spChg>
        <pc:spChg chg="mod">
          <ac:chgData name="Landon Dickeson" userId="a727bc8a-5ec4-42e3-8b2e-0027bc421460" providerId="ADAL" clId="{6FEB11D8-50DD-4177-8163-3C6BC93AD691}" dt="2024-08-31T01:11:34.116" v="458" actId="12"/>
          <ac:spMkLst>
            <pc:docMk/>
            <pc:sldMk cId="2661284565" sldId="282"/>
            <ac:spMk id="3" creationId="{5006077F-71DE-B6E8-C960-7434A4693081}"/>
          </ac:spMkLst>
        </pc:spChg>
      </pc:sldChg>
      <pc:sldChg chg="del">
        <pc:chgData name="Landon Dickeson" userId="a727bc8a-5ec4-42e3-8b2e-0027bc421460" providerId="ADAL" clId="{6FEB11D8-50DD-4177-8163-3C6BC93AD691}" dt="2024-08-31T00:21:47.946" v="1" actId="47"/>
        <pc:sldMkLst>
          <pc:docMk/>
          <pc:sldMk cId="2975986281" sldId="283"/>
        </pc:sldMkLst>
      </pc:sldChg>
      <pc:sldChg chg="modSp mod">
        <pc:chgData name="Landon Dickeson" userId="a727bc8a-5ec4-42e3-8b2e-0027bc421460" providerId="ADAL" clId="{6FEB11D8-50DD-4177-8163-3C6BC93AD691}" dt="2024-08-31T01:16:40.889" v="492" actId="404"/>
        <pc:sldMkLst>
          <pc:docMk/>
          <pc:sldMk cId="3969739409" sldId="284"/>
        </pc:sldMkLst>
        <pc:spChg chg="mod">
          <ac:chgData name="Landon Dickeson" userId="a727bc8a-5ec4-42e3-8b2e-0027bc421460" providerId="ADAL" clId="{6FEB11D8-50DD-4177-8163-3C6BC93AD691}" dt="2024-08-31T01:16:40.889" v="492" actId="404"/>
          <ac:spMkLst>
            <pc:docMk/>
            <pc:sldMk cId="3969739409" sldId="284"/>
            <ac:spMk id="188" creationId="{00000000-0000-0000-0000-000000000000}"/>
          </ac:spMkLst>
        </pc:spChg>
        <pc:spChg chg="mod">
          <ac:chgData name="Landon Dickeson" userId="a727bc8a-5ec4-42e3-8b2e-0027bc421460" providerId="ADAL" clId="{6FEB11D8-50DD-4177-8163-3C6BC93AD691}" dt="2024-08-31T01:08:02.955" v="426" actId="12"/>
          <ac:spMkLst>
            <pc:docMk/>
            <pc:sldMk cId="3969739409" sldId="284"/>
            <ac:spMk id="190" creationId="{00000000-0000-0000-0000-000000000000}"/>
          </ac:spMkLst>
        </pc:spChg>
      </pc:sldChg>
      <pc:sldChg chg="modSp mod">
        <pc:chgData name="Landon Dickeson" userId="a727bc8a-5ec4-42e3-8b2e-0027bc421460" providerId="ADAL" clId="{6FEB11D8-50DD-4177-8163-3C6BC93AD691}" dt="2024-08-31T01:17:43.668" v="503" actId="404"/>
        <pc:sldMkLst>
          <pc:docMk/>
          <pc:sldMk cId="2446206624" sldId="285"/>
        </pc:sldMkLst>
        <pc:spChg chg="mod">
          <ac:chgData name="Landon Dickeson" userId="a727bc8a-5ec4-42e3-8b2e-0027bc421460" providerId="ADAL" clId="{6FEB11D8-50DD-4177-8163-3C6BC93AD691}" dt="2024-08-31T01:17:43.668" v="503" actId="404"/>
          <ac:spMkLst>
            <pc:docMk/>
            <pc:sldMk cId="2446206624" sldId="285"/>
            <ac:spMk id="176" creationId="{00000000-0000-0000-0000-000000000000}"/>
          </ac:spMkLst>
        </pc:spChg>
      </pc:sldChg>
      <pc:sldChg chg="del">
        <pc:chgData name="Landon Dickeson" userId="a727bc8a-5ec4-42e3-8b2e-0027bc421460" providerId="ADAL" clId="{6FEB11D8-50DD-4177-8163-3C6BC93AD691}" dt="2024-08-31T00:47:54.997" v="156" actId="47"/>
        <pc:sldMkLst>
          <pc:docMk/>
          <pc:sldMk cId="1560712147" sldId="286"/>
        </pc:sldMkLst>
      </pc:sldChg>
      <pc:sldChg chg="del">
        <pc:chgData name="Landon Dickeson" userId="a727bc8a-5ec4-42e3-8b2e-0027bc421460" providerId="ADAL" clId="{6FEB11D8-50DD-4177-8163-3C6BC93AD691}" dt="2024-08-31T00:21:35.184" v="0" actId="47"/>
        <pc:sldMkLst>
          <pc:docMk/>
          <pc:sldMk cId="752078198" sldId="287"/>
        </pc:sldMkLst>
      </pc:sldChg>
      <pc:sldChg chg="modSp mod ord">
        <pc:chgData name="Landon Dickeson" userId="a727bc8a-5ec4-42e3-8b2e-0027bc421460" providerId="ADAL" clId="{6FEB11D8-50DD-4177-8163-3C6BC93AD691}" dt="2024-08-31T01:18:38.592" v="505" actId="404"/>
        <pc:sldMkLst>
          <pc:docMk/>
          <pc:sldMk cId="2703553781" sldId="289"/>
        </pc:sldMkLst>
        <pc:spChg chg="mod">
          <ac:chgData name="Landon Dickeson" userId="a727bc8a-5ec4-42e3-8b2e-0027bc421460" providerId="ADAL" clId="{6FEB11D8-50DD-4177-8163-3C6BC93AD691}" dt="2024-08-31T01:18:38.592" v="505" actId="404"/>
          <ac:spMkLst>
            <pc:docMk/>
            <pc:sldMk cId="2703553781" sldId="289"/>
            <ac:spMk id="245" creationId="{00000000-0000-0000-0000-000000000000}"/>
          </ac:spMkLst>
        </pc:spChg>
        <pc:spChg chg="mod">
          <ac:chgData name="Landon Dickeson" userId="a727bc8a-5ec4-42e3-8b2e-0027bc421460" providerId="ADAL" clId="{6FEB11D8-50DD-4177-8163-3C6BC93AD691}" dt="2024-08-31T01:10:38.112" v="449" actId="12"/>
          <ac:spMkLst>
            <pc:docMk/>
            <pc:sldMk cId="2703553781" sldId="289"/>
            <ac:spMk id="247" creationId="{00000000-0000-0000-0000-000000000000}"/>
          </ac:spMkLst>
        </pc:spChg>
      </pc:sldChg>
      <pc:sldChg chg="delSp modSp add mod">
        <pc:chgData name="Landon Dickeson" userId="a727bc8a-5ec4-42e3-8b2e-0027bc421460" providerId="ADAL" clId="{6FEB11D8-50DD-4177-8163-3C6BC93AD691}" dt="2024-08-31T01:16:29.126" v="490" actId="404"/>
        <pc:sldMkLst>
          <pc:docMk/>
          <pc:sldMk cId="598990560" sldId="290"/>
        </pc:sldMkLst>
        <pc:spChg chg="mod">
          <ac:chgData name="Landon Dickeson" userId="a727bc8a-5ec4-42e3-8b2e-0027bc421460" providerId="ADAL" clId="{6FEB11D8-50DD-4177-8163-3C6BC93AD691}" dt="2024-08-31T01:16:29.126" v="490" actId="404"/>
          <ac:spMkLst>
            <pc:docMk/>
            <pc:sldMk cId="598990560" sldId="290"/>
            <ac:spMk id="2" creationId="{FCCC770C-EB24-B18E-5BFF-D05BC24A38DD}"/>
          </ac:spMkLst>
        </pc:spChg>
        <pc:spChg chg="mod">
          <ac:chgData name="Landon Dickeson" userId="a727bc8a-5ec4-42e3-8b2e-0027bc421460" providerId="ADAL" clId="{6FEB11D8-50DD-4177-8163-3C6BC93AD691}" dt="2024-08-31T01:08:10.803" v="427" actId="12"/>
          <ac:spMkLst>
            <pc:docMk/>
            <pc:sldMk cId="598990560" sldId="290"/>
            <ac:spMk id="3" creationId="{4B7D2F32-A68A-72C2-CFF2-DF8E5CF81BCC}"/>
          </ac:spMkLst>
        </pc:spChg>
        <pc:spChg chg="mod">
          <ac:chgData name="Landon Dickeson" userId="a727bc8a-5ec4-42e3-8b2e-0027bc421460" providerId="ADAL" clId="{6FEB11D8-50DD-4177-8163-3C6BC93AD691}" dt="2024-08-31T01:08:28.435" v="431" actId="255"/>
          <ac:spMkLst>
            <pc:docMk/>
            <pc:sldMk cId="598990560" sldId="290"/>
            <ac:spMk id="4" creationId="{46063307-5546-0340-AA65-C683492DE8F3}"/>
          </ac:spMkLst>
        </pc:spChg>
        <pc:spChg chg="mod">
          <ac:chgData name="Landon Dickeson" userId="a727bc8a-5ec4-42e3-8b2e-0027bc421460" providerId="ADAL" clId="{6FEB11D8-50DD-4177-8163-3C6BC93AD691}" dt="2024-08-31T01:05:15.878" v="377" actId="2711"/>
          <ac:spMkLst>
            <pc:docMk/>
            <pc:sldMk cId="598990560" sldId="290"/>
            <ac:spMk id="5" creationId="{A618A79F-5B6A-0EBA-5338-69D9B018460C}"/>
          </ac:spMkLst>
        </pc:spChg>
        <pc:spChg chg="mod">
          <ac:chgData name="Landon Dickeson" userId="a727bc8a-5ec4-42e3-8b2e-0027bc421460" providerId="ADAL" clId="{6FEB11D8-50DD-4177-8163-3C6BC93AD691}" dt="2024-08-31T01:05:12.894" v="376" actId="2711"/>
          <ac:spMkLst>
            <pc:docMk/>
            <pc:sldMk cId="598990560" sldId="290"/>
            <ac:spMk id="6" creationId="{9A545DB7-2D78-4B4B-99DF-5C068AFF4349}"/>
          </ac:spMkLst>
        </pc:spChg>
        <pc:picChg chg="del">
          <ac:chgData name="Landon Dickeson" userId="a727bc8a-5ec4-42e3-8b2e-0027bc421460" providerId="ADAL" clId="{6FEB11D8-50DD-4177-8163-3C6BC93AD691}" dt="2024-08-31T00:23:54.282" v="4" actId="478"/>
          <ac:picMkLst>
            <pc:docMk/>
            <pc:sldMk cId="598990560" sldId="290"/>
            <ac:picMk id="8" creationId="{02EB04D2-7CEB-85AB-DD24-3C0095342045}"/>
          </ac:picMkLst>
        </pc:picChg>
      </pc:sldChg>
      <pc:sldChg chg="delSp modSp mod">
        <pc:chgData name="Landon Dickeson" userId="a727bc8a-5ec4-42e3-8b2e-0027bc421460" providerId="ADAL" clId="{6FEB11D8-50DD-4177-8163-3C6BC93AD691}" dt="2024-08-31T01:11:14.206" v="455" actId="14100"/>
        <pc:sldMkLst>
          <pc:docMk/>
          <pc:sldMk cId="2613469808" sldId="291"/>
        </pc:sldMkLst>
        <pc:spChg chg="mod">
          <ac:chgData name="Landon Dickeson" userId="a727bc8a-5ec4-42e3-8b2e-0027bc421460" providerId="ADAL" clId="{6FEB11D8-50DD-4177-8163-3C6BC93AD691}" dt="2024-08-31T01:06:24.441" v="397" actId="20577"/>
          <ac:spMkLst>
            <pc:docMk/>
            <pc:sldMk cId="2613469808" sldId="291"/>
            <ac:spMk id="2" creationId="{DB77FCBD-992A-45F9-C410-6705FD7CAAC9}"/>
          </ac:spMkLst>
        </pc:spChg>
        <pc:spChg chg="mod">
          <ac:chgData name="Landon Dickeson" userId="a727bc8a-5ec4-42e3-8b2e-0027bc421460" providerId="ADAL" clId="{6FEB11D8-50DD-4177-8163-3C6BC93AD691}" dt="2024-08-31T01:11:14.206" v="455" actId="14100"/>
          <ac:spMkLst>
            <pc:docMk/>
            <pc:sldMk cId="2613469808" sldId="291"/>
            <ac:spMk id="3" creationId="{4420C165-95F4-1FEE-1E8D-6ED5B318E75F}"/>
          </ac:spMkLst>
        </pc:spChg>
        <pc:picChg chg="del">
          <ac:chgData name="Landon Dickeson" userId="a727bc8a-5ec4-42e3-8b2e-0027bc421460" providerId="ADAL" clId="{6FEB11D8-50DD-4177-8163-3C6BC93AD691}" dt="2024-08-31T00:49:33.268" v="162" actId="478"/>
          <ac:picMkLst>
            <pc:docMk/>
            <pc:sldMk cId="2613469808" sldId="291"/>
            <ac:picMk id="6" creationId="{F345B616-9708-86E4-13F6-A116710E5E3A}"/>
          </ac:picMkLst>
        </pc:picChg>
      </pc:sldChg>
      <pc:sldMasterChg chg="delSldLayout">
        <pc:chgData name="Landon Dickeson" userId="a727bc8a-5ec4-42e3-8b2e-0027bc421460" providerId="ADAL" clId="{6FEB11D8-50DD-4177-8163-3C6BC93AD691}" dt="2024-08-31T00:47:40.959" v="150" actId="47"/>
        <pc:sldMasterMkLst>
          <pc:docMk/>
          <pc:sldMasterMk cId="37657076" sldId="2147483685"/>
        </pc:sldMasterMkLst>
        <pc:sldLayoutChg chg="del">
          <pc:chgData name="Landon Dickeson" userId="a727bc8a-5ec4-42e3-8b2e-0027bc421460" providerId="ADAL" clId="{6FEB11D8-50DD-4177-8163-3C6BC93AD691}" dt="2024-08-31T00:47:40.959" v="150" actId="47"/>
          <pc:sldLayoutMkLst>
            <pc:docMk/>
            <pc:sldMasterMk cId="37657076" sldId="2147483685"/>
            <pc:sldLayoutMk cId="1540909760" sldId="2147483702"/>
          </pc:sldLayoutMkLst>
        </pc:sldLayoutChg>
      </pc:sldMasterChg>
    </pc:docChg>
  </pc:docChgLst>
</pc:chgInfo>
</file>

<file path=ppt/comments/modernComment_101_0.xml><?xml version="1.0" encoding="utf-8"?>
<p188:cmLst xmlns:a="http://schemas.openxmlformats.org/drawingml/2006/main" xmlns:r="http://schemas.openxmlformats.org/officeDocument/2006/relationships" xmlns:p188="http://schemas.microsoft.com/office/powerpoint/2018/8/main">
  <p188:cm id="{1A988147-19FC-4643-B049-B50906E4624A}" authorId="{AE9CC870-4644-E810-E8C8-28671401A705}" created="2024-03-13T15:32:01.424">
    <ac:deMkLst xmlns:ac="http://schemas.microsoft.com/office/drawing/2013/main/command">
      <pc:docMk xmlns:pc="http://schemas.microsoft.com/office/powerpoint/2013/main/command"/>
      <pc:sldMk xmlns:pc="http://schemas.microsoft.com/office/powerpoint/2013/main/command" cId="0" sldId="257"/>
      <ac:spMk id="163" creationId="{00000000-0000-0000-0000-000000000000}"/>
    </ac:deMkLst>
    <p188:replyLst>
      <p188:reply id="{427991F8-10A7-454D-8606-F2E492D28ED9}" authorId="{A35F8BAB-3282-E131-8E60-F7D6AB1C772A}" created="2024-03-14T20:13:41.934">
        <p188:txBody>
          <a:bodyPr/>
          <a:lstStyle/>
          <a:p>
            <a:r>
              <a:rPr lang="en-US"/>
              <a:t>I explain that verbally. I use the example of a snake entering the room and how different people respond.</a:t>
            </a:r>
          </a:p>
        </p188:txBody>
      </p188:reply>
    </p188:replyLst>
    <p188:txBody>
      <a:bodyPr/>
      <a:lstStyle/>
      <a:p>
        <a:r>
          <a:rPr lang="en-US"/>
          <a:t>I would consider saying something about how something can be traumatic for one person but not for another.
I might also consider adding that PTSD occurs 6 months after the event(s)</a:t>
        </a:r>
      </a:p>
    </p188:txBody>
  </p188:cm>
</p188:cmLst>
</file>

<file path=ppt/comments/modernComment_102_0.xml><?xml version="1.0" encoding="utf-8"?>
<p188:cmLst xmlns:a="http://schemas.openxmlformats.org/drawingml/2006/main" xmlns:r="http://schemas.openxmlformats.org/officeDocument/2006/relationships" xmlns:p188="http://schemas.microsoft.com/office/powerpoint/2018/8/main">
  <p188:cm id="{A01E2B2F-61B3-4BBD-8DDF-18F5192D0C64}" authorId="{AE9CC870-4644-E810-E8C8-28671401A705}" created="2024-03-13T15:33:53.380">
    <pc:sldMkLst xmlns:pc="http://schemas.microsoft.com/office/powerpoint/2013/main/command">
      <pc:docMk/>
      <pc:sldMk cId="0" sldId="258"/>
    </pc:sldMkLst>
    <p188:replyLst>
      <p188:reply id="{35E9C7F6-76C6-4E69-B6AB-9E5BEBB062AD}" authorId="{A35F8BAB-3282-E131-8E60-F7D6AB1C772A}" created="2024-03-14T20:14:49.856">
        <p188:txBody>
          <a:bodyPr/>
          <a:lstStyle/>
          <a:p>
            <a:r>
              <a:rPr lang="en-US"/>
              <a:t>Create me a slide on this</a:t>
            </a:r>
          </a:p>
        </p188:txBody>
      </p188:reply>
    </p188:replyLst>
    <p188:txBody>
      <a:bodyPr/>
      <a:lstStyle/>
      <a:p>
        <a:r>
          <a:rPr lang="en-US"/>
          <a:t>when discussing the ACE Pyramid -- I typically start with the lower symptoms and explain how each level builds on the previous level.  I also stress that the 20-year earlier death is without interventions (therapy)</a:t>
        </a:r>
      </a:p>
    </p188:txBody>
    <p188:extLst>
      <p:ext xmlns:p="http://schemas.openxmlformats.org/presentationml/2006/main" uri="{57CB4572-C831-44C2-8A1C-0ADB6CCDFE69}">
        <p223:reactions xmlns:p223="http://schemas.microsoft.com/office/powerpoint/2022/03/main">
          <p223:rxn type="👍">
            <p223:instance time="2024-04-30T21:46:50.976" authorId="{A35F8BAB-3282-E131-8E60-F7D6AB1C772A}"/>
          </p223:rxn>
        </p223:reactions>
      </p:ext>
    </p188:extLst>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46BB5739-E956-41F1-9AF5-7C750ABB6455}" authorId="{AE9CC870-4644-E810-E8C8-28671401A705}" created="2024-03-13T15:36:07.009">
    <pc:sldMkLst xmlns:pc="http://schemas.microsoft.com/office/powerpoint/2013/main/command">
      <pc:docMk/>
      <pc:sldMk cId="0" sldId="261"/>
    </pc:sldMkLst>
    <p188:txBody>
      <a:bodyPr/>
      <a:lstStyle/>
      <a:p>
        <a:r>
          <a:rPr lang="en-US"/>
          <a:t>these hidden things often show up during the Genogram, if it is done during one the first few sessions.</a:t>
        </a:r>
      </a:p>
    </p188:txBody>
    <p188:extLst>
      <p:ext xmlns:p="http://schemas.openxmlformats.org/presentationml/2006/main" uri="{57CB4572-C831-44C2-8A1C-0ADB6CCDFE69}">
        <p223:reactions xmlns:p223="http://schemas.microsoft.com/office/powerpoint/2022/03/main">
          <p223:rxn type="👍">
            <p223:instance time="2024-04-30T21:47:52.915" authorId="{A35F8BAB-3282-E131-8E60-F7D6AB1C772A}"/>
          </p223:rxn>
        </p223:reactions>
      </p:ext>
    </p188:extLst>
  </p188:cm>
</p188:cmLst>
</file>

<file path=ppt/comments/modernComment_106_0.xml><?xml version="1.0" encoding="utf-8"?>
<p188:cmLst xmlns:a="http://schemas.openxmlformats.org/drawingml/2006/main" xmlns:r="http://schemas.openxmlformats.org/officeDocument/2006/relationships" xmlns:p188="http://schemas.microsoft.com/office/powerpoint/2018/8/main">
  <p188:cm id="{7B891F0D-8CF6-45DE-8D28-04CB421E774A}" authorId="{AE9CC870-4644-E810-E8C8-28671401A705}" created="2024-03-13T15:42:32.910">
    <pc:sldMkLst xmlns:pc="http://schemas.microsoft.com/office/powerpoint/2013/main/command">
      <pc:docMk/>
      <pc:sldMk cId="0" sldId="262"/>
    </pc:sldMkLst>
    <p188:replyLst>
      <p188:reply id="{093DCC7B-7AD2-4261-B86B-B635C7FA2E9F}" authorId="{A35F8BAB-3282-E131-8E60-F7D6AB1C772A}" created="2024-03-14T20:21:17.244">
        <p188:txBody>
          <a:bodyPr/>
          <a:lstStyle/>
          <a:p>
            <a:r>
              <a:rPr lang="en-US"/>
              <a:t>Approved</a:t>
            </a:r>
          </a:p>
        </p188:txBody>
      </p188:reply>
    </p188:replyLst>
    <p188:txBody>
      <a:bodyPr/>
      <a:lstStyle/>
      <a:p>
        <a:r>
          <a:rPr lang="en-US"/>
          <a:t>I would like to use a quote by Dr. Bruce Perry to reinforce these concepts.
"Trauma and our responses to it cannot be understood outside the context of human relationships." "The most traumatic aspects of all disasters involve the shattering of human connections."</a:t>
        </a:r>
      </a:p>
    </p188:txBody>
  </p188:cm>
</p188:cmLst>
</file>

<file path=ppt/comments/modernComment_109_0.xml><?xml version="1.0" encoding="utf-8"?>
<p188:cmLst xmlns:a="http://schemas.openxmlformats.org/drawingml/2006/main" xmlns:r="http://schemas.openxmlformats.org/officeDocument/2006/relationships" xmlns:p188="http://schemas.microsoft.com/office/powerpoint/2018/8/main">
  <p188:cm id="{28BB9708-9365-4B0D-94A1-0C5DDDD47619}" authorId="{AE9CC870-4644-E810-E8C8-28671401A705}" created="2024-03-13T15:43:39.771">
    <pc:sldMkLst xmlns:pc="http://schemas.microsoft.com/office/powerpoint/2013/main/command">
      <pc:docMk/>
      <pc:sldMk cId="0" sldId="265"/>
    </pc:sldMkLst>
    <p188:replyLst>
      <p188:reply id="{28A33BEE-AA63-4E48-BF5A-C9FBB2D50400}" authorId="{A35F8BAB-3282-E131-8E60-F7D6AB1C772A}" created="2024-03-14T20:23:25.399">
        <p188:txBody>
          <a:bodyPr/>
          <a:lstStyle/>
          <a:p>
            <a:r>
              <a:rPr lang="en-US"/>
              <a:t>Good call. Add it</a:t>
            </a:r>
          </a:p>
        </p188:txBody>
      </p188:reply>
      <p188:reply id="{95FCBECC-EEA5-4D97-BEE2-1893FC7A608C}" authorId="{AE9CC870-4644-E810-E8C8-28671401A705}" created="2024-04-19T21:39:35.091">
        <p188:txBody>
          <a:bodyPr/>
          <a:lstStyle/>
          <a:p>
            <a:r>
              <a:rPr lang="en-US"/>
              <a:t>added</a:t>
            </a:r>
          </a:p>
        </p188:txBody>
        <p188:extLst>
          <p:ext xmlns:p="http://schemas.openxmlformats.org/presentationml/2006/main" uri="{57CB4572-C831-44C2-8A1C-0ADB6CCDFE69}">
            <p223:reactions xmlns:p223="http://schemas.microsoft.com/office/powerpoint/2022/03/main">
              <p223:rxn type="👍">
                <p223:instance time="2024-04-30T21:48:29.963" authorId="{A35F8BAB-3282-E131-8E60-F7D6AB1C772A}"/>
              </p223:rxn>
            </p223:reactions>
          </p:ext>
        </p188:extLst>
      </p188:reply>
    </p188:replyLst>
    <p188:txBody>
      <a:bodyPr/>
      <a:lstStyle/>
      <a:p>
        <a:r>
          <a:rPr lang="en-US"/>
          <a:t>Forgetting that it is the relationship more than medication or model of therapy that is the most important </a:t>
        </a:r>
      </a:p>
    </p188:txBody>
  </p188:cm>
</p188:cmLst>
</file>

<file path=ppt/comments/modernComment_111_0.xml><?xml version="1.0" encoding="utf-8"?>
<p188:cmLst xmlns:a="http://schemas.openxmlformats.org/drawingml/2006/main" xmlns:r="http://schemas.openxmlformats.org/officeDocument/2006/relationships" xmlns:p188="http://schemas.microsoft.com/office/powerpoint/2018/8/main">
  <p188:cm id="{7B4DBBC6-A9D9-4900-AB90-2518975E28C7}" authorId="{AE9CC870-4644-E810-E8C8-28671401A705}" created="2024-03-13T15:52:58.083">
    <pc:sldMkLst xmlns:pc="http://schemas.microsoft.com/office/powerpoint/2013/main/command">
      <pc:docMk/>
      <pc:sldMk cId="0" sldId="273"/>
    </pc:sldMkLst>
    <p188:replyLst>
      <p188:reply id="{E329F4E6-A0C5-41BF-A6B4-EACE1FD9453A}" authorId="{A35F8BAB-3282-E131-8E60-F7D6AB1C772A}" created="2024-03-14T20:36:45.817">
        <p188:txBody>
          <a:bodyPr/>
          <a:lstStyle/>
          <a:p>
            <a:r>
              <a:rPr lang="en-US"/>
              <a:t>Add it</a:t>
            </a:r>
          </a:p>
        </p188:txBody>
      </p188:reply>
      <p188:reply id="{868B0223-E4F8-48F5-B788-CCF5D4187F58}" authorId="{AE9CC870-4644-E810-E8C8-28671401A705}" created="2024-04-19T15:12:28.958">
        <p188:txBody>
          <a:bodyPr/>
          <a:lstStyle/>
          <a:p>
            <a:r>
              <a:rPr lang="en-US"/>
              <a:t>added</a:t>
            </a:r>
          </a:p>
        </p188:txBody>
        <p188:extLst>
          <p:ext xmlns:p="http://schemas.openxmlformats.org/presentationml/2006/main" uri="{57CB4572-C831-44C2-8A1C-0ADB6CCDFE69}">
            <p223:reactions xmlns:p223="http://schemas.microsoft.com/office/powerpoint/2022/03/main">
              <p223:rxn type="👍">
                <p223:instance time="2024-04-30T21:52:54.923" authorId="{A35F8BAB-3282-E131-8E60-F7D6AB1C772A}"/>
              </p223:rxn>
            </p223:reactions>
          </p:ext>
        </p188:extLst>
      </p188:reply>
    </p188:replyLst>
    <p188:txBody>
      <a:bodyPr/>
      <a:lstStyle/>
      <a:p>
        <a:r>
          <a:rPr lang="en-US"/>
          <a:t>I don't know how this could fit, but insurance allowing longer session times when needed for different treatments. EMDR etc.</a:t>
        </a:r>
      </a:p>
    </p188:txBody>
  </p188:cm>
</p188:cmLst>
</file>

<file path=ppt/comments/modernComment_112_0.xml><?xml version="1.0" encoding="utf-8"?>
<p188:cmLst xmlns:a="http://schemas.openxmlformats.org/drawingml/2006/main" xmlns:r="http://schemas.openxmlformats.org/officeDocument/2006/relationships" xmlns:p188="http://schemas.microsoft.com/office/powerpoint/2018/8/main">
  <p188:cm id="{21446C05-F9E2-4F1A-AE1F-C644759F6091}" authorId="{A35F8BAB-3282-E131-8E60-F7D6AB1C772A}" created="2024-03-14T20:37:42.847">
    <pc:sldMkLst xmlns:pc="http://schemas.microsoft.com/office/powerpoint/2013/main/command">
      <pc:docMk/>
      <pc:sldMk cId="0" sldId="274"/>
    </pc:sldMkLst>
    <p188:replyLst>
      <p188:reply id="{D14E7E4B-0CB8-4A49-A6B2-4C3B69272ED2}" authorId="{AE9CC870-4644-E810-E8C8-28671401A705}" created="2024-04-19T21:53:21.338">
        <p188:txBody>
          <a:bodyPr/>
          <a:lstStyle/>
          <a:p>
            <a:r>
              <a:rPr lang="en-US"/>
              <a:t>added</a:t>
            </a:r>
          </a:p>
        </p188:txBody>
      </p188:reply>
    </p188:replyLst>
    <p188:txBody>
      <a:bodyPr/>
      <a:lstStyle/>
      <a:p>
        <a:r>
          <a:rPr lang="en-US"/>
          <a:t>Don't forget to add references</a:t>
        </a:r>
      </a:p>
    </p188:txBody>
    <p188:extLst>
      <p:ext xmlns:p="http://schemas.openxmlformats.org/presentationml/2006/main" uri="{57CB4572-C831-44C2-8A1C-0ADB6CCDFE69}">
        <p223:reactions xmlns:p223="http://schemas.microsoft.com/office/powerpoint/2022/03/main">
          <p223:rxn type="👍">
            <p223:instance time="2024-04-30T21:52:59.767" authorId="{A35F8BAB-3282-E131-8E60-F7D6AB1C772A}"/>
          </p223:rxn>
        </p223:reactions>
      </p:ext>
    </p188:extLst>
  </p188:cm>
</p188:cmLst>
</file>

<file path=ppt/comments/modernComment_11C_EC9D6A91.xml><?xml version="1.0" encoding="utf-8"?>
<p188:cmLst xmlns:a="http://schemas.openxmlformats.org/drawingml/2006/main" xmlns:r="http://schemas.openxmlformats.org/officeDocument/2006/relationships" xmlns:p188="http://schemas.microsoft.com/office/powerpoint/2018/8/main">
  <p188:cm id="{AC5F0AE0-3C15-4F22-AB49-E11D3E6B4388}" authorId="{A35F8BAB-3282-E131-8E60-F7D6AB1C772A}" created="2024-03-14T20:20:52.525">
    <pc:sldMkLst xmlns:pc="http://schemas.microsoft.com/office/powerpoint/2013/main/command">
      <pc:docMk/>
      <pc:sldMk cId="3969739409" sldId="284"/>
    </pc:sldMkLst>
    <p188:replyLst>
      <p188:reply id="{11BE5046-3A26-40AE-ABE5-AB7AA00E9BDD}" authorId="{AE9CC870-4644-E810-E8C8-28671401A705}" created="2024-04-19T15:12:02.754">
        <p188:txBody>
          <a:bodyPr/>
          <a:lstStyle/>
          <a:p>
            <a:r>
              <a:rPr lang="en-US"/>
              <a:t>I mixed up some of our guys and their diagnosis made up names as well</a:t>
            </a:r>
          </a:p>
        </p188:txBody>
      </p188:reply>
    </p188:replyLst>
    <p188:txBody>
      <a:bodyPr/>
      <a:lstStyle/>
      <a:p>
        <a:r>
          <a:rPr lang="en-US"/>
          <a:t>I need these recreated into child cases</a:t>
        </a:r>
      </a:p>
    </p188:txBody>
    <p188:extLst>
      <p:ext xmlns:p="http://schemas.openxmlformats.org/presentationml/2006/main" uri="{57CB4572-C831-44C2-8A1C-0ADB6CCDFE69}">
        <p223:reactions xmlns:p223="http://schemas.microsoft.com/office/powerpoint/2022/03/main">
          <p223:rxn type="👍">
            <p223:instance time="2024-04-30T21:47:50.509" authorId="{A35F8BAB-3282-E131-8E60-F7D6AB1C772A}"/>
          </p223:rxn>
        </p223:reactions>
      </p:ext>
    </p188:extLst>
  </p188:cm>
</p188:cmLst>
</file>

<file path=ppt/comments/modernComment_121_A124F4F5.xml><?xml version="1.0" encoding="utf-8"?>
<p188:cmLst xmlns:a="http://schemas.openxmlformats.org/drawingml/2006/main" xmlns:r="http://schemas.openxmlformats.org/officeDocument/2006/relationships" xmlns:p188="http://schemas.microsoft.com/office/powerpoint/2018/8/main">
  <p188:cm id="{5AEFE034-A3BD-4F20-936D-C759B9CCB7EB}" authorId="{AE9CC870-4644-E810-E8C8-28671401A705}" created="2024-03-13T15:47:41.747">
    <pc:sldMkLst xmlns:pc="http://schemas.microsoft.com/office/powerpoint/2013/main/command">
      <pc:docMk/>
      <pc:sldMk cId="0" sldId="267"/>
    </pc:sldMkLst>
    <p188:replyLst>
      <p188:reply id="{3D83C679-01F7-4267-9539-20BC23378939}" authorId="{A35F8BAB-3282-E131-8E60-F7D6AB1C772A}" created="2024-03-14T20:26:47.195">
        <p188:txBody>
          <a:bodyPr/>
          <a:lstStyle/>
          <a:p>
            <a:r>
              <a:rPr lang="en-US"/>
              <a:t>Do it</a:t>
            </a:r>
          </a:p>
        </p188:txBody>
      </p188:reply>
    </p188:replyLst>
    <p188:txBody>
      <a:bodyPr/>
      <a:lstStyle/>
      <a:p>
        <a:r>
          <a:rPr lang="en-US"/>
          <a:t>I would also consider listing the things that can escalate -- noisy environment, too many people involved, communication from a distance
Pulled from the State Based Responses -- Dr. Bruce Perry</a:t>
        </a:r>
      </a:p>
    </p188:txBody>
    <p188:extLst>
      <p:ext xmlns:p="http://schemas.openxmlformats.org/presentationml/2006/main" uri="{57CB4572-C831-44C2-8A1C-0ADB6CCDFE69}">
        <p223:reactions xmlns:p223="http://schemas.microsoft.com/office/powerpoint/2022/03/main">
          <p223:rxn type="👍">
            <p223:instance time="2024-04-30T21:49:50.746" authorId="{A35F8BAB-3282-E131-8E60-F7D6AB1C772A}"/>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43" name="Google Shape;24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7" name="Google Shape;1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477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99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0" name="Google Shape;1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0" name="Google Shape;1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9914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96235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18016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717238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7601882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822920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2512185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97777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8794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9660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1674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1974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2618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050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0587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1406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531471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6570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09_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21_A124F4F5.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06_0.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11_0.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cdc.gov/violenceprevention/aces/index.html" TargetMode="External"/><Relationship Id="rId3" Type="http://schemas.microsoft.com/office/2018/10/relationships/comments" Target="../comments/modernComment_112_0.xml"/><Relationship Id="rId7" Type="http://schemas.openxmlformats.org/officeDocument/2006/relationships/hyperlink" Target="https://www.ncbi.nlm.nih.gov/pmc/articles/PMC569980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usatoday.com/story/news/investigations/2019/07/29/12-trafficking-statistics-enormity-global-sex-trade/1755192001/" TargetMode="External"/><Relationship Id="rId5" Type="http://schemas.openxmlformats.org/officeDocument/2006/relationships/hyperlink" Target="https://www.dhs.gov/science-and-technology/news/2020/03/18/snapshot-combatting-human-trafficking-analytics" TargetMode="External"/><Relationship Id="rId4" Type="http://schemas.openxmlformats.org/officeDocument/2006/relationships/hyperlink" Target="https://polarisproject.org/2019-us-national-human-trafficking-hotline-statistics/" TargetMode="External"/><Relationship Id="rId9" Type="http://schemas.openxmlformats.org/officeDocument/2006/relationships/hyperlink" Target="https://attachmentdisorderhealing.com/developmental-trauma-2/" TargetMode="External"/></Relationships>
</file>

<file path=ppt/slides/_rels/slide3.xml.rels><?xml version="1.0" encoding="UTF-8" standalone="yes"?>
<Relationships xmlns="http://schemas.openxmlformats.org/package/2006/relationships"><Relationship Id="rId3" Type="http://schemas.microsoft.com/office/2018/10/relationships/comments" Target="../comments/modernComment_102_0.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microsoft.com/office/2018/10/relationships/comments" Target="../comments/modernComment_105_0.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1C_EC9D6A9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ctrTitle"/>
          </p:nvPr>
        </p:nvSpPr>
        <p:spPr>
          <a:xfrm>
            <a:off x="2362201" y="1964267"/>
            <a:ext cx="9142412" cy="2421464"/>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lt1"/>
              </a:buClr>
              <a:buSzPts val="4800"/>
              <a:buFont typeface="Arial"/>
              <a:buNone/>
            </a:pPr>
            <a:r>
              <a:rPr lang="en-US" sz="4800" dirty="0"/>
              <a:t>Addressing Complex Trauma in Overlooked Populations</a:t>
            </a:r>
            <a:endParaRPr sz="4800" dirty="0"/>
          </a:p>
        </p:txBody>
      </p:sp>
      <p:sp>
        <p:nvSpPr>
          <p:cNvPr id="158" name="Google Shape;158;p20"/>
          <p:cNvSpPr txBox="1">
            <a:spLocks noGrp="1"/>
          </p:cNvSpPr>
          <p:nvPr>
            <p:ph type="subTitle" idx="1"/>
          </p:nvPr>
        </p:nvSpPr>
        <p:spPr>
          <a:xfrm>
            <a:off x="2589213" y="4385731"/>
            <a:ext cx="8915399" cy="1579878"/>
          </a:xfrm>
          <a:prstGeom prst="rect">
            <a:avLst/>
          </a:prstGeom>
          <a:noFill/>
          <a:ln>
            <a:noFill/>
          </a:ln>
        </p:spPr>
        <p:txBody>
          <a:bodyPr spcFirstLastPara="1" wrap="square" lIns="91425" tIns="45700" rIns="91425" bIns="45700" anchor="t" anchorCtr="0">
            <a:normAutofit lnSpcReduction="10000"/>
          </a:bodyPr>
          <a:lstStyle/>
          <a:p>
            <a:pPr marL="0" lvl="0" indent="0" algn="r" rtl="0">
              <a:spcBef>
                <a:spcPts val="0"/>
              </a:spcBef>
              <a:spcAft>
                <a:spcPts val="0"/>
              </a:spcAft>
              <a:buSzPts val="1800"/>
              <a:buNone/>
            </a:pPr>
            <a:r>
              <a:rPr lang="en-US" sz="2100" dirty="0">
                <a:latin typeface="Cambria Math"/>
                <a:ea typeface="Cambria Math"/>
                <a:cs typeface="Cambria Math"/>
                <a:sym typeface="Cambria Math"/>
              </a:rPr>
              <a:t>Presented by:</a:t>
            </a:r>
          </a:p>
          <a:p>
            <a:pPr marL="0" lvl="0" indent="0" algn="r" rtl="0">
              <a:spcBef>
                <a:spcPts val="0"/>
              </a:spcBef>
              <a:spcAft>
                <a:spcPts val="0"/>
              </a:spcAft>
              <a:buSzPts val="1800"/>
              <a:buNone/>
            </a:pPr>
            <a:r>
              <a:rPr lang="en-US" sz="2100" dirty="0">
                <a:latin typeface="Cambria Math"/>
                <a:ea typeface="Cambria Math"/>
                <a:cs typeface="Cambria Math"/>
                <a:sym typeface="Cambria Math"/>
              </a:rPr>
              <a:t>Landon Dickeson, MS, LPC, C-DBT</a:t>
            </a:r>
            <a:endParaRPr sz="2100" dirty="0">
              <a:latin typeface="Cambria Math"/>
              <a:ea typeface="Cambria Math"/>
              <a:cs typeface="Cambria Math"/>
              <a:sym typeface="Cambria Math"/>
            </a:endParaRPr>
          </a:p>
          <a:p>
            <a:pPr marL="0" lvl="0" indent="0" algn="r" rtl="0">
              <a:spcBef>
                <a:spcPts val="1000"/>
              </a:spcBef>
              <a:spcAft>
                <a:spcPts val="0"/>
              </a:spcAft>
              <a:buSzPts val="1800"/>
              <a:buNone/>
            </a:pPr>
            <a:r>
              <a:rPr lang="en-US" sz="2100" dirty="0">
                <a:latin typeface="Cambria Math"/>
                <a:ea typeface="Cambria Math"/>
                <a:cs typeface="Cambria Math"/>
                <a:sym typeface="Cambria Math"/>
              </a:rPr>
              <a:t>Executive Director</a:t>
            </a:r>
            <a:endParaRPr sz="2100" dirty="0"/>
          </a:p>
          <a:p>
            <a:pPr marL="0" lvl="0" indent="0" algn="r" rtl="0">
              <a:spcBef>
                <a:spcPts val="1000"/>
              </a:spcBef>
              <a:spcAft>
                <a:spcPts val="0"/>
              </a:spcAft>
              <a:buSzPts val="1800"/>
              <a:buNone/>
            </a:pPr>
            <a:r>
              <a:rPr lang="en-US" sz="2100" dirty="0">
                <a:latin typeface="Cambria Math"/>
                <a:ea typeface="Cambria Math"/>
                <a:cs typeface="Cambria Math"/>
                <a:sym typeface="Cambria Math"/>
              </a:rPr>
              <a:t>Ranch Hands Rescue and Bob’s House of Hope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1611085" y="220133"/>
            <a:ext cx="10242611" cy="14562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Arial"/>
              <a:buNone/>
            </a:pPr>
            <a:r>
              <a:rPr lang="en-US" sz="3200" dirty="0">
                <a:latin typeface="Cambria Math" panose="02040503050406030204" pitchFamily="18" charset="0"/>
                <a:ea typeface="Cambria Math" panose="02040503050406030204" pitchFamily="18" charset="0"/>
                <a:cs typeface="Arial"/>
                <a:sym typeface="Arial"/>
              </a:rPr>
              <a:t>OVERLOOKED POPULATION:</a:t>
            </a:r>
            <a:br>
              <a:rPr lang="en-US" sz="3200" dirty="0">
                <a:latin typeface="Cambria Math" panose="02040503050406030204" pitchFamily="18" charset="0"/>
                <a:ea typeface="Cambria Math" panose="02040503050406030204" pitchFamily="18" charset="0"/>
                <a:cs typeface="Arial"/>
              </a:rPr>
            </a:br>
            <a:r>
              <a:rPr lang="en-US" sz="3200" dirty="0">
                <a:latin typeface="Cambria Math" panose="02040503050406030204" pitchFamily="18" charset="0"/>
                <a:ea typeface="Cambria Math" panose="02040503050406030204" pitchFamily="18" charset="0"/>
                <a:cs typeface="Arial"/>
                <a:sym typeface="Arial"/>
              </a:rPr>
              <a:t>SEX TRAFFICKED </a:t>
            </a:r>
            <a:r>
              <a:rPr lang="en-US" sz="3200" u="sng" dirty="0">
                <a:latin typeface="Cambria Math" panose="02040503050406030204" pitchFamily="18" charset="0"/>
                <a:ea typeface="Cambria Math" panose="02040503050406030204" pitchFamily="18" charset="0"/>
                <a:cs typeface="Arial"/>
              </a:rPr>
              <a:t>GLBTQ+</a:t>
            </a:r>
            <a:endParaRPr sz="3200" u="sng" dirty="0">
              <a:latin typeface="Cambria Math" panose="02040503050406030204" pitchFamily="18" charset="0"/>
              <a:ea typeface="Cambria Math" panose="02040503050406030204" pitchFamily="18" charset="0"/>
              <a:cs typeface="Arial"/>
              <a:sym typeface="Arial"/>
            </a:endParaRPr>
          </a:p>
        </p:txBody>
      </p:sp>
      <p:sp>
        <p:nvSpPr>
          <p:cNvPr id="183" name="Google Shape;183;p24"/>
          <p:cNvSpPr txBox="1">
            <a:spLocks noGrp="1"/>
          </p:cNvSpPr>
          <p:nvPr>
            <p:ph idx="1"/>
          </p:nvPr>
        </p:nvSpPr>
        <p:spPr>
          <a:xfrm>
            <a:off x="1529443" y="1676400"/>
            <a:ext cx="10405896" cy="4974771"/>
          </a:xfrm>
          <a:prstGeom prst="rect">
            <a:avLst/>
          </a:prstGeom>
          <a:noFill/>
          <a:ln>
            <a:noFill/>
          </a:ln>
        </p:spPr>
        <p:txBody>
          <a:bodyPr spcFirstLastPara="1" wrap="square" lIns="91425" tIns="45700" rIns="91425" bIns="45700" anchor="ctr" anchorCtr="0">
            <a:noAutofit/>
          </a:bodyPr>
          <a:lstStyle/>
          <a:p>
            <a:pPr>
              <a:buSzPts val="2000"/>
              <a:buFont typeface="Wingdings" panose="05000000000000000000" pitchFamily="2" charset="2"/>
              <a:buChar char="§"/>
            </a:pPr>
            <a:r>
              <a:rPr lang="en-US" sz="2200" dirty="0">
                <a:latin typeface="Cambria Math"/>
                <a:ea typeface="Cambria Math"/>
              </a:rPr>
              <a:t>GLBTQ+ youth are at higher risk than heterosexual youth, with transgender youth at the highest risk</a:t>
            </a:r>
          </a:p>
          <a:p>
            <a:pPr lvl="1" indent="-342900">
              <a:buSzPts val="2000"/>
              <a:buFont typeface="Wingdings" panose="05000000000000000000" pitchFamily="2" charset="2"/>
              <a:buChar char="§"/>
            </a:pPr>
            <a:r>
              <a:rPr lang="en-US" sz="2000" dirty="0">
                <a:latin typeface="Cambria Math"/>
                <a:ea typeface="Cambria Math"/>
              </a:rPr>
              <a:t>Homelessness and a high ACEs score are common risk factors</a:t>
            </a:r>
          </a:p>
          <a:p>
            <a:pPr lvl="0" algn="l" rtl="0">
              <a:spcBef>
                <a:spcPts val="1000"/>
              </a:spcBef>
              <a:spcAft>
                <a:spcPts val="0"/>
              </a:spcAft>
              <a:buSzPts val="2000"/>
              <a:buFont typeface="Wingdings" panose="05000000000000000000" pitchFamily="2" charset="2"/>
              <a:buChar char="§"/>
            </a:pPr>
            <a:r>
              <a:rPr lang="en-US" sz="2200" dirty="0">
                <a:latin typeface="Cambria Math"/>
                <a:ea typeface="Cambria Math"/>
              </a:rPr>
              <a:t>CSE victims have increased rates of suicidal &amp; homicidal ideation, criminal behavior, self-harm, PTSD, sexually transmitted infections/diseases, and suicide attempts</a:t>
            </a:r>
          </a:p>
          <a:p>
            <a:pPr lvl="0" algn="l" rtl="0">
              <a:spcBef>
                <a:spcPts val="1000"/>
              </a:spcBef>
              <a:spcAft>
                <a:spcPts val="0"/>
              </a:spcAft>
              <a:buSzPts val="2000"/>
              <a:buFont typeface="Wingdings" panose="05000000000000000000" pitchFamily="2" charset="2"/>
              <a:buChar char="§"/>
            </a:pPr>
            <a:r>
              <a:rPr lang="en-US" sz="2200" dirty="0">
                <a:latin typeface="Cambria Math"/>
                <a:ea typeface="Cambria Math"/>
              </a:rPr>
              <a:t>Pre-existing vulnerabilities are preyed upon by exploiters</a:t>
            </a:r>
          </a:p>
          <a:p>
            <a:pPr lvl="1" indent="-342900">
              <a:buSzPts val="2000"/>
              <a:buFont typeface="Wingdings" panose="05000000000000000000" pitchFamily="2" charset="2"/>
              <a:buChar char="§"/>
            </a:pPr>
            <a:r>
              <a:rPr lang="en-US" sz="2000" dirty="0">
                <a:effectLst/>
                <a:latin typeface="Cambria Math" panose="02040503050406030204" pitchFamily="18" charset="0"/>
                <a:ea typeface="Cambria Math" panose="02040503050406030204" pitchFamily="18" charset="0"/>
              </a:rPr>
              <a:t>The odds of being sex trafficked and LGBTQ+ was 2.41 times higher (95% CI: 1.22, 4.74) compared to being a cisgender heterosexual</a:t>
            </a:r>
          </a:p>
          <a:p>
            <a:pPr lvl="1" indent="-342900">
              <a:buSzPts val="2000"/>
              <a:buFont typeface="Wingdings" panose="05000000000000000000" pitchFamily="2" charset="2"/>
              <a:buChar char="§"/>
            </a:pPr>
            <a:r>
              <a:rPr lang="en-US" sz="2000" dirty="0">
                <a:effectLst/>
                <a:latin typeface="Cambria Math" panose="02040503050406030204" pitchFamily="18" charset="0"/>
                <a:ea typeface="Cambria Math" panose="02040503050406030204" pitchFamily="18" charset="0"/>
              </a:rPr>
              <a:t>2019 YES interviews indicate the majority had a boyfriend relationship with their sex trafficker</a:t>
            </a:r>
            <a:endParaRPr lang="en-US" sz="2000" dirty="0">
              <a:latin typeface="Cambria Math"/>
              <a:ea typeface="Cambria Math"/>
            </a:endParaRPr>
          </a:p>
          <a:p>
            <a:pPr lvl="0" algn="l" rtl="0">
              <a:spcBef>
                <a:spcPts val="1000"/>
              </a:spcBef>
              <a:spcAft>
                <a:spcPts val="0"/>
              </a:spcAft>
              <a:buSzPts val="2000"/>
              <a:buFont typeface="Wingdings" panose="05000000000000000000" pitchFamily="2" charset="2"/>
              <a:buChar char="§"/>
            </a:pPr>
            <a:r>
              <a:rPr lang="en-US" sz="2200" dirty="0">
                <a:latin typeface="Cambria Math"/>
                <a:ea typeface="Cambria Math"/>
              </a:rPr>
              <a:t>Stigma, lack of awareness, fear of not being believed, lack of access, and more increase GLBTQ+ youth’s risk of remaining in or returning to sex trafficking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1611086" y="413657"/>
            <a:ext cx="10242611" cy="1456267"/>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ts val="3600"/>
              <a:buFont typeface="Arial"/>
              <a:buNone/>
            </a:pPr>
            <a:r>
              <a:rPr lang="en-US" dirty="0">
                <a:latin typeface="Cambria Math" panose="02040503050406030204" pitchFamily="18" charset="0"/>
                <a:ea typeface="Cambria Math" panose="02040503050406030204" pitchFamily="18" charset="0"/>
                <a:cs typeface="Arial"/>
                <a:sym typeface="Arial"/>
              </a:rPr>
              <a:t>OVERLOOKED POPULATION:</a:t>
            </a:r>
            <a:br>
              <a:rPr lang="en-US" dirty="0">
                <a:latin typeface="Cambria Math" panose="02040503050406030204" pitchFamily="18" charset="0"/>
                <a:ea typeface="Cambria Math" panose="02040503050406030204" pitchFamily="18" charset="0"/>
                <a:cs typeface="Arial"/>
              </a:rPr>
            </a:br>
            <a:r>
              <a:rPr lang="en-US" dirty="0">
                <a:latin typeface="Cambria Math" panose="02040503050406030204" pitchFamily="18" charset="0"/>
                <a:ea typeface="Cambria Math" panose="02040503050406030204" pitchFamily="18" charset="0"/>
                <a:cs typeface="Arial"/>
                <a:sym typeface="Arial"/>
              </a:rPr>
              <a:t>SEX TRAFFICKING OF THOSE WITH </a:t>
            </a:r>
            <a:br>
              <a:rPr lang="en-US" dirty="0">
                <a:latin typeface="Cambria Math" panose="02040503050406030204" pitchFamily="18" charset="0"/>
                <a:ea typeface="Cambria Math" panose="02040503050406030204" pitchFamily="18" charset="0"/>
                <a:cs typeface="Arial"/>
              </a:rPr>
            </a:br>
            <a:r>
              <a:rPr lang="en-US" u="sng" dirty="0">
                <a:latin typeface="Cambria Math" panose="02040503050406030204" pitchFamily="18" charset="0"/>
                <a:ea typeface="Cambria Math" panose="02040503050406030204" pitchFamily="18" charset="0"/>
                <a:cs typeface="Arial"/>
                <a:sym typeface="Arial"/>
              </a:rPr>
              <a:t>DISABILITIES</a:t>
            </a:r>
            <a:endParaRPr u="sng" dirty="0">
              <a:latin typeface="Cambria Math" panose="02040503050406030204" pitchFamily="18" charset="0"/>
              <a:ea typeface="Cambria Math" panose="02040503050406030204" pitchFamily="18" charset="0"/>
              <a:cs typeface="Arial"/>
              <a:sym typeface="Arial"/>
            </a:endParaRPr>
          </a:p>
        </p:txBody>
      </p:sp>
      <p:sp>
        <p:nvSpPr>
          <p:cNvPr id="183" name="Google Shape;183;p24"/>
          <p:cNvSpPr txBox="1">
            <a:spLocks noGrp="1"/>
          </p:cNvSpPr>
          <p:nvPr>
            <p:ph idx="1"/>
          </p:nvPr>
        </p:nvSpPr>
        <p:spPr>
          <a:xfrm>
            <a:off x="2274692" y="1869924"/>
            <a:ext cx="8915400" cy="4574419"/>
          </a:xfrm>
          <a:prstGeom prst="rect">
            <a:avLst/>
          </a:prstGeom>
          <a:noFill/>
          <a:ln>
            <a:noFill/>
          </a:ln>
        </p:spPr>
        <p:txBody>
          <a:bodyPr spcFirstLastPara="1" wrap="square" lIns="91425" tIns="45700" rIns="91425" bIns="45700" anchor="ctr" anchorCtr="0">
            <a:normAutofit/>
          </a:bodyPr>
          <a:lstStyle/>
          <a:p>
            <a:pPr lvl="0" algn="l" rtl="0">
              <a:spcBef>
                <a:spcPts val="0"/>
              </a:spcBef>
              <a:spcAft>
                <a:spcPts val="600"/>
              </a:spcAft>
              <a:buSzPts val="2000"/>
              <a:buFont typeface="Wingdings" panose="05000000000000000000" pitchFamily="2" charset="2"/>
              <a:buChar char="§"/>
            </a:pPr>
            <a:r>
              <a:rPr lang="en-US" sz="2200" dirty="0">
                <a:latin typeface="Cambria Math"/>
                <a:ea typeface="Cambria Math"/>
              </a:rPr>
              <a:t>Those with severe disabilities are nearly 6x more likely to be sex trafficked than those without (Franchino-Olsen et al., 2020).</a:t>
            </a:r>
          </a:p>
          <a:p>
            <a:pPr lvl="0" algn="l" rtl="0">
              <a:spcBef>
                <a:spcPts val="0"/>
              </a:spcBef>
              <a:spcAft>
                <a:spcPts val="600"/>
              </a:spcAft>
              <a:buSzPts val="2000"/>
              <a:buFont typeface="Wingdings" panose="05000000000000000000" pitchFamily="2" charset="2"/>
              <a:buChar char="§"/>
            </a:pPr>
            <a:r>
              <a:rPr lang="en-US" sz="2200" dirty="0">
                <a:latin typeface="Cambria Math"/>
                <a:ea typeface="Cambria Math"/>
              </a:rPr>
              <a:t>“Children with disabilities are nearly 4x more likely to be neglected and physically abused, more than 3x more likely to experience sexual abuse, and more than 2x as likely to be victimized by violent crimes compared to children without disabilities” (NHTD Working Group, 2018).</a:t>
            </a:r>
          </a:p>
          <a:p>
            <a:pPr lvl="0" algn="l" rtl="0">
              <a:spcBef>
                <a:spcPts val="0"/>
              </a:spcBef>
              <a:spcAft>
                <a:spcPts val="600"/>
              </a:spcAft>
              <a:buSzPts val="2000"/>
              <a:buFont typeface="Wingdings" panose="05000000000000000000" pitchFamily="2" charset="2"/>
              <a:buChar char="§"/>
            </a:pPr>
            <a:r>
              <a:rPr lang="en-US" sz="2200" dirty="0">
                <a:latin typeface="Cambria Math"/>
                <a:ea typeface="Cambria Math"/>
              </a:rPr>
              <a:t>Physical impairment, ASD, IDD, and other functionally disabling disorders lead to increased risk for sexual exploitation</a:t>
            </a:r>
          </a:p>
          <a:p>
            <a:pPr lvl="0" algn="l" rtl="0">
              <a:spcBef>
                <a:spcPts val="0"/>
              </a:spcBef>
              <a:spcAft>
                <a:spcPts val="600"/>
              </a:spcAft>
              <a:buSzPts val="2000"/>
              <a:buFont typeface="Wingdings" panose="05000000000000000000" pitchFamily="2" charset="2"/>
              <a:buChar char="§"/>
            </a:pPr>
            <a:r>
              <a:rPr lang="en-US" sz="2200" dirty="0">
                <a:latin typeface="Cambria Math"/>
                <a:ea typeface="Cambria Math"/>
              </a:rPr>
              <a:t>There is an extreme lack of research, assessment, and programming options for these populations</a:t>
            </a:r>
            <a:endParaRPr sz="2200" dirty="0">
              <a:latin typeface="Cambria Math"/>
              <a:ea typeface="Cambria Math"/>
            </a:endParaRPr>
          </a:p>
        </p:txBody>
      </p:sp>
    </p:spTree>
    <p:extLst>
      <p:ext uri="{BB962C8B-B14F-4D97-AF65-F5344CB8AC3E}">
        <p14:creationId xmlns:p14="http://schemas.microsoft.com/office/powerpoint/2010/main" val="157766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3CC2-9FB1-5215-5443-924015471C91}"/>
              </a:ext>
            </a:extLst>
          </p:cNvPr>
          <p:cNvSpPr>
            <a:spLocks noGrp="1"/>
          </p:cNvSpPr>
          <p:nvPr>
            <p:ph type="title"/>
          </p:nvPr>
        </p:nvSpPr>
        <p:spPr>
          <a:xfrm>
            <a:off x="1622611" y="624260"/>
            <a:ext cx="9486901" cy="607522"/>
          </a:xfrm>
        </p:spPr>
        <p:txBody>
          <a:bodyPr anchor="b">
            <a:normAutofit fontScale="90000"/>
          </a:bodyPr>
          <a:lstStyle/>
          <a:p>
            <a:r>
              <a:rPr lang="en-US" dirty="0">
                <a:latin typeface="Cambria Math" panose="02040503050406030204" pitchFamily="18" charset="0"/>
                <a:ea typeface="Cambria Math" panose="02040503050406030204" pitchFamily="18" charset="0"/>
              </a:rPr>
              <a:t>Criminalization</a:t>
            </a:r>
          </a:p>
        </p:txBody>
      </p:sp>
      <p:sp>
        <p:nvSpPr>
          <p:cNvPr id="3" name="Content Placeholder 2">
            <a:extLst>
              <a:ext uri="{FF2B5EF4-FFF2-40B4-BE49-F238E27FC236}">
                <a16:creationId xmlns:a16="http://schemas.microsoft.com/office/drawing/2014/main" id="{E9A30F1B-7C8A-9CC9-68BE-EA6F4EC5D850}"/>
              </a:ext>
            </a:extLst>
          </p:cNvPr>
          <p:cNvSpPr>
            <a:spLocks noGrp="1"/>
          </p:cNvSpPr>
          <p:nvPr>
            <p:ph idx="1"/>
          </p:nvPr>
        </p:nvSpPr>
        <p:spPr>
          <a:xfrm>
            <a:off x="1112809" y="1415144"/>
            <a:ext cx="9996703" cy="5018314"/>
          </a:xfrm>
        </p:spPr>
        <p:txBody>
          <a:bodyPr vert="horz" lIns="91440" tIns="45720" rIns="91440" bIns="45720" rtlCol="0" anchor="t">
            <a:normAutofit fontScale="92500"/>
          </a:bodyPr>
          <a:lstStyle/>
          <a:p>
            <a:pPr>
              <a:buFont typeface="Wingdings" panose="05000000000000000000" pitchFamily="2" charset="2"/>
              <a:buChar char="§"/>
            </a:pPr>
            <a:r>
              <a:rPr lang="en-US" sz="2400" dirty="0">
                <a:latin typeface="Cambria Math" panose="02040503050406030204" pitchFamily="18" charset="0"/>
                <a:ea typeface="Cambria Math" panose="02040503050406030204" pitchFamily="18" charset="0"/>
              </a:rPr>
              <a:t>Exploited cis-males remain largely invisible due to stigma and misidentification</a:t>
            </a:r>
          </a:p>
          <a:p>
            <a:pPr>
              <a:buFont typeface="Wingdings" panose="05000000000000000000" pitchFamily="2" charset="2"/>
              <a:buChar char="§"/>
            </a:pPr>
            <a:r>
              <a:rPr lang="en-US" sz="2400" dirty="0">
                <a:latin typeface="Cambria Math" panose="02040503050406030204" pitchFamily="18" charset="0"/>
                <a:ea typeface="Cambria Math" panose="02040503050406030204" pitchFamily="18" charset="0"/>
              </a:rPr>
              <a:t>Because males are seen to be "choosing" their exploitation, they are often prosecuted and jailed rather than identified and deferred to treatment</a:t>
            </a:r>
          </a:p>
          <a:p>
            <a:pPr>
              <a:buFont typeface="Wingdings" panose="05000000000000000000" pitchFamily="2" charset="2"/>
              <a:buChar char="§"/>
            </a:pPr>
            <a:r>
              <a:rPr lang="en-US" sz="2400" dirty="0">
                <a:latin typeface="Cambria Math" panose="02040503050406030204" pitchFamily="18" charset="0"/>
                <a:ea typeface="Cambria Math" panose="02040503050406030204" pitchFamily="18" charset="0"/>
              </a:rPr>
              <a:t>Cis-male victims can be seen as potential exploiters who need to be stopped</a:t>
            </a:r>
          </a:p>
          <a:p>
            <a:pPr lvl="1">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Victimization and perpetration can be linked for exploited youth</a:t>
            </a:r>
          </a:p>
          <a:p>
            <a:pPr lvl="1">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Cis-female youth are more likely to be seen as victims of exploitation compared to their male counterparts</a:t>
            </a:r>
          </a:p>
          <a:p>
            <a:pPr>
              <a:buFont typeface="Wingdings" panose="05000000000000000000" pitchFamily="2" charset="2"/>
              <a:buChar char="§"/>
            </a:pPr>
            <a:r>
              <a:rPr lang="en-US" sz="2400" dirty="0">
                <a:latin typeface="Cambria Math" panose="02040503050406030204" pitchFamily="18" charset="0"/>
                <a:ea typeface="Cambria Math" panose="02040503050406030204" pitchFamily="18" charset="0"/>
              </a:rPr>
              <a:t>Cis-male and TGNC victims receive heavier and longer sentencing for petty crimes compared to their female counterparts</a:t>
            </a:r>
          </a:p>
          <a:p>
            <a:pPr lvl="1">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In some cases, victims are receiving longer prison sentences than their trafficker</a:t>
            </a:r>
          </a:p>
          <a:p>
            <a:pPr>
              <a:buFont typeface="Wingdings" panose="05000000000000000000" pitchFamily="2" charset="2"/>
              <a:buChar char="§"/>
            </a:pPr>
            <a:r>
              <a:rPr lang="en-US" sz="2400" dirty="0">
                <a:latin typeface="Cambria Math" panose="02040503050406030204" pitchFamily="18" charset="0"/>
                <a:ea typeface="Cambria Math" panose="02040503050406030204" pitchFamily="18" charset="0"/>
                <a:cs typeface="+mj-lt"/>
              </a:rPr>
              <a:t>Males are typically seen as only perpetrators and rarely considered as victims</a:t>
            </a:r>
          </a:p>
        </p:txBody>
      </p:sp>
    </p:spTree>
    <p:extLst>
      <p:ext uri="{BB962C8B-B14F-4D97-AF65-F5344CB8AC3E}">
        <p14:creationId xmlns:p14="http://schemas.microsoft.com/office/powerpoint/2010/main" val="2050039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FE526-1F80-3BFE-09F2-196328AB9B80}"/>
              </a:ext>
            </a:extLst>
          </p:cNvPr>
          <p:cNvSpPr>
            <a:spLocks noGrp="1"/>
          </p:cNvSpPr>
          <p:nvPr>
            <p:ph type="title"/>
          </p:nvPr>
        </p:nvSpPr>
        <p:spPr>
          <a:xfrm>
            <a:off x="1640156" y="613224"/>
            <a:ext cx="8911687" cy="1280890"/>
          </a:xfrm>
        </p:spPr>
        <p:txBody>
          <a:bodyPr>
            <a:normAutofit/>
          </a:bodyPr>
          <a:lstStyle/>
          <a:p>
            <a:r>
              <a:rPr lang="en-US" sz="3200" dirty="0">
                <a:latin typeface="Cambria Math" panose="02040503050406030204" pitchFamily="18" charset="0"/>
                <a:ea typeface="Cambria Math" panose="02040503050406030204" pitchFamily="18" charset="0"/>
              </a:rPr>
              <a:t>The Role of Technology</a:t>
            </a:r>
          </a:p>
        </p:txBody>
      </p:sp>
      <p:sp>
        <p:nvSpPr>
          <p:cNvPr id="3" name="Content Placeholder 2">
            <a:extLst>
              <a:ext uri="{FF2B5EF4-FFF2-40B4-BE49-F238E27FC236}">
                <a16:creationId xmlns:a16="http://schemas.microsoft.com/office/drawing/2014/main" id="{0B077B3F-37C8-C667-76D6-9F92CA32E836}"/>
              </a:ext>
            </a:extLst>
          </p:cNvPr>
          <p:cNvSpPr>
            <a:spLocks noGrp="1"/>
          </p:cNvSpPr>
          <p:nvPr>
            <p:ph idx="1"/>
          </p:nvPr>
        </p:nvSpPr>
        <p:spPr>
          <a:xfrm>
            <a:off x="2088468" y="1540188"/>
            <a:ext cx="9570131" cy="4795297"/>
          </a:xfrm>
        </p:spPr>
        <p:txBody>
          <a:bodyPr>
            <a:normAutofit/>
          </a:bodyPr>
          <a:lstStyle/>
          <a:p>
            <a:pPr>
              <a:buFont typeface="Wingdings" panose="05000000000000000000" pitchFamily="2" charset="2"/>
              <a:buChar char="§"/>
            </a:pPr>
            <a:r>
              <a:rPr lang="en-US" sz="2400" dirty="0">
                <a:latin typeface="Cambria Math" panose="02040503050406030204" pitchFamily="18" charset="0"/>
                <a:ea typeface="Cambria Math" panose="02040503050406030204" pitchFamily="18" charset="0"/>
              </a:rPr>
              <a:t>All use technology for survival sex and access to drugs</a:t>
            </a:r>
          </a:p>
          <a:p>
            <a:pPr lvl="1">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Exchange of goods/services instead of money</a:t>
            </a:r>
          </a:p>
          <a:p>
            <a:pPr>
              <a:buFont typeface="Wingdings" panose="05000000000000000000" pitchFamily="2" charset="2"/>
              <a:buChar char="§"/>
            </a:pPr>
            <a:r>
              <a:rPr lang="en-US" sz="2400" dirty="0">
                <a:latin typeface="Cambria Math" panose="02040503050406030204" pitchFamily="18" charset="0"/>
                <a:ea typeface="Cambria Math" panose="02040503050406030204" pitchFamily="18" charset="0"/>
              </a:rPr>
              <a:t>Communication via chat features on gaming platforms</a:t>
            </a:r>
          </a:p>
          <a:p>
            <a:pPr lvl="1">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Common thread and major breach point for many programs</a:t>
            </a:r>
          </a:p>
          <a:p>
            <a:pPr>
              <a:buFont typeface="Wingdings" panose="05000000000000000000" pitchFamily="2" charset="2"/>
              <a:buChar char="§"/>
            </a:pPr>
            <a:r>
              <a:rPr lang="en-US" sz="2400" dirty="0">
                <a:latin typeface="Cambria Math" panose="02040503050406030204" pitchFamily="18" charset="0"/>
                <a:ea typeface="Cambria Math" panose="02040503050406030204" pitchFamily="18" charset="0"/>
              </a:rPr>
              <a:t>Online ads</a:t>
            </a:r>
          </a:p>
          <a:p>
            <a:pPr lvl="1">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Common websites: mintboys.com, friendboy.pro, megapersonals.eu, jock2go.eu, tsescorts.com, Grindr, Facebook, Craigslist, WhatsApp, TikTok, </a:t>
            </a:r>
            <a:r>
              <a:rPr lang="en-US" sz="2000" dirty="0" err="1">
                <a:latin typeface="Cambria Math" panose="02040503050406030204" pitchFamily="18" charset="0"/>
                <a:ea typeface="Cambria Math" panose="02040503050406030204" pitchFamily="18" charset="0"/>
              </a:rPr>
              <a:t>OnlyFans</a:t>
            </a:r>
            <a:endParaRPr lang="en-US" sz="2000" dirty="0">
              <a:latin typeface="Cambria Math" panose="02040503050406030204" pitchFamily="18" charset="0"/>
              <a:ea typeface="Cambria Math" panose="02040503050406030204" pitchFamily="18" charset="0"/>
            </a:endParaRPr>
          </a:p>
          <a:p>
            <a:pPr>
              <a:buFont typeface="Wingdings" panose="05000000000000000000" pitchFamily="2" charset="2"/>
              <a:buChar char="§"/>
            </a:pPr>
            <a:r>
              <a:rPr lang="en-US" sz="2400" dirty="0">
                <a:latin typeface="Cambria Math" panose="02040503050406030204" pitchFamily="18" charset="0"/>
                <a:ea typeface="Cambria Math" panose="02040503050406030204" pitchFamily="18" charset="0"/>
              </a:rPr>
              <a:t>Normalize problematic sexual behavior and exploitation</a:t>
            </a:r>
          </a:p>
          <a:p>
            <a:pPr lvl="1">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Often starts as a source of approval and gratification</a:t>
            </a:r>
          </a:p>
          <a:p>
            <a:pPr lvl="1">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This is part of the grooming process</a:t>
            </a:r>
            <a:endParaRPr lang="en-US" sz="18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227086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1640156" y="306333"/>
            <a:ext cx="8911687" cy="128089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Arial"/>
              <a:buNone/>
            </a:pPr>
            <a:r>
              <a:rPr lang="en-US" sz="3200" dirty="0">
                <a:latin typeface="Cambria Math" panose="02040503050406030204" pitchFamily="18" charset="0"/>
                <a:ea typeface="Cambria Math" panose="02040503050406030204" pitchFamily="18" charset="0"/>
                <a:cs typeface="Arial"/>
                <a:sym typeface="Arial"/>
              </a:rPr>
              <a:t>COMMON MISTAKES WHEN INTERACTING WITH SURVIVORS</a:t>
            </a:r>
            <a:endParaRPr lang="en-US" sz="3200" dirty="0">
              <a:latin typeface="Cambria Math" panose="02040503050406030204" pitchFamily="18" charset="0"/>
              <a:ea typeface="Cambria Math" panose="02040503050406030204" pitchFamily="18" charset="0"/>
            </a:endParaRPr>
          </a:p>
        </p:txBody>
      </p:sp>
      <p:sp>
        <p:nvSpPr>
          <p:cNvPr id="230" name="Google Shape;230;p29"/>
          <p:cNvSpPr txBox="1">
            <a:spLocks noGrp="1"/>
          </p:cNvSpPr>
          <p:nvPr>
            <p:ph idx="1"/>
          </p:nvPr>
        </p:nvSpPr>
        <p:spPr>
          <a:xfrm>
            <a:off x="1193377" y="1327784"/>
            <a:ext cx="9779424" cy="5223883"/>
          </a:xfrm>
          <a:prstGeom prst="rect">
            <a:avLst/>
          </a:prstGeom>
          <a:noFill/>
          <a:ln>
            <a:noFill/>
          </a:ln>
        </p:spPr>
        <p:txBody>
          <a:bodyPr spcFirstLastPara="1" wrap="square" lIns="91425" tIns="45700" rIns="91425" bIns="45700" anchor="ctr" anchorCtr="0">
            <a:normAutofit/>
          </a:bodyPr>
          <a:lstStyle/>
          <a:p>
            <a:pPr lvl="0" algn="l" rtl="0">
              <a:spcBef>
                <a:spcPts val="0"/>
              </a:spcBef>
              <a:spcAft>
                <a:spcPts val="0"/>
              </a:spcAft>
              <a:buSzPts val="2400"/>
              <a:buFont typeface="Wingdings" panose="05000000000000000000" pitchFamily="2" charset="2"/>
              <a:buChar char="§"/>
            </a:pPr>
            <a:r>
              <a:rPr lang="en-US" sz="2000" dirty="0">
                <a:latin typeface="Cambria Math"/>
                <a:ea typeface="Cambria Math"/>
                <a:cs typeface="Calibri"/>
              </a:rPr>
              <a:t>Taking safety for granted</a:t>
            </a:r>
            <a:endParaRPr lang="en-US" sz="1600" dirty="0"/>
          </a:p>
          <a:p>
            <a:pPr lvl="0" algn="l" rtl="0">
              <a:spcAft>
                <a:spcPts val="0"/>
              </a:spcAft>
              <a:buSzPts val="2400"/>
              <a:buFont typeface="Wingdings" panose="05000000000000000000" pitchFamily="2" charset="2"/>
              <a:buChar char="§"/>
            </a:pPr>
            <a:r>
              <a:rPr lang="en-US" sz="2000" dirty="0">
                <a:latin typeface="Cambria Math"/>
                <a:ea typeface="Cambria Math"/>
                <a:cs typeface="Calibri"/>
              </a:rPr>
              <a:t>Blinded by stigma, myths, and misconceptions</a:t>
            </a:r>
            <a:endParaRPr sz="1600" dirty="0">
              <a:latin typeface="Cambria Math"/>
              <a:ea typeface="Cambria Math"/>
              <a:cs typeface="Calibri"/>
            </a:endParaRPr>
          </a:p>
          <a:p>
            <a:pPr lvl="0" algn="l" rtl="0">
              <a:spcBef>
                <a:spcPts val="1000"/>
              </a:spcBef>
              <a:spcAft>
                <a:spcPts val="0"/>
              </a:spcAft>
              <a:buSzPts val="2400"/>
              <a:buFont typeface="Wingdings" panose="05000000000000000000" pitchFamily="2" charset="2"/>
              <a:buChar char="§"/>
            </a:pPr>
            <a:r>
              <a:rPr lang="en-US" sz="2000" dirty="0">
                <a:latin typeface="Cambria Math"/>
                <a:ea typeface="Cambria Math"/>
                <a:cs typeface="Calibri"/>
              </a:rPr>
              <a:t>Taking treatment “failures” personally</a:t>
            </a:r>
            <a:endParaRPr sz="1600" dirty="0">
              <a:latin typeface="Cambria Math"/>
              <a:ea typeface="Cambria Math"/>
              <a:cs typeface="Calibri"/>
            </a:endParaRPr>
          </a:p>
          <a:p>
            <a:pPr lvl="0" algn="l" rtl="0">
              <a:spcBef>
                <a:spcPts val="1000"/>
              </a:spcBef>
              <a:spcAft>
                <a:spcPts val="0"/>
              </a:spcAft>
              <a:buSzPts val="2400"/>
              <a:buFont typeface="Wingdings" panose="05000000000000000000" pitchFamily="2" charset="2"/>
              <a:buChar char="§"/>
            </a:pPr>
            <a:r>
              <a:rPr lang="en-US" sz="2000" dirty="0">
                <a:latin typeface="Cambria Math"/>
                <a:ea typeface="Cambria Math"/>
                <a:cs typeface="Calibri"/>
              </a:rPr>
              <a:t>Discomfort with expanding scope of role</a:t>
            </a:r>
            <a:endParaRPr sz="1600" dirty="0">
              <a:latin typeface="Cambria Math"/>
              <a:ea typeface="Cambria Math"/>
              <a:cs typeface="Calibri"/>
            </a:endParaRPr>
          </a:p>
          <a:p>
            <a:pPr lvl="0" algn="l" rtl="0">
              <a:spcBef>
                <a:spcPts val="1000"/>
              </a:spcBef>
              <a:spcAft>
                <a:spcPts val="0"/>
              </a:spcAft>
              <a:buSzPts val="2400"/>
              <a:buFont typeface="Wingdings" panose="05000000000000000000" pitchFamily="2" charset="2"/>
              <a:buChar char="§"/>
            </a:pPr>
            <a:r>
              <a:rPr lang="en-US" sz="2000" dirty="0">
                <a:latin typeface="Cambria Math"/>
                <a:ea typeface="Cambria Math"/>
                <a:cs typeface="Calibri"/>
              </a:rPr>
              <a:t>Poor boundary navigation</a:t>
            </a:r>
            <a:endParaRPr sz="1600" dirty="0">
              <a:latin typeface="Cambria Math"/>
              <a:ea typeface="Cambria Math"/>
              <a:cs typeface="Calibri"/>
            </a:endParaRPr>
          </a:p>
          <a:p>
            <a:pPr lvl="0" algn="l" rtl="0">
              <a:spcBef>
                <a:spcPts val="1000"/>
              </a:spcBef>
              <a:spcAft>
                <a:spcPts val="0"/>
              </a:spcAft>
              <a:buSzPts val="2400"/>
              <a:buFont typeface="Wingdings" panose="05000000000000000000" pitchFamily="2" charset="2"/>
              <a:buChar char="§"/>
            </a:pPr>
            <a:r>
              <a:rPr lang="en-US" sz="2000" dirty="0">
                <a:latin typeface="Cambria Math"/>
                <a:ea typeface="Cambria Math"/>
                <a:cs typeface="Calibri"/>
              </a:rPr>
              <a:t>Lack of repetition and consistency</a:t>
            </a:r>
            <a:endParaRPr sz="1600" dirty="0">
              <a:latin typeface="Cambria Math"/>
              <a:ea typeface="Cambria Math"/>
              <a:cs typeface="Calibri"/>
            </a:endParaRPr>
          </a:p>
          <a:p>
            <a:pPr lvl="0" algn="l" rtl="0">
              <a:spcBef>
                <a:spcPts val="1000"/>
              </a:spcBef>
              <a:spcAft>
                <a:spcPts val="0"/>
              </a:spcAft>
              <a:buSzPts val="2400"/>
              <a:buFont typeface="Wingdings" panose="05000000000000000000" pitchFamily="2" charset="2"/>
              <a:buChar char="§"/>
            </a:pPr>
            <a:r>
              <a:rPr lang="en-US" sz="2000" dirty="0">
                <a:latin typeface="Cambria Math"/>
                <a:ea typeface="Cambria Math"/>
                <a:cs typeface="Calibri"/>
              </a:rPr>
              <a:t>Failure to recognize “benefits” of maladaptive coping strategies</a:t>
            </a:r>
          </a:p>
          <a:p>
            <a:pPr lvl="0" algn="l" rtl="0">
              <a:spcBef>
                <a:spcPts val="1000"/>
              </a:spcBef>
              <a:spcAft>
                <a:spcPts val="0"/>
              </a:spcAft>
              <a:buSzPts val="2400"/>
              <a:buFont typeface="Wingdings" panose="05000000000000000000" pitchFamily="2" charset="2"/>
              <a:buChar char="§"/>
            </a:pPr>
            <a:r>
              <a:rPr lang="en-US" sz="2000" dirty="0">
                <a:latin typeface="Cambria Math"/>
                <a:ea typeface="Cambria Math"/>
                <a:cs typeface="Calibri"/>
              </a:rPr>
              <a:t>Failure to recognize overlap with exploiter’s tactics</a:t>
            </a:r>
          </a:p>
          <a:p>
            <a:pPr>
              <a:buSzPts val="2400"/>
              <a:buFont typeface="Wingdings" panose="05000000000000000000" pitchFamily="2" charset="2"/>
              <a:buChar char="§"/>
            </a:pPr>
            <a:r>
              <a:rPr lang="en-US" sz="2000" dirty="0">
                <a:latin typeface="Cambria Math"/>
                <a:ea typeface="Cambria Math"/>
                <a:cs typeface="Calibri"/>
              </a:rPr>
              <a:t>Forgetting that connection and relationship  are the most important part of our work, not medication or model of therapy</a:t>
            </a:r>
          </a:p>
        </p:txBody>
      </p:sp>
    </p:spTree>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1"/>
          <p:cNvSpPr txBox="1">
            <a:spLocks noGrp="1"/>
          </p:cNvSpPr>
          <p:nvPr>
            <p:ph type="title"/>
          </p:nvPr>
        </p:nvSpPr>
        <p:spPr>
          <a:xfrm>
            <a:off x="1594574" y="484339"/>
            <a:ext cx="6596933" cy="1093321"/>
          </a:xfrm>
          <a:prstGeom prst="rect">
            <a:avLst/>
          </a:prstGeom>
          <a:noFill/>
          <a:ln>
            <a:noFill/>
          </a:ln>
        </p:spPr>
        <p:txBody>
          <a:bodyPr spcFirstLastPara="1" wrap="square" lIns="91425" tIns="45700" rIns="91425" bIns="45700" anchor="ctr" anchorCtr="0">
            <a:normAutofit/>
          </a:bodyPr>
          <a:lstStyle/>
          <a:p>
            <a:pPr>
              <a:spcBef>
                <a:spcPts val="0"/>
              </a:spcBef>
              <a:buClr>
                <a:schemeClr val="lt1"/>
              </a:buClr>
              <a:buSzPts val="3600"/>
            </a:pPr>
            <a:r>
              <a:rPr lang="en-US" sz="3200" dirty="0">
                <a:latin typeface="Cambria Math" panose="02040503050406030204" pitchFamily="18" charset="0"/>
                <a:ea typeface="Cambria Math" panose="02040503050406030204" pitchFamily="18" charset="0"/>
                <a:cs typeface="Arial"/>
                <a:sym typeface="Arial"/>
              </a:rPr>
              <a:t>WHAT CAUSES ESCALATIONS</a:t>
            </a:r>
            <a:endParaRPr sz="3200" dirty="0">
              <a:latin typeface="Cambria Math" panose="02040503050406030204" pitchFamily="18" charset="0"/>
              <a:ea typeface="Cambria Math" panose="02040503050406030204" pitchFamily="18" charset="0"/>
            </a:endParaRPr>
          </a:p>
        </p:txBody>
      </p:sp>
      <p:sp>
        <p:nvSpPr>
          <p:cNvPr id="246" name="Google Shape;246;p31"/>
          <p:cNvSpPr txBox="1">
            <a:spLocks noGrp="1"/>
          </p:cNvSpPr>
          <p:nvPr>
            <p:ph type="body" idx="1"/>
          </p:nvPr>
        </p:nvSpPr>
        <p:spPr>
          <a:xfrm>
            <a:off x="2073835" y="1299040"/>
            <a:ext cx="4709054"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3200"/>
              <a:buNone/>
            </a:pPr>
            <a:r>
              <a:rPr lang="en-US" sz="3200" dirty="0">
                <a:solidFill>
                  <a:srgbClr val="8192E4"/>
                </a:solidFill>
              </a:rPr>
              <a:t>Fear</a:t>
            </a:r>
            <a:endParaRPr dirty="0"/>
          </a:p>
        </p:txBody>
      </p:sp>
      <p:sp>
        <p:nvSpPr>
          <p:cNvPr id="247" name="Google Shape;247;p31"/>
          <p:cNvSpPr txBox="1">
            <a:spLocks noGrp="1"/>
          </p:cNvSpPr>
          <p:nvPr>
            <p:ph type="body" sz="quarter" idx="3"/>
          </p:nvPr>
        </p:nvSpPr>
        <p:spPr>
          <a:xfrm>
            <a:off x="2077811" y="1875302"/>
            <a:ext cx="8040354" cy="4496190"/>
          </a:xfrm>
          <a:prstGeom prst="rect">
            <a:avLst/>
          </a:prstGeom>
          <a:noFill/>
          <a:ln>
            <a:noFill/>
          </a:ln>
        </p:spPr>
        <p:txBody>
          <a:bodyPr spcFirstLastPara="1" wrap="square" lIns="91425" tIns="45700" rIns="91425" bIns="45700" anchor="t" anchorCtr="0">
            <a:normAutofit/>
          </a:bodyPr>
          <a:lstStyle/>
          <a:p>
            <a:pPr marL="342900" indent="-342900">
              <a:spcBef>
                <a:spcPts val="0"/>
              </a:spcBef>
              <a:spcAft>
                <a:spcPts val="600"/>
              </a:spcAft>
              <a:buSzPts val="2000"/>
              <a:buFont typeface="Wingdings" panose="05000000000000000000" pitchFamily="2" charset="2"/>
              <a:buChar char="§"/>
            </a:pPr>
            <a:r>
              <a:rPr lang="en-US" dirty="0">
                <a:latin typeface="Cambria Math"/>
                <a:ea typeface="Cambria Math"/>
              </a:rPr>
              <a:t>Chaotic/Noisy environment</a:t>
            </a:r>
          </a:p>
          <a:p>
            <a:pPr marL="342900" indent="-342900">
              <a:spcBef>
                <a:spcPts val="0"/>
              </a:spcBef>
              <a:spcAft>
                <a:spcPts val="600"/>
              </a:spcAft>
              <a:buSzPts val="2000"/>
              <a:buFont typeface="Wingdings" panose="05000000000000000000" pitchFamily="2" charset="2"/>
              <a:buChar char="§"/>
            </a:pPr>
            <a:r>
              <a:rPr lang="en-US" dirty="0">
                <a:latin typeface="Cambria Math"/>
                <a:ea typeface="Cambria Math"/>
              </a:rPr>
              <a:t>Long Periods of unstructured time</a:t>
            </a:r>
          </a:p>
          <a:p>
            <a:pPr marL="342900" indent="-342900">
              <a:spcBef>
                <a:spcPts val="0"/>
              </a:spcBef>
              <a:spcAft>
                <a:spcPts val="600"/>
              </a:spcAft>
              <a:buSzPts val="2000"/>
              <a:buFont typeface="Wingdings" panose="05000000000000000000" pitchFamily="2" charset="2"/>
              <a:buChar char="§"/>
            </a:pPr>
            <a:r>
              <a:rPr lang="en-US" dirty="0">
                <a:latin typeface="Cambria Math"/>
                <a:ea typeface="Cambria Math"/>
              </a:rPr>
              <a:t>Over stimulating Multi-media</a:t>
            </a:r>
          </a:p>
          <a:p>
            <a:pPr marL="342900" indent="-342900">
              <a:spcBef>
                <a:spcPts val="0"/>
              </a:spcBef>
              <a:spcAft>
                <a:spcPts val="600"/>
              </a:spcAft>
              <a:buSzPts val="2000"/>
              <a:buFont typeface="Wingdings" panose="05000000000000000000" pitchFamily="2" charset="2"/>
              <a:buChar char="§"/>
            </a:pPr>
            <a:r>
              <a:rPr lang="en-US" dirty="0">
                <a:latin typeface="Cambria Math"/>
                <a:ea typeface="Cambria Math"/>
              </a:rPr>
              <a:t>Excessive Talking</a:t>
            </a:r>
          </a:p>
          <a:p>
            <a:pPr marL="342900" indent="-342900">
              <a:spcBef>
                <a:spcPts val="0"/>
              </a:spcBef>
              <a:spcAft>
                <a:spcPts val="600"/>
              </a:spcAft>
              <a:buSzPts val="2000"/>
              <a:buFont typeface="Wingdings" panose="05000000000000000000" pitchFamily="2" charset="2"/>
              <a:buChar char="§"/>
            </a:pPr>
            <a:r>
              <a:rPr lang="en-US" dirty="0">
                <a:latin typeface="Cambria Math"/>
                <a:ea typeface="Cambria Math"/>
              </a:rPr>
              <a:t>Communicating from a distance</a:t>
            </a:r>
          </a:p>
          <a:p>
            <a:pPr marL="342900" lvl="0" indent="-342900" algn="l" rtl="0">
              <a:spcBef>
                <a:spcPts val="0"/>
              </a:spcBef>
              <a:spcAft>
                <a:spcPts val="600"/>
              </a:spcAft>
              <a:buSzPts val="2000"/>
              <a:buFont typeface="Wingdings" panose="05000000000000000000" pitchFamily="2" charset="2"/>
              <a:buChar char="§"/>
            </a:pPr>
            <a:r>
              <a:rPr lang="en-US" dirty="0">
                <a:latin typeface="Cambria Math"/>
                <a:ea typeface="Cambria Math"/>
              </a:rPr>
              <a:t>Sarcasm</a:t>
            </a:r>
          </a:p>
          <a:p>
            <a:pPr marL="342900" indent="-342900">
              <a:spcBef>
                <a:spcPts val="0"/>
              </a:spcBef>
              <a:spcAft>
                <a:spcPts val="600"/>
              </a:spcAft>
              <a:buSzPts val="2000"/>
              <a:buFont typeface="Wingdings" panose="05000000000000000000" pitchFamily="2" charset="2"/>
              <a:buChar char="§"/>
            </a:pPr>
            <a:r>
              <a:rPr lang="en-US" dirty="0">
                <a:latin typeface="Cambria Math"/>
                <a:ea typeface="Cambria Math"/>
              </a:rPr>
              <a:t>Complex Directives</a:t>
            </a:r>
          </a:p>
          <a:p>
            <a:pPr marL="342900" indent="-342900">
              <a:spcBef>
                <a:spcPts val="0"/>
              </a:spcBef>
              <a:spcAft>
                <a:spcPts val="600"/>
              </a:spcAft>
              <a:buSzPts val="2000"/>
              <a:buFont typeface="Wingdings" panose="05000000000000000000" pitchFamily="2" charset="2"/>
              <a:buChar char="§"/>
            </a:pPr>
            <a:r>
              <a:rPr lang="en-US" dirty="0">
                <a:latin typeface="Cambria Math"/>
                <a:ea typeface="Cambria Math"/>
              </a:rPr>
              <a:t>Contingency based consequences</a:t>
            </a:r>
          </a:p>
          <a:p>
            <a:pPr marL="342900" indent="-342900">
              <a:spcBef>
                <a:spcPts val="0"/>
              </a:spcBef>
              <a:spcAft>
                <a:spcPts val="600"/>
              </a:spcAft>
              <a:buSzPts val="2000"/>
              <a:buFont typeface="Wingdings" panose="05000000000000000000" pitchFamily="2" charset="2"/>
              <a:buChar char="§"/>
            </a:pPr>
            <a:r>
              <a:rPr lang="en-US" dirty="0">
                <a:latin typeface="Cambria Math"/>
                <a:ea typeface="Cambria Math"/>
              </a:rPr>
              <a:t>Too many people becoming involved</a:t>
            </a:r>
          </a:p>
          <a:p>
            <a:pPr marL="285750" indent="-171450">
              <a:buSzPts val="1800"/>
            </a:pPr>
            <a:endParaRPr lang="en-US" dirty="0"/>
          </a:p>
        </p:txBody>
      </p:sp>
    </p:spTree>
    <p:extLst>
      <p:ext uri="{BB962C8B-B14F-4D97-AF65-F5344CB8AC3E}">
        <p14:creationId xmlns:p14="http://schemas.microsoft.com/office/powerpoint/2010/main" val="2703553781"/>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1584038" y="296970"/>
            <a:ext cx="8911687" cy="128089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Arial"/>
              <a:buNone/>
            </a:pPr>
            <a:r>
              <a:rPr lang="en-US" sz="3200" dirty="0">
                <a:latin typeface="Cambria Math" panose="02040503050406030204" pitchFamily="18" charset="0"/>
                <a:ea typeface="Cambria Math" panose="02040503050406030204" pitchFamily="18" charset="0"/>
                <a:cs typeface="Arial"/>
                <a:sym typeface="Arial"/>
              </a:rPr>
              <a:t>FOUNDATIONAL PRINCIPLES FOR ADDRESSING COMPLEX TRAUMA</a:t>
            </a:r>
            <a:endParaRPr lang="en-US" sz="3200" dirty="0">
              <a:latin typeface="Cambria Math" panose="02040503050406030204" pitchFamily="18" charset="0"/>
              <a:ea typeface="Cambria Math" panose="02040503050406030204" pitchFamily="18" charset="0"/>
            </a:endParaRPr>
          </a:p>
        </p:txBody>
      </p:sp>
      <p:sp>
        <p:nvSpPr>
          <p:cNvPr id="203" name="Google Shape;203;p26"/>
          <p:cNvSpPr txBox="1">
            <a:spLocks noGrp="1"/>
          </p:cNvSpPr>
          <p:nvPr>
            <p:ph type="body" idx="1"/>
          </p:nvPr>
        </p:nvSpPr>
        <p:spPr>
          <a:xfrm>
            <a:off x="1394098" y="1516679"/>
            <a:ext cx="5600772" cy="383747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400"/>
              <a:buFont typeface="Wingdings" panose="05000000000000000000" pitchFamily="2" charset="2"/>
              <a:buChar char="§"/>
            </a:pPr>
            <a:r>
              <a:rPr lang="en-US" sz="2200" dirty="0">
                <a:latin typeface="Cambria Math"/>
                <a:ea typeface="Cambria Math"/>
              </a:rPr>
              <a:t>Safety -&gt; Trust -&gt; Connection</a:t>
            </a:r>
          </a:p>
          <a:p>
            <a:pPr marL="342900" lvl="0" indent="-342900" algn="l" rtl="0">
              <a:spcBef>
                <a:spcPts val="1000"/>
              </a:spcBef>
              <a:spcAft>
                <a:spcPts val="0"/>
              </a:spcAft>
              <a:buSzPts val="2400"/>
              <a:buFont typeface="Wingdings" panose="05000000000000000000" pitchFamily="2" charset="2"/>
              <a:buChar char="§"/>
            </a:pPr>
            <a:r>
              <a:rPr lang="en-US" sz="2200" dirty="0">
                <a:latin typeface="Cambria Math"/>
                <a:ea typeface="Cambria Math"/>
              </a:rPr>
              <a:t>Focus on stability</a:t>
            </a:r>
            <a:endParaRPr sz="2200" dirty="0">
              <a:latin typeface="Cambria Math"/>
              <a:ea typeface="Cambria Math"/>
            </a:endParaRPr>
          </a:p>
          <a:p>
            <a:pPr marL="342900" lvl="0" indent="-342900" algn="l" rtl="0">
              <a:spcBef>
                <a:spcPts val="1000"/>
              </a:spcBef>
              <a:spcAft>
                <a:spcPts val="0"/>
              </a:spcAft>
              <a:buSzPts val="2400"/>
              <a:buFont typeface="Wingdings" panose="05000000000000000000" pitchFamily="2" charset="2"/>
              <a:buChar char="§"/>
            </a:pPr>
            <a:r>
              <a:rPr lang="en-US" sz="2200" dirty="0">
                <a:latin typeface="Cambria Math"/>
                <a:ea typeface="Cambria Math"/>
              </a:rPr>
              <a:t>Refer to medical as needed</a:t>
            </a:r>
            <a:endParaRPr sz="2200" dirty="0">
              <a:latin typeface="Cambria Math"/>
              <a:ea typeface="Cambria Math"/>
            </a:endParaRPr>
          </a:p>
          <a:p>
            <a:pPr marL="342900" lvl="0" indent="-342900" algn="l" rtl="0">
              <a:spcBef>
                <a:spcPts val="1000"/>
              </a:spcBef>
              <a:spcAft>
                <a:spcPts val="0"/>
              </a:spcAft>
              <a:buSzPts val="2400"/>
              <a:buFont typeface="Wingdings" panose="05000000000000000000" pitchFamily="2" charset="2"/>
              <a:buChar char="§"/>
            </a:pPr>
            <a:r>
              <a:rPr lang="en-US" sz="2200" dirty="0">
                <a:latin typeface="Cambria Math"/>
                <a:ea typeface="Cambria Math"/>
              </a:rPr>
              <a:t>Destigmatize and normalize</a:t>
            </a:r>
            <a:endParaRPr sz="2200" dirty="0">
              <a:latin typeface="Cambria Math"/>
              <a:ea typeface="Cambria Math"/>
            </a:endParaRPr>
          </a:p>
          <a:p>
            <a:pPr marL="342900" lvl="0" indent="-342900" algn="l" rtl="0">
              <a:spcBef>
                <a:spcPts val="1000"/>
              </a:spcBef>
              <a:spcAft>
                <a:spcPts val="0"/>
              </a:spcAft>
              <a:buSzPts val="2400"/>
              <a:buFont typeface="Wingdings" panose="05000000000000000000" pitchFamily="2" charset="2"/>
              <a:buChar char="§"/>
            </a:pPr>
            <a:r>
              <a:rPr lang="en-US" sz="2200" dirty="0">
                <a:latin typeface="Cambria Math"/>
                <a:ea typeface="Cambria Math"/>
              </a:rPr>
              <a:t>Psychoeducation</a:t>
            </a:r>
            <a:endParaRPr sz="2200" dirty="0">
              <a:latin typeface="Cambria Math"/>
              <a:ea typeface="Cambria Math"/>
            </a:endParaRPr>
          </a:p>
          <a:p>
            <a:pPr marL="342900" lvl="0" indent="-342900" algn="l" rtl="0">
              <a:spcBef>
                <a:spcPts val="1000"/>
              </a:spcBef>
              <a:spcAft>
                <a:spcPts val="0"/>
              </a:spcAft>
              <a:buSzPts val="2400"/>
              <a:buFont typeface="Wingdings" panose="05000000000000000000" pitchFamily="2" charset="2"/>
              <a:buChar char="§"/>
            </a:pPr>
            <a:r>
              <a:rPr lang="en-US" sz="2200" dirty="0">
                <a:latin typeface="Cambria Math"/>
                <a:ea typeface="Cambria Math"/>
              </a:rPr>
              <a:t>Patience for relapse</a:t>
            </a:r>
            <a:endParaRPr sz="2200" dirty="0">
              <a:latin typeface="Cambria Math"/>
              <a:ea typeface="Cambria Math"/>
            </a:endParaRPr>
          </a:p>
          <a:p>
            <a:pPr marL="342900" lvl="0" indent="-342900" algn="l" rtl="0">
              <a:spcBef>
                <a:spcPts val="1000"/>
              </a:spcBef>
              <a:spcAft>
                <a:spcPts val="0"/>
              </a:spcAft>
              <a:buSzPts val="2400"/>
              <a:buFont typeface="Wingdings" panose="05000000000000000000" pitchFamily="2" charset="2"/>
              <a:buChar char="§"/>
            </a:pPr>
            <a:r>
              <a:rPr lang="en-US" sz="2200" dirty="0">
                <a:latin typeface="Cambria Math"/>
                <a:ea typeface="Cambria Math"/>
              </a:rPr>
              <a:t>Understand adaptive response</a:t>
            </a:r>
          </a:p>
          <a:p>
            <a:pPr marL="342900" lvl="0" indent="-342900" algn="l" rtl="0">
              <a:spcBef>
                <a:spcPts val="1000"/>
              </a:spcBef>
              <a:spcAft>
                <a:spcPts val="0"/>
              </a:spcAft>
              <a:buSzPts val="2400"/>
              <a:buFont typeface="Wingdings" panose="05000000000000000000" pitchFamily="2" charset="2"/>
              <a:buChar char="§"/>
            </a:pPr>
            <a:r>
              <a:rPr lang="en-US" sz="2200" dirty="0">
                <a:latin typeface="Cambria Math"/>
                <a:ea typeface="Cambria Math"/>
              </a:rPr>
              <a:t>LISTEN, LISTEN, LISTEN</a:t>
            </a:r>
            <a:endParaRPr sz="2200" dirty="0">
              <a:latin typeface="Cambria Math"/>
              <a:ea typeface="Cambria Math"/>
            </a:endParaRPr>
          </a:p>
        </p:txBody>
      </p:sp>
      <p:pic>
        <p:nvPicPr>
          <p:cNvPr id="204" name="Google Shape;204;p26"/>
          <p:cNvPicPr preferRelativeResize="0">
            <a:picLocks noGrp="1"/>
          </p:cNvPicPr>
          <p:nvPr>
            <p:ph type="body" sz="quarter" idx="3"/>
          </p:nvPr>
        </p:nvPicPr>
        <p:blipFill rotWithShape="1">
          <a:blip r:embed="rId4">
            <a:alphaModFix/>
          </a:blip>
          <a:srcRect/>
          <a:stretch/>
        </p:blipFill>
        <p:spPr>
          <a:xfrm>
            <a:off x="9053314" y="1100717"/>
            <a:ext cx="2884823" cy="3994643"/>
          </a:xfrm>
          <a:prstGeom prst="rect">
            <a:avLst/>
          </a:prstGeom>
          <a:noFill/>
          <a:ln>
            <a:noFill/>
          </a:ln>
        </p:spPr>
      </p:pic>
      <p:sp>
        <p:nvSpPr>
          <p:cNvPr id="2" name="TextBox 1">
            <a:extLst>
              <a:ext uri="{FF2B5EF4-FFF2-40B4-BE49-F238E27FC236}">
                <a16:creationId xmlns:a16="http://schemas.microsoft.com/office/drawing/2014/main" id="{A55873B3-E837-620A-7327-FD44D6DC0EE9}"/>
              </a:ext>
            </a:extLst>
          </p:cNvPr>
          <p:cNvSpPr txBox="1"/>
          <p:nvPr/>
        </p:nvSpPr>
        <p:spPr>
          <a:xfrm>
            <a:off x="1156398" y="5083702"/>
            <a:ext cx="1017629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solidFill>
                <a:srgbClr val="333333"/>
              </a:solidFill>
              <a:latin typeface="Century Gothic"/>
              <a:cs typeface="Segoe UI"/>
            </a:endParaRPr>
          </a:p>
          <a:p>
            <a:r>
              <a:rPr lang="en-US" dirty="0">
                <a:solidFill>
                  <a:srgbClr val="333333"/>
                </a:solidFill>
                <a:latin typeface="Century Gothic"/>
                <a:cs typeface="Segoe UI"/>
              </a:rPr>
              <a:t>"Trauma and our responses to it cannot be understood outside the context of human relationships." "The most traumatic aspects of all disasters involve the shattering of human connections."  Dr. Bruce Perry</a:t>
            </a:r>
            <a:endParaRPr lang="en-US" dirty="0">
              <a:latin typeface="Century Gothic"/>
            </a:endParaRPr>
          </a:p>
          <a:p>
            <a:pPr algn="l"/>
            <a:endParaRPr lang="en-US" dirty="0"/>
          </a:p>
        </p:txBody>
      </p:sp>
    </p:spTree>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FCBD-992A-45F9-C410-6705FD7CAAC9}"/>
              </a:ext>
            </a:extLst>
          </p:cNvPr>
          <p:cNvSpPr>
            <a:spLocks noGrp="1"/>
          </p:cNvSpPr>
          <p:nvPr>
            <p:ph type="title"/>
          </p:nvPr>
        </p:nvSpPr>
        <p:spPr>
          <a:xfrm>
            <a:off x="1598481" y="486054"/>
            <a:ext cx="10818395" cy="1010088"/>
          </a:xfrm>
        </p:spPr>
        <p:txBody>
          <a:bodyPr anchor="b">
            <a:normAutofit fontScale="90000"/>
          </a:bodyPr>
          <a:lstStyle/>
          <a:p>
            <a:r>
              <a:rPr lang="en-US" dirty="0">
                <a:latin typeface="Cambria Math" panose="02040503050406030204" pitchFamily="18" charset="0"/>
                <a:ea typeface="Cambria Math" panose="02040503050406030204" pitchFamily="18" charset="0"/>
              </a:rPr>
              <a:t>Care of Survivor</a:t>
            </a:r>
            <a:br>
              <a:rPr lang="en-US" dirty="0">
                <a:latin typeface="Cambria Math" panose="02040503050406030204" pitchFamily="18" charset="0"/>
                <a:ea typeface="Cambria Math" panose="02040503050406030204" pitchFamily="18" charset="0"/>
              </a:rPr>
            </a:br>
            <a:r>
              <a:rPr lang="en-US" dirty="0">
                <a:latin typeface="Cambria Math" panose="02040503050406030204" pitchFamily="18" charset="0"/>
                <a:ea typeface="Cambria Math" panose="02040503050406030204" pitchFamily="18" charset="0"/>
              </a:rPr>
              <a:t>The Bob’s House of Hope Approach</a:t>
            </a:r>
          </a:p>
        </p:txBody>
      </p:sp>
      <p:sp>
        <p:nvSpPr>
          <p:cNvPr id="3" name="Content Placeholder 2">
            <a:extLst>
              <a:ext uri="{FF2B5EF4-FFF2-40B4-BE49-F238E27FC236}">
                <a16:creationId xmlns:a16="http://schemas.microsoft.com/office/drawing/2014/main" id="{4420C165-95F4-1FEE-1E8D-6ED5B318E75F}"/>
              </a:ext>
            </a:extLst>
          </p:cNvPr>
          <p:cNvSpPr>
            <a:spLocks noGrp="1"/>
          </p:cNvSpPr>
          <p:nvPr>
            <p:ph idx="1"/>
          </p:nvPr>
        </p:nvSpPr>
        <p:spPr>
          <a:xfrm>
            <a:off x="1371598" y="1578429"/>
            <a:ext cx="9486901" cy="4872409"/>
          </a:xfrm>
        </p:spPr>
        <p:txBody>
          <a:bodyPr vert="horz" lIns="91440" tIns="45720" rIns="91440" bIns="45720" rtlCol="0" anchor="t">
            <a:noAutofit/>
          </a:bodyPr>
          <a:lstStyle/>
          <a:p>
            <a:pPr>
              <a:buFont typeface="Wingdings" panose="05000000000000000000" pitchFamily="2" charset="2"/>
              <a:buChar char="§"/>
            </a:pPr>
            <a:r>
              <a:rPr lang="en-US" sz="2000" dirty="0">
                <a:solidFill>
                  <a:srgbClr val="1D2733"/>
                </a:solidFill>
                <a:latin typeface="Cambria Math" panose="02040503050406030204" pitchFamily="18" charset="0"/>
                <a:ea typeface="Cambria Math" panose="02040503050406030204" pitchFamily="18" charset="0"/>
                <a:cs typeface="Arial"/>
              </a:rPr>
              <a:t>Utilizing a Maslow-integrated approach, the holistic support of unseen survivors is both effective and trauma-informed</a:t>
            </a:r>
          </a:p>
          <a:p>
            <a:pPr>
              <a:buFont typeface="Wingdings" panose="05000000000000000000" pitchFamily="2" charset="2"/>
              <a:buChar char="§"/>
            </a:pPr>
            <a:r>
              <a:rPr lang="en-US" sz="2000" dirty="0">
                <a:solidFill>
                  <a:srgbClr val="1D2733"/>
                </a:solidFill>
                <a:latin typeface="Cambria Math" panose="02040503050406030204" pitchFamily="18" charset="0"/>
                <a:ea typeface="Cambria Math" panose="02040503050406030204" pitchFamily="18" charset="0"/>
                <a:cs typeface="Arial"/>
              </a:rPr>
              <a:t>Stable implementation of safety is required to counter complex trauma</a:t>
            </a:r>
            <a:endParaRPr lang="en-US" sz="2000" dirty="0">
              <a:latin typeface="Cambria Math" panose="02040503050406030204" pitchFamily="18" charset="0"/>
              <a:ea typeface="Cambria Math" panose="02040503050406030204" pitchFamily="18" charset="0"/>
            </a:endParaRPr>
          </a:p>
          <a:p>
            <a:pPr lvl="1">
              <a:buFont typeface="Wingdings" panose="05000000000000000000" pitchFamily="2" charset="2"/>
              <a:buChar char="§"/>
            </a:pPr>
            <a:r>
              <a:rPr lang="en-US" sz="1800" dirty="0">
                <a:solidFill>
                  <a:srgbClr val="1D2733"/>
                </a:solidFill>
                <a:latin typeface="Cambria Math" panose="02040503050406030204" pitchFamily="18" charset="0"/>
                <a:ea typeface="Cambria Math" panose="02040503050406030204" pitchFamily="18" charset="0"/>
                <a:cs typeface="Arial"/>
              </a:rPr>
              <a:t>Felt safety is NOT equivalent to physical safety</a:t>
            </a:r>
            <a:endParaRPr lang="en-US" sz="1800" dirty="0">
              <a:latin typeface="Cambria Math" panose="02040503050406030204" pitchFamily="18" charset="0"/>
              <a:ea typeface="Cambria Math" panose="02040503050406030204" pitchFamily="18" charset="0"/>
            </a:endParaRPr>
          </a:p>
          <a:p>
            <a:pPr>
              <a:buFont typeface="Wingdings" panose="05000000000000000000" pitchFamily="2" charset="2"/>
              <a:buChar char="§"/>
            </a:pPr>
            <a:r>
              <a:rPr lang="en-US" sz="2000" dirty="0">
                <a:solidFill>
                  <a:srgbClr val="1D2733"/>
                </a:solidFill>
                <a:latin typeface="Cambria Math" panose="02040503050406030204" pitchFamily="18" charset="0"/>
                <a:ea typeface="Cambria Math" panose="02040503050406030204" pitchFamily="18" charset="0"/>
                <a:cs typeface="Arial"/>
              </a:rPr>
              <a:t>Acknowledging survivor-perceived priority </a:t>
            </a:r>
            <a:endParaRPr lang="en-US" sz="2000" dirty="0">
              <a:latin typeface="Cambria Math" panose="02040503050406030204" pitchFamily="18" charset="0"/>
              <a:ea typeface="Cambria Math" panose="02040503050406030204" pitchFamily="18" charset="0"/>
            </a:endParaRPr>
          </a:p>
          <a:p>
            <a:pPr>
              <a:spcBef>
                <a:spcPts val="0"/>
              </a:spcBef>
              <a:buFont typeface="Wingdings" panose="05000000000000000000" pitchFamily="2" charset="2"/>
              <a:buChar char="§"/>
            </a:pPr>
            <a:r>
              <a:rPr lang="en-US" sz="2000" dirty="0">
                <a:solidFill>
                  <a:srgbClr val="1D2733"/>
                </a:solidFill>
                <a:latin typeface="Cambria Math" panose="02040503050406030204" pitchFamily="18" charset="0"/>
                <a:ea typeface="Cambria Math" panose="02040503050406030204" pitchFamily="18" charset="0"/>
                <a:cs typeface="Arial"/>
              </a:rPr>
              <a:t>    of needs demonstrates that we hear them</a:t>
            </a:r>
            <a:endParaRPr lang="en-US" sz="2000" dirty="0">
              <a:latin typeface="Cambria Math" panose="02040503050406030204" pitchFamily="18" charset="0"/>
              <a:ea typeface="Cambria Math" panose="02040503050406030204" pitchFamily="18" charset="0"/>
            </a:endParaRPr>
          </a:p>
          <a:p>
            <a:pPr>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Meet needs holistically &amp; practically</a:t>
            </a:r>
          </a:p>
          <a:p>
            <a:pPr lvl="1">
              <a:buFont typeface="Wingdings" panose="05000000000000000000" pitchFamily="2" charset="2"/>
              <a:buChar char="§"/>
            </a:pPr>
            <a:r>
              <a:rPr lang="en-US" sz="1800" dirty="0">
                <a:latin typeface="Cambria Math" panose="02040503050406030204" pitchFamily="18" charset="0"/>
                <a:ea typeface="Cambria Math" panose="02040503050406030204" pitchFamily="18" charset="0"/>
              </a:rPr>
              <a:t>Physical, Medical, Mental, Emotional, 											 &amp; Spiritual</a:t>
            </a:r>
          </a:p>
          <a:p>
            <a:pPr>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Comprehensive case management</a:t>
            </a:r>
          </a:p>
          <a:p>
            <a:pPr>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Meet the survivor where they are at</a:t>
            </a:r>
          </a:p>
          <a:p>
            <a:pPr>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Tolerate relapses as part of recovery</a:t>
            </a:r>
            <a:endParaRPr lang="en-US" dirty="0">
              <a:latin typeface="Cambria Math" panose="02040503050406030204" pitchFamily="18" charset="0"/>
              <a:ea typeface="Cambria Math" panose="02040503050406030204" pitchFamily="18" charset="0"/>
            </a:endParaRPr>
          </a:p>
        </p:txBody>
      </p:sp>
      <p:pic>
        <p:nvPicPr>
          <p:cNvPr id="4" name="Picture 4">
            <a:extLst>
              <a:ext uri="{FF2B5EF4-FFF2-40B4-BE49-F238E27FC236}">
                <a16:creationId xmlns:a16="http://schemas.microsoft.com/office/drawing/2014/main" id="{DDFD3699-0C33-47C3-73F6-4D649EFE31F1}"/>
              </a:ext>
            </a:extLst>
          </p:cNvPr>
          <p:cNvPicPr>
            <a:picLocks noChangeAspect="1"/>
          </p:cNvPicPr>
          <p:nvPr/>
        </p:nvPicPr>
        <p:blipFill>
          <a:blip r:embed="rId2"/>
          <a:stretch>
            <a:fillRect/>
          </a:stretch>
        </p:blipFill>
        <p:spPr>
          <a:xfrm>
            <a:off x="6332501" y="4079215"/>
            <a:ext cx="4339388" cy="2371623"/>
          </a:xfrm>
          <a:prstGeom prst="rect">
            <a:avLst/>
          </a:prstGeom>
        </p:spPr>
      </p:pic>
      <p:sp>
        <p:nvSpPr>
          <p:cNvPr id="5" name="TextBox 4">
            <a:extLst>
              <a:ext uri="{FF2B5EF4-FFF2-40B4-BE49-F238E27FC236}">
                <a16:creationId xmlns:a16="http://schemas.microsoft.com/office/drawing/2014/main" id="{44DB3E57-932C-6433-0D9F-37BC90D22F86}"/>
              </a:ext>
            </a:extLst>
          </p:cNvPr>
          <p:cNvSpPr txBox="1"/>
          <p:nvPr/>
        </p:nvSpPr>
        <p:spPr>
          <a:xfrm>
            <a:off x="7473820" y="3536302"/>
            <a:ext cx="3275045" cy="369332"/>
          </a:xfrm>
          <a:prstGeom prst="rect">
            <a:avLst/>
          </a:prstGeom>
          <a:noFill/>
        </p:spPr>
        <p:txBody>
          <a:bodyPr wrap="square" rtlCol="0">
            <a:spAutoFit/>
          </a:bodyPr>
          <a:lstStyle/>
          <a:p>
            <a:r>
              <a:rPr lang="en-US" sz="1800" b="1" dirty="0">
                <a:solidFill>
                  <a:schemeClr val="accent2"/>
                </a:solidFill>
              </a:rPr>
              <a:t>Maslow's Hierarchy of Needs</a:t>
            </a:r>
            <a:endParaRPr lang="en-US" dirty="0">
              <a:solidFill>
                <a:schemeClr val="accent2"/>
              </a:solidFill>
            </a:endParaRPr>
          </a:p>
        </p:txBody>
      </p:sp>
    </p:spTree>
    <p:extLst>
      <p:ext uri="{BB962C8B-B14F-4D97-AF65-F5344CB8AC3E}">
        <p14:creationId xmlns:p14="http://schemas.microsoft.com/office/powerpoint/2010/main" val="2613469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FC39-91C0-8C29-3E68-A688DB0A4D00}"/>
              </a:ext>
            </a:extLst>
          </p:cNvPr>
          <p:cNvSpPr>
            <a:spLocks noGrp="1"/>
          </p:cNvSpPr>
          <p:nvPr>
            <p:ph type="title"/>
          </p:nvPr>
        </p:nvSpPr>
        <p:spPr>
          <a:xfrm>
            <a:off x="1776497" y="446314"/>
            <a:ext cx="8911687" cy="1280890"/>
          </a:xfrm>
        </p:spPr>
        <p:txBody>
          <a:bodyPr>
            <a:normAutofit/>
          </a:bodyPr>
          <a:lstStyle/>
          <a:p>
            <a:r>
              <a:rPr lang="en-US" sz="3200" dirty="0">
                <a:latin typeface="Cambria Math" panose="02040503050406030204" pitchFamily="18" charset="0"/>
                <a:ea typeface="Cambria Math" panose="02040503050406030204" pitchFamily="18" charset="0"/>
              </a:rPr>
              <a:t>Tips for Service Providers</a:t>
            </a:r>
            <a:br>
              <a:rPr lang="en-US" sz="3200" dirty="0">
                <a:latin typeface="Cambria Math" panose="02040503050406030204" pitchFamily="18" charset="0"/>
                <a:ea typeface="Cambria Math" panose="02040503050406030204" pitchFamily="18" charset="0"/>
              </a:rPr>
            </a:br>
            <a:r>
              <a:rPr lang="en-US" sz="3200" dirty="0">
                <a:latin typeface="Cambria Math" panose="02040503050406030204" pitchFamily="18" charset="0"/>
                <a:ea typeface="Cambria Math" panose="02040503050406030204" pitchFamily="18" charset="0"/>
              </a:rPr>
              <a:t>and Law Enforcement</a:t>
            </a:r>
          </a:p>
        </p:txBody>
      </p:sp>
      <p:sp>
        <p:nvSpPr>
          <p:cNvPr id="3" name="Content Placeholder 2">
            <a:extLst>
              <a:ext uri="{FF2B5EF4-FFF2-40B4-BE49-F238E27FC236}">
                <a16:creationId xmlns:a16="http://schemas.microsoft.com/office/drawing/2014/main" id="{5006077F-71DE-B6E8-C960-7434A4693081}"/>
              </a:ext>
            </a:extLst>
          </p:cNvPr>
          <p:cNvSpPr>
            <a:spLocks noGrp="1"/>
          </p:cNvSpPr>
          <p:nvPr>
            <p:ph idx="1"/>
          </p:nvPr>
        </p:nvSpPr>
        <p:spPr>
          <a:xfrm>
            <a:off x="1776497" y="1727204"/>
            <a:ext cx="8915400" cy="4278086"/>
          </a:xfrm>
        </p:spPr>
        <p:txBody>
          <a:bodyPr>
            <a:normAutofit/>
          </a:bodyPr>
          <a:lstStyle/>
          <a:p>
            <a:pPr>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Believe their story</a:t>
            </a:r>
          </a:p>
          <a:p>
            <a:pPr lvl="1">
              <a:buFont typeface="Wingdings" panose="05000000000000000000" pitchFamily="2" charset="2"/>
              <a:buChar char="§"/>
            </a:pPr>
            <a:r>
              <a:rPr lang="en-US" sz="1800" dirty="0">
                <a:latin typeface="Cambria Math" panose="02040503050406030204" pitchFamily="18" charset="0"/>
                <a:ea typeface="Cambria Math" panose="02040503050406030204" pitchFamily="18" charset="0"/>
              </a:rPr>
              <a:t>Many have been denied services simply because they were not believed</a:t>
            </a:r>
          </a:p>
          <a:p>
            <a:pPr lvl="1">
              <a:buFont typeface="Wingdings" panose="05000000000000000000" pitchFamily="2" charset="2"/>
              <a:buChar char="§"/>
            </a:pPr>
            <a:r>
              <a:rPr lang="en-US" sz="1800" dirty="0">
                <a:latin typeface="Cambria Math" panose="02040503050406030204" pitchFamily="18" charset="0"/>
                <a:ea typeface="Cambria Math" panose="02040503050406030204" pitchFamily="18" charset="0"/>
              </a:rPr>
              <a:t>Many were labeled as “just a bad kid” without any inquiry as to why they were acting out</a:t>
            </a:r>
          </a:p>
          <a:p>
            <a:pPr>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Apply trauma-informed care even in the face of anger and acting out</a:t>
            </a:r>
          </a:p>
          <a:p>
            <a:pPr lvl="1">
              <a:buFont typeface="Wingdings" panose="05000000000000000000" pitchFamily="2" charset="2"/>
              <a:buChar char="§"/>
            </a:pPr>
            <a:r>
              <a:rPr lang="en-US" sz="1800" dirty="0">
                <a:latin typeface="Cambria Math" panose="02040503050406030204" pitchFamily="18" charset="0"/>
                <a:ea typeface="Cambria Math" panose="02040503050406030204" pitchFamily="18" charset="0"/>
              </a:rPr>
              <a:t>Relapses are part of recovery</a:t>
            </a:r>
          </a:p>
          <a:p>
            <a:pPr>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Increased training on the identification of males and male tailored services</a:t>
            </a:r>
          </a:p>
          <a:p>
            <a:pPr lvl="1">
              <a:buFont typeface="Wingdings" panose="05000000000000000000" pitchFamily="2" charset="2"/>
              <a:buChar char="§"/>
            </a:pPr>
            <a:r>
              <a:rPr lang="en-US" sz="1800" dirty="0">
                <a:latin typeface="Cambria Math" panose="02040503050406030204" pitchFamily="18" charset="0"/>
                <a:ea typeface="Cambria Math" panose="02040503050406030204" pitchFamily="18" charset="0"/>
              </a:rPr>
              <a:t>Ex: SANE exams for males (not commonly available)</a:t>
            </a:r>
          </a:p>
          <a:p>
            <a:pPr>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Increased funding for and opportunities to receive services for males, especially those identified as missing from foster care</a:t>
            </a:r>
          </a:p>
          <a:p>
            <a:endParaRPr lang="en-US" dirty="0"/>
          </a:p>
        </p:txBody>
      </p:sp>
    </p:spTree>
    <p:extLst>
      <p:ext uri="{BB962C8B-B14F-4D97-AF65-F5344CB8AC3E}">
        <p14:creationId xmlns:p14="http://schemas.microsoft.com/office/powerpoint/2010/main" val="2661284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7"/>
          <p:cNvSpPr txBox="1">
            <a:spLocks noGrp="1"/>
          </p:cNvSpPr>
          <p:nvPr>
            <p:ph type="title"/>
          </p:nvPr>
        </p:nvSpPr>
        <p:spPr>
          <a:xfrm>
            <a:off x="1640156" y="313711"/>
            <a:ext cx="8911687" cy="128089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Arial"/>
              <a:buNone/>
            </a:pPr>
            <a:r>
              <a:rPr lang="en-US" sz="3200" dirty="0">
                <a:latin typeface="Cambria Math" panose="02040503050406030204" pitchFamily="18" charset="0"/>
                <a:ea typeface="Cambria Math" panose="02040503050406030204" pitchFamily="18" charset="0"/>
                <a:cs typeface="Arial"/>
                <a:sym typeface="Arial"/>
              </a:rPr>
              <a:t>QUESTIONS AND RECOMMENDATIONS</a:t>
            </a:r>
            <a:endParaRPr sz="3200" dirty="0">
              <a:latin typeface="Cambria Math" panose="02040503050406030204" pitchFamily="18" charset="0"/>
              <a:ea typeface="Cambria Math" panose="02040503050406030204" pitchFamily="18" charset="0"/>
            </a:endParaRPr>
          </a:p>
        </p:txBody>
      </p:sp>
      <p:sp>
        <p:nvSpPr>
          <p:cNvPr id="299" name="Google Shape;299;p37"/>
          <p:cNvSpPr txBox="1">
            <a:spLocks noGrp="1"/>
          </p:cNvSpPr>
          <p:nvPr>
            <p:ph sz="half" idx="1"/>
          </p:nvPr>
        </p:nvSpPr>
        <p:spPr>
          <a:xfrm>
            <a:off x="1976271" y="1422073"/>
            <a:ext cx="4649733" cy="4719112"/>
          </a:xfrm>
          <a:prstGeom prst="rect">
            <a:avLst/>
          </a:prstGeom>
          <a:noFill/>
          <a:ln>
            <a:noFill/>
          </a:ln>
        </p:spPr>
        <p:txBody>
          <a:bodyPr spcFirstLastPara="1" wrap="square" lIns="91425" tIns="45700" rIns="91425" bIns="45700" anchor="ctr" anchorCtr="0">
            <a:normAutofit/>
          </a:bodyPr>
          <a:lstStyle/>
          <a:p>
            <a:pPr lvl="0" algn="l" rtl="0">
              <a:spcBef>
                <a:spcPts val="0"/>
              </a:spcBef>
              <a:spcAft>
                <a:spcPts val="0"/>
              </a:spcAft>
              <a:buSzPts val="2400"/>
              <a:buFont typeface="Wingdings" panose="05000000000000000000" pitchFamily="2" charset="2"/>
              <a:buChar char="§"/>
            </a:pPr>
            <a:r>
              <a:rPr lang="en-US" sz="2200" dirty="0">
                <a:latin typeface="Cambria Math"/>
                <a:ea typeface="Cambria Math"/>
              </a:rPr>
              <a:t>What are we missing?</a:t>
            </a:r>
          </a:p>
          <a:p>
            <a:pPr>
              <a:spcBef>
                <a:spcPts val="0"/>
              </a:spcBef>
              <a:buSzPts val="2400"/>
              <a:buFont typeface="Wingdings" panose="05000000000000000000" pitchFamily="2" charset="2"/>
              <a:buChar char="§"/>
            </a:pPr>
            <a:endParaRPr lang="en-US" sz="2200" dirty="0">
              <a:latin typeface="Cambria Math"/>
              <a:ea typeface="Cambria Math"/>
            </a:endParaRPr>
          </a:p>
          <a:p>
            <a:pPr>
              <a:spcBef>
                <a:spcPts val="0"/>
              </a:spcBef>
              <a:buSzPts val="2400"/>
              <a:buFont typeface="Wingdings" panose="05000000000000000000" pitchFamily="2" charset="2"/>
              <a:buChar char="§"/>
            </a:pPr>
            <a:r>
              <a:rPr lang="en-US" sz="2200" dirty="0">
                <a:latin typeface="Cambria Math"/>
                <a:ea typeface="Cambria Math"/>
              </a:rPr>
              <a:t>Insurance allowing for longer session times when working on Trauma, especially for more complex modalities such as EMDR </a:t>
            </a:r>
          </a:p>
          <a:p>
            <a:pPr lvl="0" algn="l" rtl="0">
              <a:spcBef>
                <a:spcPts val="1000"/>
              </a:spcBef>
              <a:spcAft>
                <a:spcPts val="0"/>
              </a:spcAft>
              <a:buSzPts val="2400"/>
              <a:buFont typeface="Wingdings" panose="05000000000000000000" pitchFamily="2" charset="2"/>
              <a:buChar char="§"/>
            </a:pPr>
            <a:r>
              <a:rPr lang="en-US" sz="2200" dirty="0">
                <a:latin typeface="Cambria Math"/>
                <a:ea typeface="Cambria Math"/>
              </a:rPr>
              <a:t>How can we fill these identified gaps?</a:t>
            </a:r>
          </a:p>
          <a:p>
            <a:pPr lvl="0" algn="l" rtl="0">
              <a:spcBef>
                <a:spcPts val="1000"/>
              </a:spcBef>
              <a:spcAft>
                <a:spcPts val="0"/>
              </a:spcAft>
              <a:buSzPts val="2400"/>
              <a:buFont typeface="Wingdings" panose="05000000000000000000" pitchFamily="2" charset="2"/>
              <a:buChar char="§"/>
            </a:pPr>
            <a:r>
              <a:rPr lang="en-US" sz="2200" dirty="0">
                <a:latin typeface="Cambria Math"/>
                <a:ea typeface="Cambria Math"/>
              </a:rPr>
              <a:t>How do we improve access to services for victims/survivors?</a:t>
            </a:r>
            <a:endParaRPr sz="2200" dirty="0">
              <a:latin typeface="Cambria Math"/>
              <a:ea typeface="Cambria Math"/>
            </a:endParaRPr>
          </a:p>
        </p:txBody>
      </p:sp>
      <p:sp>
        <p:nvSpPr>
          <p:cNvPr id="2" name="Content Placeholder 1">
            <a:extLst>
              <a:ext uri="{FF2B5EF4-FFF2-40B4-BE49-F238E27FC236}">
                <a16:creationId xmlns:a16="http://schemas.microsoft.com/office/drawing/2014/main" id="{736244A2-6329-45E9-BAB0-E57CA253C98E}"/>
              </a:ext>
            </a:extLst>
          </p:cNvPr>
          <p:cNvSpPr>
            <a:spLocks noGrp="1"/>
          </p:cNvSpPr>
          <p:nvPr>
            <p:ph sz="half" idx="2"/>
          </p:nvPr>
        </p:nvSpPr>
        <p:spPr>
          <a:xfrm>
            <a:off x="7041427" y="1422072"/>
            <a:ext cx="4914167" cy="4719113"/>
          </a:xfrm>
        </p:spPr>
        <p:txBody>
          <a:bodyPr vert="horz" lIns="91440" tIns="45720" rIns="91440" bIns="45720" rtlCol="0" anchor="t">
            <a:normAutofit/>
          </a:bodyPr>
          <a:lstStyle/>
          <a:p>
            <a:pPr>
              <a:buFont typeface="Wingdings" panose="05000000000000000000" pitchFamily="2" charset="2"/>
              <a:buChar char="§"/>
            </a:pPr>
            <a:r>
              <a:rPr lang="en-US" sz="2200" dirty="0">
                <a:latin typeface="Cambria Math"/>
                <a:ea typeface="Cambria Math"/>
              </a:rPr>
              <a:t>We need more research on Complex PTSD AND the sex trafficking of males, GLBTQ, ethnic/racial minorities, and persons with disabilities</a:t>
            </a:r>
          </a:p>
          <a:p>
            <a:pPr>
              <a:buFont typeface="Wingdings" panose="05000000000000000000" pitchFamily="2" charset="2"/>
              <a:buChar char="§"/>
            </a:pPr>
            <a:r>
              <a:rPr lang="en-US" sz="2200" dirty="0">
                <a:latin typeface="Cambria Math"/>
                <a:ea typeface="Cambria Math"/>
              </a:rPr>
              <a:t>We need an official C-PTSD or Developmental PTSD diagnosis recognized in the DSM and by insurance providers</a:t>
            </a:r>
          </a:p>
          <a:p>
            <a:pPr>
              <a:buFont typeface="Wingdings" panose="05000000000000000000" pitchFamily="2" charset="2"/>
              <a:buChar char="§"/>
            </a:pPr>
            <a:r>
              <a:rPr lang="en-US" sz="2200" dirty="0">
                <a:latin typeface="Cambria Math"/>
                <a:ea typeface="Cambria Math"/>
              </a:rPr>
              <a:t>We need to develop treatment programs aimed specifically at addressing C-PTSD</a:t>
            </a:r>
          </a:p>
        </p:txBody>
      </p:sp>
    </p:spTree>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1640156" y="342878"/>
            <a:ext cx="8911687" cy="1280890"/>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chemeClr val="lt1"/>
              </a:buClr>
              <a:buSzPts val="3600"/>
              <a:buFont typeface="Arial"/>
              <a:buNone/>
            </a:pPr>
            <a:r>
              <a:rPr lang="en-US" sz="3200" dirty="0">
                <a:latin typeface="Cambria Math" panose="02040503050406030204" pitchFamily="18" charset="0"/>
                <a:ea typeface="Cambria Math" panose="02040503050406030204" pitchFamily="18" charset="0"/>
                <a:cs typeface="Arial"/>
                <a:sym typeface="Arial"/>
              </a:rPr>
              <a:t>FOUNDATIONAL DEFINITIONS</a:t>
            </a:r>
            <a:endParaRPr sz="3200" dirty="0">
              <a:latin typeface="Cambria Math" panose="02040503050406030204" pitchFamily="18" charset="0"/>
              <a:ea typeface="Cambria Math" panose="02040503050406030204" pitchFamily="18" charset="0"/>
            </a:endParaRPr>
          </a:p>
        </p:txBody>
      </p:sp>
      <p:sp>
        <p:nvSpPr>
          <p:cNvPr id="164" name="Google Shape;164;p21"/>
          <p:cNvSpPr txBox="1">
            <a:spLocks noGrp="1"/>
          </p:cNvSpPr>
          <p:nvPr>
            <p:ph idx="1"/>
          </p:nvPr>
        </p:nvSpPr>
        <p:spPr>
          <a:xfrm>
            <a:off x="2021471" y="1623768"/>
            <a:ext cx="8149056" cy="4668175"/>
          </a:xfrm>
          <a:prstGeom prst="rect">
            <a:avLst/>
          </a:prstGeom>
          <a:noFill/>
          <a:ln>
            <a:noFill/>
          </a:ln>
        </p:spPr>
        <p:txBody>
          <a:bodyPr spcFirstLastPara="1" wrap="square" lIns="91425" tIns="45700" rIns="91425" bIns="45700" anchor="ctr" anchorCtr="0">
            <a:noAutofit/>
          </a:bodyPr>
          <a:lstStyle/>
          <a:p>
            <a:pPr lvl="0" rtl="0">
              <a:spcBef>
                <a:spcPts val="0"/>
              </a:spcBef>
              <a:spcAft>
                <a:spcPts val="0"/>
              </a:spcAft>
              <a:buSzPts val="2000"/>
              <a:buFont typeface="Wingdings" panose="05000000000000000000" pitchFamily="2" charset="2"/>
              <a:buChar char="§"/>
            </a:pPr>
            <a:r>
              <a:rPr lang="en-US" sz="2200" dirty="0">
                <a:latin typeface="Cambria Math" panose="02040503050406030204" pitchFamily="18" charset="0"/>
                <a:ea typeface="Cambria Math" panose="02040503050406030204" pitchFamily="18" charset="0"/>
                <a:cs typeface="Cambria Math"/>
                <a:sym typeface="Cambria Math"/>
              </a:rPr>
              <a:t>Trauma: Any experience that overwhelms safety and coping</a:t>
            </a:r>
            <a:endParaRPr sz="2200" dirty="0">
              <a:latin typeface="Cambria Math" panose="02040503050406030204" pitchFamily="18" charset="0"/>
              <a:ea typeface="Cambria Math" panose="02040503050406030204" pitchFamily="18" charset="0"/>
            </a:endParaRPr>
          </a:p>
          <a:p>
            <a:pPr lvl="0" rtl="0">
              <a:spcBef>
                <a:spcPts val="1000"/>
              </a:spcBef>
              <a:spcAft>
                <a:spcPts val="0"/>
              </a:spcAft>
              <a:buSzPts val="2000"/>
              <a:buFont typeface="Wingdings" panose="05000000000000000000" pitchFamily="2" charset="2"/>
              <a:buChar char="§"/>
            </a:pPr>
            <a:r>
              <a:rPr lang="en-US" sz="2200" dirty="0">
                <a:latin typeface="Cambria Math" panose="02040503050406030204" pitchFamily="18" charset="0"/>
                <a:ea typeface="Cambria Math" panose="02040503050406030204" pitchFamily="18" charset="0"/>
                <a:cs typeface="Cambria Math"/>
                <a:sym typeface="Cambria Math"/>
              </a:rPr>
              <a:t>Post Traumatic Stress: Symptoms that occur in the aftermath of a traumatic experience</a:t>
            </a:r>
            <a:endParaRPr sz="2200" dirty="0">
              <a:latin typeface="Cambria Math" panose="02040503050406030204" pitchFamily="18" charset="0"/>
              <a:ea typeface="Cambria Math" panose="02040503050406030204" pitchFamily="18" charset="0"/>
            </a:endParaRPr>
          </a:p>
          <a:p>
            <a:pPr lvl="0" rtl="0">
              <a:spcBef>
                <a:spcPts val="1000"/>
              </a:spcBef>
              <a:spcAft>
                <a:spcPts val="0"/>
              </a:spcAft>
              <a:buSzPts val="2000"/>
              <a:buFont typeface="Wingdings" panose="05000000000000000000" pitchFamily="2" charset="2"/>
              <a:buChar char="§"/>
            </a:pPr>
            <a:r>
              <a:rPr lang="en-US" sz="2200" dirty="0">
                <a:latin typeface="Cambria Math" panose="02040503050406030204" pitchFamily="18" charset="0"/>
                <a:ea typeface="Cambria Math" panose="02040503050406030204" pitchFamily="18" charset="0"/>
                <a:cs typeface="Cambria Math"/>
                <a:sym typeface="Cambria Math"/>
              </a:rPr>
              <a:t>Complex Trauma: When traumatic experiences recur repeatedly over a period of time</a:t>
            </a:r>
            <a:endParaRPr sz="2200" dirty="0">
              <a:latin typeface="Cambria Math" panose="02040503050406030204" pitchFamily="18" charset="0"/>
              <a:ea typeface="Cambria Math" panose="02040503050406030204" pitchFamily="18" charset="0"/>
            </a:endParaRPr>
          </a:p>
          <a:p>
            <a:pPr lvl="1" rtl="0">
              <a:spcBef>
                <a:spcPts val="1000"/>
              </a:spcBef>
              <a:spcAft>
                <a:spcPts val="0"/>
              </a:spcAft>
              <a:buSzPts val="2000"/>
              <a:buFont typeface="Wingdings" panose="05000000000000000000" pitchFamily="2" charset="2"/>
              <a:buChar char="§"/>
            </a:pPr>
            <a:r>
              <a:rPr lang="en-US" sz="2000" dirty="0">
                <a:latin typeface="Cambria Math" panose="02040503050406030204" pitchFamily="18" charset="0"/>
                <a:ea typeface="Cambria Math" panose="02040503050406030204" pitchFamily="18" charset="0"/>
                <a:cs typeface="Cambria Math"/>
                <a:sym typeface="Cambria Math"/>
              </a:rPr>
              <a:t>Complex trauma during key developmental periods disrupts the normal development of self-regulation, healthy communication, relationship formation, and self-concept</a:t>
            </a:r>
            <a:endParaRPr sz="2000" dirty="0">
              <a:latin typeface="Cambria Math" panose="02040503050406030204" pitchFamily="18" charset="0"/>
              <a:ea typeface="Cambria Math" panose="02040503050406030204" pitchFamily="18" charset="0"/>
            </a:endParaRPr>
          </a:p>
          <a:p>
            <a:pPr lvl="0" rtl="0">
              <a:spcBef>
                <a:spcPts val="1000"/>
              </a:spcBef>
              <a:spcAft>
                <a:spcPts val="0"/>
              </a:spcAft>
              <a:buSzPts val="2000"/>
              <a:buFont typeface="Wingdings" panose="05000000000000000000" pitchFamily="2" charset="2"/>
              <a:buChar char="§"/>
            </a:pPr>
            <a:r>
              <a:rPr lang="en-US" sz="2200" dirty="0">
                <a:latin typeface="Cambria Math" panose="02040503050406030204" pitchFamily="18" charset="0"/>
                <a:ea typeface="Cambria Math" panose="02040503050406030204" pitchFamily="18" charset="0"/>
                <a:cs typeface="Cambria Math"/>
                <a:sym typeface="Cambria Math"/>
              </a:rPr>
              <a:t>Complex PTSD: Chronic behavioral, emotional, cognitive, and interpersonal difficulties, as well as frequent somatic complaints, that significantly disrupt an individual’s ability to function across a range of domains</a:t>
            </a:r>
            <a:endParaRPr sz="2200" dirty="0">
              <a:latin typeface="Cambria Math" panose="02040503050406030204" pitchFamily="18" charset="0"/>
              <a:ea typeface="Cambria Math" panose="02040503050406030204" pitchFamily="18" charset="0"/>
            </a:endParaRPr>
          </a:p>
        </p:txBody>
      </p:sp>
    </p:spTree>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title"/>
          </p:nvPr>
        </p:nvSpPr>
        <p:spPr>
          <a:xfrm>
            <a:off x="1640156" y="273676"/>
            <a:ext cx="8911687" cy="128089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Arial"/>
              <a:buNone/>
            </a:pPr>
            <a:r>
              <a:rPr lang="en-US" sz="3200" dirty="0">
                <a:latin typeface="Cambria Math" panose="02040503050406030204" pitchFamily="18" charset="0"/>
                <a:ea typeface="Cambria Math" panose="02040503050406030204" pitchFamily="18" charset="0"/>
                <a:cs typeface="Arial"/>
                <a:sym typeface="Arial"/>
              </a:rPr>
              <a:t>REFERENCES</a:t>
            </a:r>
            <a:endParaRPr sz="3200" dirty="0">
              <a:latin typeface="Cambria Math" panose="02040503050406030204" pitchFamily="18" charset="0"/>
              <a:ea typeface="Cambria Math" panose="02040503050406030204" pitchFamily="18" charset="0"/>
            </a:endParaRPr>
          </a:p>
        </p:txBody>
      </p:sp>
      <p:sp>
        <p:nvSpPr>
          <p:cNvPr id="305" name="Google Shape;305;p38"/>
          <p:cNvSpPr txBox="1">
            <a:spLocks noGrp="1"/>
          </p:cNvSpPr>
          <p:nvPr>
            <p:ph idx="1"/>
          </p:nvPr>
        </p:nvSpPr>
        <p:spPr>
          <a:xfrm>
            <a:off x="2229982" y="1066800"/>
            <a:ext cx="9439503" cy="5638800"/>
          </a:xfrm>
          <a:prstGeom prst="rect">
            <a:avLst/>
          </a:prstGeom>
          <a:noFill/>
          <a:ln>
            <a:noFill/>
          </a:ln>
        </p:spPr>
        <p:txBody>
          <a:bodyPr spcFirstLastPara="1" wrap="square" lIns="91425" tIns="45700" rIns="91425" bIns="45700" anchor="ctr" anchorCtr="0">
            <a:normAutofit fontScale="92500" lnSpcReduction="20000"/>
          </a:bodyPr>
          <a:lstStyle/>
          <a:p>
            <a:pPr lvl="0" algn="l" rtl="0">
              <a:spcBef>
                <a:spcPts val="0"/>
              </a:spcBef>
              <a:spcAft>
                <a:spcPts val="0"/>
              </a:spcAft>
              <a:buSzPct val="100000"/>
              <a:buFont typeface="Wingdings" panose="05000000000000000000" pitchFamily="2" charset="2"/>
              <a:buChar char="§"/>
            </a:pPr>
            <a:r>
              <a:rPr lang="en-US" dirty="0">
                <a:latin typeface="Cambria Math"/>
                <a:ea typeface="Cambria Math"/>
              </a:rPr>
              <a:t>Fischer, J (1999). The work of stabilization in trauma recovery. The Trauma Center Lecture Series.</a:t>
            </a:r>
          </a:p>
          <a:p>
            <a:pPr lvl="0" algn="l" rtl="0">
              <a:spcBef>
                <a:spcPts val="1000"/>
              </a:spcBef>
              <a:spcAft>
                <a:spcPts val="0"/>
              </a:spcAft>
              <a:buSzPct val="100000"/>
              <a:buFont typeface="Wingdings" panose="05000000000000000000" pitchFamily="2" charset="2"/>
              <a:buChar char="§"/>
            </a:pPr>
            <a:r>
              <a:rPr lang="en-US" dirty="0">
                <a:latin typeface="Cambria Math"/>
                <a:ea typeface="Cambria Math"/>
              </a:rPr>
              <a:t>Herman, J. L. (1997). Trauma and recovery. New York: </a:t>
            </a:r>
            <a:r>
              <a:rPr lang="en-US" dirty="0" err="1">
                <a:latin typeface="Cambria Math"/>
                <a:ea typeface="Cambria Math"/>
              </a:rPr>
              <a:t>BasicBooks</a:t>
            </a:r>
            <a:r>
              <a:rPr lang="en-US" dirty="0">
                <a:latin typeface="Cambria Math"/>
                <a:ea typeface="Cambria Math"/>
              </a:rPr>
              <a:t>.</a:t>
            </a:r>
          </a:p>
          <a:p>
            <a:pPr>
              <a:buSzPct val="100000"/>
              <a:buFont typeface="Wingdings" panose="05000000000000000000" pitchFamily="2" charset="2"/>
              <a:buChar char="§"/>
            </a:pPr>
            <a:r>
              <a:rPr lang="en-US" dirty="0">
                <a:latin typeface="Cambria Math"/>
                <a:ea typeface="Cambria Math"/>
              </a:rPr>
              <a:t>Nichols, Andrea and Heil, Erin (2022) "Human Trafficking of People with a Disability: An Analysis of State and Federal Cases," Dignity: A Journal of Analysis of Exploitation and Violence: Vol. 7: </a:t>
            </a:r>
            <a:r>
              <a:rPr lang="en-US" dirty="0" err="1">
                <a:latin typeface="Cambria Math"/>
                <a:ea typeface="Cambria Math"/>
              </a:rPr>
              <a:t>Iss</a:t>
            </a:r>
            <a:r>
              <a:rPr lang="en-US" dirty="0">
                <a:latin typeface="Cambria Math"/>
                <a:ea typeface="Cambria Math"/>
              </a:rPr>
              <a:t>. 1, Article 1. DOI: 10.23860/dignity.2022.07.01.01 </a:t>
            </a:r>
          </a:p>
          <a:p>
            <a:pPr lvl="0" algn="l" rtl="0">
              <a:spcBef>
                <a:spcPts val="1000"/>
              </a:spcBef>
              <a:spcAft>
                <a:spcPts val="0"/>
              </a:spcAft>
              <a:buSzPct val="100000"/>
              <a:buFont typeface="Wingdings" panose="05000000000000000000" pitchFamily="2" charset="2"/>
              <a:buChar char="§"/>
            </a:pPr>
            <a:r>
              <a:rPr lang="en-US" dirty="0">
                <a:latin typeface="Cambria Math"/>
                <a:ea typeface="Cambria Math"/>
              </a:rPr>
              <a:t>Rogers, C. R. 1. (1995). On becoming a person: a therapist's view of psychotherapy. Boston: Houghton Mifflin.</a:t>
            </a:r>
            <a:endParaRPr dirty="0">
              <a:latin typeface="Cambria Math"/>
              <a:ea typeface="Cambria Math"/>
            </a:endParaRPr>
          </a:p>
          <a:p>
            <a:pPr lvl="0" algn="l" rtl="0">
              <a:spcBef>
                <a:spcPts val="1000"/>
              </a:spcBef>
              <a:spcAft>
                <a:spcPts val="0"/>
              </a:spcAft>
              <a:buSzPct val="100000"/>
              <a:buFont typeface="Wingdings" panose="05000000000000000000" pitchFamily="2" charset="2"/>
              <a:buChar char="§"/>
            </a:pPr>
            <a:r>
              <a:rPr lang="en-US" dirty="0">
                <a:latin typeface="Cambria Math"/>
                <a:ea typeface="Cambria Math"/>
              </a:rPr>
              <a:t>Van, . K. B. A. (2014). The body keeps the score: Brain, mind, and body in the healing of trauma.</a:t>
            </a:r>
            <a:endParaRPr dirty="0">
              <a:latin typeface="Cambria Math"/>
              <a:ea typeface="Cambria Math"/>
            </a:endParaRPr>
          </a:p>
          <a:p>
            <a:pPr lvl="0" algn="l" rtl="0">
              <a:spcBef>
                <a:spcPts val="1000"/>
              </a:spcBef>
              <a:spcAft>
                <a:spcPts val="0"/>
              </a:spcAft>
              <a:buSzPct val="100000"/>
              <a:buFont typeface="Wingdings" panose="05000000000000000000" pitchFamily="2" charset="2"/>
              <a:buChar char="§"/>
            </a:pPr>
            <a:r>
              <a:rPr lang="en-US" u="sng" dirty="0">
                <a:solidFill>
                  <a:schemeClr val="hlink"/>
                </a:solidFill>
                <a:latin typeface="Cambria Math"/>
                <a:ea typeface="Cambria Math"/>
                <a:hlinkClick r:id="rId4">
                  <a:extLst>
                    <a:ext uri="{A12FA001-AC4F-418D-AE19-62706E023703}">
                      <ahyp:hlinkClr xmlns:ahyp="http://schemas.microsoft.com/office/drawing/2018/hyperlinkcolor" val="tx"/>
                    </a:ext>
                  </a:extLst>
                </a:hlinkClick>
              </a:rPr>
              <a:t>https://polarisproject.org/2019-us-national-human-trafficking-hotline-statistics/</a:t>
            </a:r>
            <a:endParaRPr dirty="0">
              <a:solidFill>
                <a:schemeClr val="hlink"/>
              </a:solidFill>
              <a:latin typeface="Cambria Math"/>
              <a:ea typeface="Cambria Math"/>
            </a:endParaRPr>
          </a:p>
          <a:p>
            <a:pPr lvl="0" algn="l" rtl="0">
              <a:spcBef>
                <a:spcPts val="1000"/>
              </a:spcBef>
              <a:spcAft>
                <a:spcPts val="0"/>
              </a:spcAft>
              <a:buSzPct val="100000"/>
              <a:buFont typeface="Wingdings" panose="05000000000000000000" pitchFamily="2" charset="2"/>
              <a:buChar char="§"/>
            </a:pPr>
            <a:r>
              <a:rPr lang="en-US" dirty="0">
                <a:latin typeface="Cambria Math"/>
                <a:ea typeface="Cambria Math"/>
              </a:rPr>
              <a:t>ECPAT-USA (2013). And boys too. New York.</a:t>
            </a:r>
            <a:endParaRPr dirty="0">
              <a:latin typeface="Cambria Math"/>
              <a:ea typeface="Cambria Math"/>
            </a:endParaRPr>
          </a:p>
          <a:p>
            <a:pPr lvl="0" algn="l" rtl="0">
              <a:spcBef>
                <a:spcPts val="1000"/>
              </a:spcBef>
              <a:spcAft>
                <a:spcPts val="0"/>
              </a:spcAft>
              <a:buSzPct val="100000"/>
              <a:buFont typeface="Wingdings" panose="05000000000000000000" pitchFamily="2" charset="2"/>
              <a:buChar char="§"/>
            </a:pPr>
            <a:r>
              <a:rPr lang="en-US" u="sng" dirty="0">
                <a:solidFill>
                  <a:schemeClr val="hlink"/>
                </a:solidFill>
                <a:latin typeface="Cambria Math"/>
                <a:ea typeface="Cambria Math"/>
                <a:hlinkClick r:id="rId5">
                  <a:extLst>
                    <a:ext uri="{A12FA001-AC4F-418D-AE19-62706E023703}">
                      <ahyp:hlinkClr xmlns:ahyp="http://schemas.microsoft.com/office/drawing/2018/hyperlinkcolor" val="tx"/>
                    </a:ext>
                  </a:extLst>
                </a:hlinkClick>
              </a:rPr>
              <a:t>https://www.dhs.gov/science-and-technology/news/2020/03/18/snapshot-combatting-human-trafficking-analytics</a:t>
            </a:r>
            <a:endParaRPr dirty="0">
              <a:solidFill>
                <a:schemeClr val="hlink"/>
              </a:solidFill>
              <a:latin typeface="Cambria Math"/>
              <a:ea typeface="Cambria Math"/>
            </a:endParaRPr>
          </a:p>
          <a:p>
            <a:pPr lvl="0" algn="l" rtl="0">
              <a:spcBef>
                <a:spcPts val="1000"/>
              </a:spcBef>
              <a:spcAft>
                <a:spcPts val="0"/>
              </a:spcAft>
              <a:buSzPct val="100000"/>
              <a:buFont typeface="Wingdings" panose="05000000000000000000" pitchFamily="2" charset="2"/>
              <a:buChar char="§"/>
            </a:pPr>
            <a:r>
              <a:rPr lang="en-US" u="sng" dirty="0">
                <a:solidFill>
                  <a:schemeClr val="hlink"/>
                </a:solidFill>
                <a:latin typeface="Cambria Math"/>
                <a:ea typeface="Cambria Math"/>
                <a:hlinkClick r:id="rId6">
                  <a:extLst>
                    <a:ext uri="{A12FA001-AC4F-418D-AE19-62706E023703}">
                      <ahyp:hlinkClr xmlns:ahyp="http://schemas.microsoft.com/office/drawing/2018/hyperlinkcolor" val="tx"/>
                    </a:ext>
                  </a:extLst>
                </a:hlinkClick>
              </a:rPr>
              <a:t>https://www.usatoday.com/story/news/investigations/2019/07/29/12-trafficking-statistics-enormity-global-sex-trade/1755192001/</a:t>
            </a:r>
            <a:endParaRPr dirty="0">
              <a:solidFill>
                <a:schemeClr val="hlink"/>
              </a:solidFill>
              <a:latin typeface="Cambria Math"/>
              <a:ea typeface="Cambria Math"/>
            </a:endParaRPr>
          </a:p>
          <a:p>
            <a:pPr lvl="0" algn="l" rtl="0">
              <a:spcBef>
                <a:spcPts val="1000"/>
              </a:spcBef>
              <a:spcAft>
                <a:spcPts val="0"/>
              </a:spcAft>
              <a:buSzPct val="100000"/>
              <a:buFont typeface="Wingdings" panose="05000000000000000000" pitchFamily="2" charset="2"/>
              <a:buChar char="§"/>
            </a:pPr>
            <a:r>
              <a:rPr lang="en-US" u="sng" dirty="0">
                <a:solidFill>
                  <a:schemeClr val="hlink"/>
                </a:solidFill>
                <a:latin typeface="Cambria Math"/>
                <a:ea typeface="Cambria Math"/>
                <a:hlinkClick r:id="rId7">
                  <a:extLst>
                    <a:ext uri="{A12FA001-AC4F-418D-AE19-62706E023703}">
                      <ahyp:hlinkClr xmlns:ahyp="http://schemas.microsoft.com/office/drawing/2018/hyperlinkcolor" val="tx"/>
                    </a:ext>
                  </a:extLst>
                </a:hlinkClick>
              </a:rPr>
              <a:t>https://www.ncbi.nlm.nih.gov/pmc/articles/PMC5699805/</a:t>
            </a:r>
            <a:endParaRPr dirty="0">
              <a:solidFill>
                <a:schemeClr val="hlink"/>
              </a:solidFill>
              <a:latin typeface="Cambria Math"/>
              <a:ea typeface="Cambria Math"/>
            </a:endParaRPr>
          </a:p>
          <a:p>
            <a:pPr lvl="0" algn="l" rtl="0">
              <a:spcBef>
                <a:spcPts val="1000"/>
              </a:spcBef>
              <a:spcAft>
                <a:spcPts val="0"/>
              </a:spcAft>
              <a:buSzPct val="100000"/>
              <a:buFont typeface="Wingdings" panose="05000000000000000000" pitchFamily="2" charset="2"/>
              <a:buChar char="§"/>
            </a:pPr>
            <a:r>
              <a:rPr lang="en-US" u="sng" dirty="0">
                <a:solidFill>
                  <a:schemeClr val="hlink"/>
                </a:solidFill>
                <a:latin typeface="Cambria Math"/>
                <a:ea typeface="Cambria Math"/>
                <a:hlinkClick r:id="rId8">
                  <a:extLst>
                    <a:ext uri="{A12FA001-AC4F-418D-AE19-62706E023703}">
                      <ahyp:hlinkClr xmlns:ahyp="http://schemas.microsoft.com/office/drawing/2018/hyperlinkcolor" val="tx"/>
                    </a:ext>
                  </a:extLst>
                </a:hlinkClick>
              </a:rPr>
              <a:t>https://www.cdc.gov/violenceprevention/aces/index.html</a:t>
            </a:r>
            <a:endParaRPr lang="en-US" u="sng" dirty="0">
              <a:solidFill>
                <a:schemeClr val="hlink"/>
              </a:solidFill>
              <a:latin typeface="Cambria Math"/>
              <a:ea typeface="Cambria Math"/>
            </a:endParaRPr>
          </a:p>
          <a:p>
            <a:pPr>
              <a:buSzPct val="100000"/>
              <a:buFont typeface="Wingdings" panose="05000000000000000000" pitchFamily="2" charset="2"/>
              <a:buChar char="§"/>
            </a:pPr>
            <a:r>
              <a:rPr lang="en-US" dirty="0">
                <a:solidFill>
                  <a:schemeClr val="hlink"/>
                </a:solidFill>
                <a:latin typeface="Cambria Math"/>
                <a:ea typeface="+mn-lt"/>
                <a:cs typeface="+mn-lt"/>
                <a:hlinkClick r:id="rId9">
                  <a:extLst>
                    <a:ext uri="{A12FA001-AC4F-418D-AE19-62706E023703}">
                      <ahyp:hlinkClr xmlns:ahyp="http://schemas.microsoft.com/office/drawing/2018/hyperlinkcolor" val="tx"/>
                    </a:ext>
                  </a:extLst>
                </a:hlinkClick>
              </a:rPr>
              <a:t>Bruce Perry: Attachment and Developmental Trauma | "Don't Try This Alone" (attachmentdisorderhealing.com)</a:t>
            </a:r>
            <a:endParaRPr lang="en-US" u="sng" dirty="0">
              <a:solidFill>
                <a:schemeClr val="hlink"/>
              </a:solidFill>
              <a:latin typeface="Cambria Math"/>
              <a:ea typeface="Cambria Math"/>
            </a:endParaRPr>
          </a:p>
        </p:txBody>
      </p:sp>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1640156" y="361759"/>
            <a:ext cx="8911687" cy="128089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Arial"/>
              <a:buNone/>
            </a:pPr>
            <a:r>
              <a:rPr lang="en-US" sz="3200" dirty="0">
                <a:latin typeface="Cambria Math" panose="02040503050406030204" pitchFamily="18" charset="0"/>
                <a:ea typeface="Cambria Math" panose="02040503050406030204" pitchFamily="18" charset="0"/>
                <a:cs typeface="Arial"/>
                <a:sym typeface="Arial"/>
              </a:rPr>
              <a:t>HOW TRAUMA EFFECTS PEOPLE</a:t>
            </a:r>
            <a:endParaRPr sz="3200" dirty="0">
              <a:latin typeface="Cambria Math" panose="02040503050406030204" pitchFamily="18" charset="0"/>
              <a:ea typeface="Cambria Math" panose="02040503050406030204" pitchFamily="18" charset="0"/>
            </a:endParaRPr>
          </a:p>
        </p:txBody>
      </p:sp>
      <p:sp>
        <p:nvSpPr>
          <p:cNvPr id="170" name="Google Shape;170;p22"/>
          <p:cNvSpPr txBox="1">
            <a:spLocks noGrp="1"/>
          </p:cNvSpPr>
          <p:nvPr>
            <p:ph sz="half" idx="1"/>
          </p:nvPr>
        </p:nvSpPr>
        <p:spPr>
          <a:xfrm>
            <a:off x="2293887" y="1642648"/>
            <a:ext cx="4754880" cy="4732081"/>
          </a:xfrm>
          <a:prstGeom prst="rect">
            <a:avLst/>
          </a:prstGeom>
          <a:noFill/>
          <a:ln>
            <a:noFill/>
          </a:ln>
        </p:spPr>
        <p:txBody>
          <a:bodyPr spcFirstLastPara="1" wrap="square" lIns="91425" tIns="45700" rIns="91425" bIns="45700" anchor="ctr" anchorCtr="0">
            <a:noAutofit/>
          </a:bodyPr>
          <a:lstStyle/>
          <a:p>
            <a:pPr>
              <a:spcBef>
                <a:spcPts val="0"/>
              </a:spcBef>
              <a:buSzPts val="1900"/>
              <a:buFont typeface="Wingdings" panose="05000000000000000000" pitchFamily="2" charset="2"/>
              <a:buChar char="§"/>
            </a:pPr>
            <a:r>
              <a:rPr lang="en-US" sz="2200" dirty="0">
                <a:latin typeface="Cambria Math"/>
                <a:ea typeface="Cambria Math"/>
              </a:rPr>
              <a:t>Anger, Irritability, Mood swings</a:t>
            </a:r>
          </a:p>
          <a:p>
            <a:pPr>
              <a:buSzPts val="1900"/>
              <a:buFont typeface="Wingdings" panose="05000000000000000000" pitchFamily="2" charset="2"/>
              <a:buChar char="§"/>
            </a:pPr>
            <a:r>
              <a:rPr lang="en-US" sz="2200" dirty="0">
                <a:latin typeface="Cambria Math"/>
                <a:ea typeface="Cambria Math"/>
              </a:rPr>
              <a:t>Fear, Anxiety</a:t>
            </a:r>
            <a:endParaRPr sz="2200" dirty="0">
              <a:latin typeface="Cambria Math"/>
              <a:ea typeface="Cambria Math"/>
            </a:endParaRPr>
          </a:p>
          <a:p>
            <a:pPr>
              <a:buSzPts val="1900"/>
              <a:buFont typeface="Wingdings" panose="05000000000000000000" pitchFamily="2" charset="2"/>
              <a:buChar char="§"/>
            </a:pPr>
            <a:r>
              <a:rPr lang="en-US" sz="2200" dirty="0">
                <a:latin typeface="Cambria Math"/>
                <a:ea typeface="Cambria Math"/>
              </a:rPr>
              <a:t>Guilt, Shame, Blame</a:t>
            </a:r>
            <a:endParaRPr sz="2200" dirty="0">
              <a:latin typeface="Cambria Math"/>
              <a:ea typeface="Cambria Math"/>
            </a:endParaRPr>
          </a:p>
          <a:p>
            <a:pPr>
              <a:buSzPts val="1900"/>
              <a:buFont typeface="Wingdings" panose="05000000000000000000" pitchFamily="2" charset="2"/>
              <a:buChar char="§"/>
            </a:pPr>
            <a:r>
              <a:rPr lang="en-US" sz="2200" dirty="0">
                <a:latin typeface="Cambria Math"/>
                <a:ea typeface="Cambria Math"/>
              </a:rPr>
              <a:t>Isolation, Suicidal thoughts</a:t>
            </a:r>
            <a:endParaRPr sz="2200" dirty="0">
              <a:latin typeface="Cambria Math"/>
              <a:ea typeface="Cambria Math"/>
            </a:endParaRPr>
          </a:p>
          <a:p>
            <a:pPr>
              <a:buSzPts val="1900"/>
              <a:buFont typeface="Wingdings" panose="05000000000000000000" pitchFamily="2" charset="2"/>
              <a:buChar char="§"/>
            </a:pPr>
            <a:r>
              <a:rPr lang="en-US" sz="2200" dirty="0">
                <a:latin typeface="Cambria Math"/>
                <a:ea typeface="Cambria Math"/>
              </a:rPr>
              <a:t>Hopelessness, Depression</a:t>
            </a:r>
            <a:endParaRPr sz="2200" dirty="0">
              <a:latin typeface="Cambria Math"/>
              <a:ea typeface="Cambria Math"/>
            </a:endParaRPr>
          </a:p>
          <a:p>
            <a:pPr>
              <a:buSzPts val="1900"/>
              <a:buFont typeface="Wingdings" panose="05000000000000000000" pitchFamily="2" charset="2"/>
              <a:buChar char="§"/>
            </a:pPr>
            <a:r>
              <a:rPr lang="en-US" sz="2200" dirty="0">
                <a:latin typeface="Cambria Math"/>
                <a:ea typeface="Cambria Math"/>
              </a:rPr>
              <a:t>Disconnected, Numb, Dissociated</a:t>
            </a:r>
            <a:endParaRPr sz="2200" dirty="0">
              <a:latin typeface="Cambria Math"/>
              <a:ea typeface="Cambria Math"/>
            </a:endParaRPr>
          </a:p>
          <a:p>
            <a:pPr>
              <a:buSzPts val="1900"/>
              <a:buFont typeface="Wingdings" panose="05000000000000000000" pitchFamily="2" charset="2"/>
              <a:buChar char="§"/>
            </a:pPr>
            <a:r>
              <a:rPr lang="en-US" sz="2200" dirty="0">
                <a:latin typeface="Cambria Math"/>
                <a:ea typeface="Cambria Math"/>
              </a:rPr>
              <a:t>Intrusive thoughts, Nightmares, Flashbacks</a:t>
            </a:r>
            <a:endParaRPr sz="2200" dirty="0">
              <a:latin typeface="Cambria Math"/>
              <a:ea typeface="Cambria Math"/>
            </a:endParaRPr>
          </a:p>
          <a:p>
            <a:pPr>
              <a:buSzPts val="1900"/>
              <a:buFont typeface="Wingdings" panose="05000000000000000000" pitchFamily="2" charset="2"/>
              <a:buChar char="§"/>
            </a:pPr>
            <a:r>
              <a:rPr lang="en-US" sz="2200" dirty="0">
                <a:latin typeface="Cambria Math"/>
                <a:ea typeface="Cambria Math"/>
              </a:rPr>
              <a:t>Memory loss, Time loss</a:t>
            </a:r>
            <a:endParaRPr sz="2200" dirty="0">
              <a:latin typeface="Cambria Math"/>
              <a:ea typeface="Cambria Math"/>
            </a:endParaRPr>
          </a:p>
          <a:p>
            <a:pPr>
              <a:buSzPts val="1900"/>
              <a:buFont typeface="Wingdings" panose="05000000000000000000" pitchFamily="2" charset="2"/>
              <a:buChar char="§"/>
            </a:pPr>
            <a:r>
              <a:rPr lang="en-US" sz="2200" dirty="0">
                <a:latin typeface="Cambria Math"/>
                <a:ea typeface="Cambria Math"/>
              </a:rPr>
              <a:t>Disorientation, Confusion</a:t>
            </a:r>
            <a:endParaRPr sz="2200" dirty="0">
              <a:latin typeface="Cambria Math"/>
              <a:ea typeface="Cambria Math"/>
            </a:endParaRPr>
          </a:p>
          <a:p>
            <a:pPr>
              <a:buSzPts val="1900"/>
              <a:buFont typeface="Wingdings" panose="05000000000000000000" pitchFamily="2" charset="2"/>
              <a:buChar char="§"/>
            </a:pPr>
            <a:r>
              <a:rPr lang="en-US" sz="2200" dirty="0">
                <a:latin typeface="Cambria Math"/>
                <a:ea typeface="Cambria Math"/>
              </a:rPr>
              <a:t>Addiction, Self-harm</a:t>
            </a:r>
            <a:endParaRPr sz="2200" dirty="0">
              <a:latin typeface="Cambria Math"/>
              <a:ea typeface="Cambria Math"/>
            </a:endParaRPr>
          </a:p>
        </p:txBody>
      </p:sp>
      <p:pic>
        <p:nvPicPr>
          <p:cNvPr id="171" name="Google Shape;171;p22" descr="A screenshot of text&#10;&#10;Description automatically generated"/>
          <p:cNvPicPr preferRelativeResize="0">
            <a:picLocks noGrp="1"/>
          </p:cNvPicPr>
          <p:nvPr>
            <p:ph sz="half" idx="2"/>
          </p:nvPr>
        </p:nvPicPr>
        <p:blipFill rotWithShape="1">
          <a:blip r:embed="rId4">
            <a:alphaModFix/>
          </a:blip>
          <a:stretch/>
        </p:blipFill>
        <p:spPr>
          <a:xfrm>
            <a:off x="7048767" y="2175352"/>
            <a:ext cx="4754879" cy="3939910"/>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1647460" y="145593"/>
            <a:ext cx="5697244" cy="14562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Arial"/>
              <a:buNone/>
            </a:pPr>
            <a:r>
              <a:rPr lang="en-US" sz="3200" dirty="0">
                <a:latin typeface="Cambria Math" panose="02040503050406030204" pitchFamily="18" charset="0"/>
                <a:ea typeface="Cambria Math" panose="02040503050406030204" pitchFamily="18" charset="0"/>
                <a:cs typeface="Arial"/>
                <a:sym typeface="Arial"/>
              </a:rPr>
              <a:t>C-PTSD SURVIVORS</a:t>
            </a:r>
            <a:endParaRPr sz="3200" dirty="0">
              <a:latin typeface="Cambria Math" panose="02040503050406030204" pitchFamily="18" charset="0"/>
              <a:ea typeface="Cambria Math" panose="02040503050406030204" pitchFamily="18" charset="0"/>
            </a:endParaRPr>
          </a:p>
        </p:txBody>
      </p:sp>
      <p:sp>
        <p:nvSpPr>
          <p:cNvPr id="189" name="Google Shape;189;p25"/>
          <p:cNvSpPr txBox="1">
            <a:spLocks noGrp="1"/>
          </p:cNvSpPr>
          <p:nvPr>
            <p:ph type="body" idx="1"/>
          </p:nvPr>
        </p:nvSpPr>
        <p:spPr>
          <a:xfrm>
            <a:off x="2010273" y="1313729"/>
            <a:ext cx="8171454"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3200"/>
              <a:buNone/>
            </a:pPr>
            <a:r>
              <a:rPr lang="en-US" dirty="0">
                <a:solidFill>
                  <a:srgbClr val="8192E4"/>
                </a:solidFill>
              </a:rPr>
              <a:t>Recognizing Complex Trauma Survivors in Treatment</a:t>
            </a:r>
            <a:endParaRPr sz="2400" dirty="0"/>
          </a:p>
        </p:txBody>
      </p:sp>
      <p:sp>
        <p:nvSpPr>
          <p:cNvPr id="190" name="Google Shape;190;p25"/>
          <p:cNvSpPr txBox="1">
            <a:spLocks noGrp="1"/>
          </p:cNvSpPr>
          <p:nvPr>
            <p:ph type="body" sz="quarter" idx="3"/>
          </p:nvPr>
        </p:nvSpPr>
        <p:spPr>
          <a:xfrm>
            <a:off x="2626544" y="2090057"/>
            <a:ext cx="4996923" cy="4137819"/>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SzPct val="100000"/>
              <a:buFont typeface="Wingdings" panose="05000000000000000000" pitchFamily="2" charset="2"/>
              <a:buChar char="§"/>
            </a:pPr>
            <a:r>
              <a:rPr lang="en-US" sz="2400" dirty="0">
                <a:latin typeface="Cambria Math"/>
                <a:ea typeface="Cambria Math"/>
              </a:rPr>
              <a:t>History of several disparate diagnoses</a:t>
            </a:r>
            <a:endParaRPr lang="en-US" dirty="0">
              <a:latin typeface="Cambria Math"/>
              <a:ea typeface="Cambria Math"/>
            </a:endParaRPr>
          </a:p>
          <a:p>
            <a:pPr marL="342900" lvl="0" indent="-342900" algn="l" rtl="0">
              <a:spcBef>
                <a:spcPts val="1000"/>
              </a:spcBef>
              <a:spcAft>
                <a:spcPts val="0"/>
              </a:spcAft>
              <a:buSzPct val="100000"/>
              <a:buFont typeface="Wingdings" panose="05000000000000000000" pitchFamily="2" charset="2"/>
              <a:buChar char="§"/>
            </a:pPr>
            <a:r>
              <a:rPr lang="en-US" sz="2400" dirty="0">
                <a:latin typeface="Cambria Math"/>
                <a:ea typeface="Cambria Math"/>
              </a:rPr>
              <a:t>History of many divergent medications</a:t>
            </a:r>
            <a:endParaRPr dirty="0">
              <a:latin typeface="Cambria Math"/>
              <a:ea typeface="Cambria Math"/>
            </a:endParaRPr>
          </a:p>
          <a:p>
            <a:pPr marL="342900" lvl="0" indent="-342900" algn="l" rtl="0">
              <a:spcBef>
                <a:spcPts val="1000"/>
              </a:spcBef>
              <a:spcAft>
                <a:spcPts val="0"/>
              </a:spcAft>
              <a:buSzPct val="100000"/>
              <a:buFont typeface="Wingdings" panose="05000000000000000000" pitchFamily="2" charset="2"/>
              <a:buChar char="§"/>
            </a:pPr>
            <a:r>
              <a:rPr lang="en-US" sz="2400" dirty="0">
                <a:latin typeface="Cambria Math"/>
                <a:ea typeface="Cambria Math"/>
              </a:rPr>
              <a:t>History of unsuccessful treatments</a:t>
            </a:r>
            <a:endParaRPr dirty="0">
              <a:latin typeface="Cambria Math"/>
              <a:ea typeface="Cambria Math"/>
            </a:endParaRPr>
          </a:p>
          <a:p>
            <a:pPr marL="342900" lvl="0" indent="-342900" algn="l" rtl="0">
              <a:spcBef>
                <a:spcPts val="1000"/>
              </a:spcBef>
              <a:spcAft>
                <a:spcPts val="0"/>
              </a:spcAft>
              <a:buSzPct val="100000"/>
              <a:buFont typeface="Wingdings" panose="05000000000000000000" pitchFamily="2" charset="2"/>
              <a:buChar char="§"/>
            </a:pPr>
            <a:r>
              <a:rPr lang="en-US" sz="2400" dirty="0">
                <a:latin typeface="Cambria Math"/>
                <a:ea typeface="Cambria Math"/>
              </a:rPr>
              <a:t>Inability to accurately assess safety</a:t>
            </a:r>
            <a:endParaRPr dirty="0">
              <a:latin typeface="Cambria Math"/>
              <a:ea typeface="Cambria Math"/>
            </a:endParaRPr>
          </a:p>
          <a:p>
            <a:pPr marL="342900" lvl="0" indent="-342900" algn="l" rtl="0">
              <a:spcBef>
                <a:spcPts val="1000"/>
              </a:spcBef>
              <a:spcAft>
                <a:spcPts val="0"/>
              </a:spcAft>
              <a:buSzPct val="100000"/>
              <a:buFont typeface="Wingdings" panose="05000000000000000000" pitchFamily="2" charset="2"/>
              <a:buChar char="§"/>
            </a:pPr>
            <a:r>
              <a:rPr lang="en-US" sz="2400" dirty="0">
                <a:latin typeface="Cambria Math"/>
                <a:ea typeface="Cambria Math"/>
              </a:rPr>
              <a:t>Poor boundaries (inter and intrapersonal)</a:t>
            </a:r>
            <a:endParaRPr dirty="0">
              <a:latin typeface="Cambria Math"/>
              <a:ea typeface="Cambria Math"/>
            </a:endParaRPr>
          </a:p>
          <a:p>
            <a:pPr marL="342900" lvl="0" indent="-342900" algn="l" rtl="0">
              <a:spcBef>
                <a:spcPts val="1000"/>
              </a:spcBef>
              <a:spcAft>
                <a:spcPts val="0"/>
              </a:spcAft>
              <a:buSzPct val="100000"/>
              <a:buFont typeface="Wingdings" panose="05000000000000000000" pitchFamily="2" charset="2"/>
              <a:buChar char="§"/>
            </a:pPr>
            <a:r>
              <a:rPr lang="en-US" sz="2400" dirty="0">
                <a:latin typeface="Cambria Math"/>
                <a:ea typeface="Cambria Math"/>
              </a:rPr>
              <a:t>Hyper and atypical assessment responses</a:t>
            </a:r>
            <a:endParaRPr dirty="0">
              <a:latin typeface="Cambria Math"/>
              <a:ea typeface="Cambria Math"/>
            </a:endParaRPr>
          </a:p>
          <a:p>
            <a:pPr marL="342900" lvl="0" indent="-342900" algn="l" rtl="0">
              <a:spcBef>
                <a:spcPts val="1000"/>
              </a:spcBef>
              <a:spcAft>
                <a:spcPts val="0"/>
              </a:spcAft>
              <a:buSzPct val="100000"/>
              <a:buFont typeface="Wingdings" panose="05000000000000000000" pitchFamily="2" charset="2"/>
              <a:buChar char="§"/>
            </a:pPr>
            <a:r>
              <a:rPr lang="en-US" sz="2400" dirty="0">
                <a:latin typeface="Cambria Math"/>
                <a:ea typeface="Cambria Math"/>
              </a:rPr>
              <a:t>History as a “lightning rod” for harm</a:t>
            </a:r>
            <a:endParaRPr dirty="0">
              <a:latin typeface="Cambria Math"/>
              <a:ea typeface="Cambria Math"/>
            </a:endParaRPr>
          </a:p>
        </p:txBody>
      </p:sp>
      <p:sp>
        <p:nvSpPr>
          <p:cNvPr id="191" name="Google Shape;191;p25"/>
          <p:cNvSpPr/>
          <p:nvPr/>
        </p:nvSpPr>
        <p:spPr>
          <a:xfrm>
            <a:off x="8081320" y="2551620"/>
            <a:ext cx="3758389" cy="1132886"/>
          </a:xfrm>
          <a:prstGeom prst="ellipse">
            <a:avLst/>
          </a:prstGeom>
          <a:solidFill>
            <a:schemeClr val="accent1"/>
          </a:solidFill>
          <a:ln w="19050" cap="rnd" cmpd="sng">
            <a:solidFill>
              <a:srgbClr val="7D2D8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2" name="Google Shape;192;p25"/>
          <p:cNvSpPr txBox="1"/>
          <p:nvPr/>
        </p:nvSpPr>
        <p:spPr>
          <a:xfrm>
            <a:off x="8432149" y="2887230"/>
            <a:ext cx="32816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solidFill>
                  <a:schemeClr val="lt1"/>
                </a:solidFill>
                <a:latin typeface="Arial"/>
                <a:ea typeface="Arial"/>
                <a:cs typeface="Arial"/>
                <a:sym typeface="Arial"/>
              </a:rPr>
              <a:t>“Treatment-resistant”</a:t>
            </a:r>
            <a:endParaRPr dirty="0"/>
          </a:p>
        </p:txBody>
      </p:sp>
      <p:sp>
        <p:nvSpPr>
          <p:cNvPr id="193" name="Google Shape;193;p25"/>
          <p:cNvSpPr/>
          <p:nvPr/>
        </p:nvSpPr>
        <p:spPr>
          <a:xfrm>
            <a:off x="7602077" y="2090057"/>
            <a:ext cx="258736" cy="1798897"/>
          </a:xfrm>
          <a:prstGeom prst="rightBrace">
            <a:avLst>
              <a:gd name="adj1" fmla="val 8333"/>
              <a:gd name="adj2" fmla="val 50000"/>
            </a:avLst>
          </a:prstGeom>
          <a:noFill/>
          <a:ln w="571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4" name="Google Shape;194;p25"/>
          <p:cNvSpPr/>
          <p:nvPr/>
        </p:nvSpPr>
        <p:spPr>
          <a:xfrm>
            <a:off x="7602875" y="4089020"/>
            <a:ext cx="354582" cy="1798897"/>
          </a:xfrm>
          <a:prstGeom prst="rightBrace">
            <a:avLst>
              <a:gd name="adj1" fmla="val 8333"/>
              <a:gd name="adj2" fmla="val 50000"/>
            </a:avLst>
          </a:prstGeom>
          <a:noFill/>
          <a:ln w="571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5" name="Google Shape;195;p25"/>
          <p:cNvSpPr/>
          <p:nvPr/>
        </p:nvSpPr>
        <p:spPr>
          <a:xfrm>
            <a:off x="8081320" y="4463915"/>
            <a:ext cx="3758390" cy="1049105"/>
          </a:xfrm>
          <a:prstGeom prst="ellipse">
            <a:avLst/>
          </a:prstGeom>
          <a:solidFill>
            <a:schemeClr val="accent1"/>
          </a:solidFill>
          <a:ln w="19050" cap="rnd" cmpd="sng">
            <a:solidFill>
              <a:srgbClr val="7D2D8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6" name="Google Shape;196;p25"/>
          <p:cNvSpPr txBox="1"/>
          <p:nvPr/>
        </p:nvSpPr>
        <p:spPr>
          <a:xfrm>
            <a:off x="9045452" y="4538460"/>
            <a:ext cx="30139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lt1"/>
                </a:solidFill>
                <a:latin typeface="Arial"/>
                <a:ea typeface="Arial"/>
                <a:cs typeface="Arial"/>
                <a:sym typeface="Arial"/>
              </a:rPr>
              <a:t>Personality Disorders?</a:t>
            </a:r>
            <a:endParaRPr dirty="0"/>
          </a:p>
        </p:txBody>
      </p:sp>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1691003" y="232453"/>
            <a:ext cx="5697244" cy="14562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Arial"/>
              <a:buNone/>
            </a:pPr>
            <a:r>
              <a:rPr lang="en-US" sz="3200" dirty="0">
                <a:latin typeface="Cambria Math" panose="02040503050406030204" pitchFamily="18" charset="0"/>
                <a:ea typeface="Cambria Math" panose="02040503050406030204" pitchFamily="18" charset="0"/>
                <a:cs typeface="Arial"/>
                <a:sym typeface="Arial"/>
              </a:rPr>
              <a:t>C-PTSD SURVIVORS</a:t>
            </a:r>
            <a:endParaRPr sz="3200" dirty="0">
              <a:latin typeface="Cambria Math" panose="02040503050406030204" pitchFamily="18" charset="0"/>
              <a:ea typeface="Cambria Math" panose="02040503050406030204" pitchFamily="18" charset="0"/>
            </a:endParaRPr>
          </a:p>
        </p:txBody>
      </p:sp>
      <p:sp>
        <p:nvSpPr>
          <p:cNvPr id="189" name="Google Shape;189;p25"/>
          <p:cNvSpPr txBox="1">
            <a:spLocks noGrp="1"/>
          </p:cNvSpPr>
          <p:nvPr>
            <p:ph type="body" idx="1"/>
          </p:nvPr>
        </p:nvSpPr>
        <p:spPr>
          <a:xfrm>
            <a:off x="2035629" y="1256524"/>
            <a:ext cx="8291197"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3200"/>
              <a:buNone/>
            </a:pPr>
            <a:r>
              <a:rPr lang="en-US" dirty="0">
                <a:solidFill>
                  <a:srgbClr val="8192E4"/>
                </a:solidFill>
              </a:rPr>
              <a:t>Recognizing Complex Trauma Survivors in Treatment</a:t>
            </a:r>
            <a:endParaRPr sz="2400" dirty="0"/>
          </a:p>
        </p:txBody>
      </p:sp>
      <p:sp>
        <p:nvSpPr>
          <p:cNvPr id="190" name="Google Shape;190;p25"/>
          <p:cNvSpPr txBox="1">
            <a:spLocks noGrp="1"/>
          </p:cNvSpPr>
          <p:nvPr>
            <p:ph type="body" sz="quarter" idx="3"/>
          </p:nvPr>
        </p:nvSpPr>
        <p:spPr>
          <a:xfrm>
            <a:off x="2035629" y="1976851"/>
            <a:ext cx="9259594" cy="4391291"/>
          </a:xfrm>
          <a:prstGeom prst="rect">
            <a:avLst/>
          </a:prstGeom>
          <a:noFill/>
          <a:ln>
            <a:noFill/>
          </a:ln>
        </p:spPr>
        <p:txBody>
          <a:bodyPr spcFirstLastPara="1" wrap="square" lIns="91425" tIns="45700" rIns="91425" bIns="45700" anchor="t" anchorCtr="0">
            <a:noAutofit/>
          </a:bodyPr>
          <a:lstStyle/>
          <a:p>
            <a:pPr marL="342900" indent="-342900">
              <a:spcBef>
                <a:spcPts val="0"/>
              </a:spcBef>
              <a:buSzPct val="100000"/>
              <a:buFont typeface="Wingdings" panose="05000000000000000000" pitchFamily="2" charset="2"/>
              <a:buChar char="§"/>
            </a:pPr>
            <a:r>
              <a:rPr lang="en-US" sz="2200" dirty="0">
                <a:latin typeface="Cambria Math"/>
                <a:ea typeface="Cambria Math"/>
              </a:rPr>
              <a:t>Luis: 18, m, Hispanic, heterosexual, </a:t>
            </a:r>
            <a:r>
              <a:rPr lang="en-US" sz="2200" dirty="0" err="1">
                <a:latin typeface="Cambria Math"/>
                <a:ea typeface="Cambria Math"/>
              </a:rPr>
              <a:t>Hx</a:t>
            </a:r>
            <a:r>
              <a:rPr lang="en-US" sz="2200" dirty="0">
                <a:latin typeface="Cambria Math"/>
                <a:ea typeface="Cambria Math"/>
              </a:rPr>
              <a:t> of abandonment, cartel violence, drug mule, numerous sexual assaults and violent relationships, poly substance abuse, suicide attempts, flashbacks,  night terrors, ongoing SI and HI, Diagnoses of, CPTSD, ODD, MDD, and GAD.</a:t>
            </a:r>
            <a:endParaRPr lang="en-US" dirty="0">
              <a:latin typeface="Cambria Math"/>
              <a:ea typeface="Cambria Math"/>
            </a:endParaRPr>
          </a:p>
          <a:p>
            <a:pPr marL="342900" indent="-342900">
              <a:spcBef>
                <a:spcPts val="0"/>
              </a:spcBef>
              <a:buSzPct val="100000"/>
              <a:buFont typeface="Wingdings" panose="05000000000000000000" pitchFamily="2" charset="2"/>
              <a:buChar char="§"/>
            </a:pPr>
            <a:endParaRPr lang="en-US" sz="2200" dirty="0">
              <a:latin typeface="Cambria Math"/>
              <a:ea typeface="Cambria Math"/>
            </a:endParaRPr>
          </a:p>
          <a:p>
            <a:pPr marL="342900" indent="-342900">
              <a:spcBef>
                <a:spcPts val="0"/>
              </a:spcBef>
              <a:buSzPct val="100000"/>
              <a:buFont typeface="Wingdings" panose="05000000000000000000" pitchFamily="2" charset="2"/>
              <a:buChar char="§"/>
            </a:pPr>
            <a:r>
              <a:rPr lang="en-US" sz="2200" dirty="0">
                <a:latin typeface="Cambria Math"/>
                <a:ea typeface="Cambria Math"/>
              </a:rPr>
              <a:t>Carl: 19, m, Native American/Hispanic, LBGTQ, </a:t>
            </a:r>
            <a:r>
              <a:rPr lang="en-US" sz="2200" dirty="0" err="1">
                <a:latin typeface="Cambria Math"/>
                <a:ea typeface="Cambria Math"/>
              </a:rPr>
              <a:t>Hx</a:t>
            </a:r>
            <a:r>
              <a:rPr lang="en-US" sz="2200" dirty="0">
                <a:latin typeface="Cambria Math"/>
                <a:ea typeface="Cambria Math"/>
              </a:rPr>
              <a:t> of abandonment, foster care, incest, sex trafficking, poly substance abuse, failing school,  Diagnoses of CPTSD, MDD, ADHD.</a:t>
            </a:r>
            <a:endParaRPr lang="en-US" dirty="0">
              <a:latin typeface="Cambria Math"/>
              <a:ea typeface="Cambria Math"/>
            </a:endParaRPr>
          </a:p>
          <a:p>
            <a:pPr marL="342900" indent="-342900">
              <a:spcBef>
                <a:spcPts val="0"/>
              </a:spcBef>
              <a:buSzPct val="100000"/>
              <a:buFont typeface="Wingdings" panose="05000000000000000000" pitchFamily="2" charset="2"/>
              <a:buChar char="§"/>
            </a:pPr>
            <a:endParaRPr lang="en-US" sz="2200" dirty="0">
              <a:latin typeface="Cambria Math"/>
              <a:ea typeface="Cambria Math"/>
            </a:endParaRPr>
          </a:p>
          <a:p>
            <a:pPr marL="342900" indent="-342900">
              <a:spcBef>
                <a:spcPts val="0"/>
              </a:spcBef>
              <a:buSzPct val="100000"/>
              <a:buFont typeface="Wingdings" panose="05000000000000000000" pitchFamily="2" charset="2"/>
              <a:buChar char="§"/>
            </a:pPr>
            <a:r>
              <a:rPr lang="en-US" sz="2200" dirty="0">
                <a:latin typeface="Cambria Math"/>
                <a:ea typeface="Cambria Math"/>
              </a:rPr>
              <a:t>Andy/Amelia: 22, m </a:t>
            </a:r>
            <a:r>
              <a:rPr lang="en-US" sz="2200" dirty="0">
                <a:latin typeface="Cambria Math"/>
                <a:ea typeface="Cambria Math"/>
                <a:sym typeface="Symbol" panose="05050102010706020507" pitchFamily="18" charset="2"/>
              </a:rPr>
              <a:t></a:t>
            </a:r>
            <a:r>
              <a:rPr lang="en-US" sz="2200" dirty="0">
                <a:latin typeface="Cambria Math"/>
                <a:ea typeface="Cambria Math"/>
              </a:rPr>
              <a:t> f, Caucasian,  LGBTQ, </a:t>
            </a:r>
            <a:r>
              <a:rPr lang="en-US" sz="2200" dirty="0" err="1">
                <a:latin typeface="Cambria Math"/>
                <a:ea typeface="Cambria Math"/>
              </a:rPr>
              <a:t>Hx</a:t>
            </a:r>
            <a:r>
              <a:rPr lang="en-US" sz="2200" dirty="0">
                <a:latin typeface="Cambria Math"/>
                <a:ea typeface="Cambria Math"/>
              </a:rPr>
              <a:t> of abandonment,  incest, DV, sex trafficking, and, poly substance abuse, numerous suicide attempts, SI and HI, flashbacks and night terrors, Diagnoses of BPD, CPTSD, MDD, and GAD.</a:t>
            </a:r>
            <a:endParaRPr lang="en-US" dirty="0">
              <a:latin typeface="Cambria Math"/>
              <a:ea typeface="Cambria Math"/>
            </a:endParaRPr>
          </a:p>
        </p:txBody>
      </p:sp>
    </p:spTree>
    <p:extLst>
      <p:ext uri="{BB962C8B-B14F-4D97-AF65-F5344CB8AC3E}">
        <p14:creationId xmlns:p14="http://schemas.microsoft.com/office/powerpoint/2010/main" val="396973940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770C-EB24-B18E-5BFF-D05BC24A38DD}"/>
              </a:ext>
            </a:extLst>
          </p:cNvPr>
          <p:cNvSpPr>
            <a:spLocks noGrp="1"/>
          </p:cNvSpPr>
          <p:nvPr>
            <p:ph type="title"/>
          </p:nvPr>
        </p:nvSpPr>
        <p:spPr>
          <a:xfrm>
            <a:off x="1684955" y="615988"/>
            <a:ext cx="8596668" cy="836645"/>
          </a:xfrm>
        </p:spPr>
        <p:txBody>
          <a:bodyPr>
            <a:normAutofit/>
          </a:bodyPr>
          <a:lstStyle/>
          <a:p>
            <a:pPr algn="l"/>
            <a:r>
              <a:rPr lang="en-US" sz="3200" dirty="0">
                <a:latin typeface="Cambria Math" panose="02040503050406030204" pitchFamily="18" charset="0"/>
                <a:ea typeface="Cambria Math" panose="02040503050406030204" pitchFamily="18" charset="0"/>
              </a:rPr>
              <a:t>Red Flags of Trafficking</a:t>
            </a:r>
          </a:p>
        </p:txBody>
      </p:sp>
      <p:sp>
        <p:nvSpPr>
          <p:cNvPr id="5" name="Text Placeholder 4">
            <a:extLst>
              <a:ext uri="{FF2B5EF4-FFF2-40B4-BE49-F238E27FC236}">
                <a16:creationId xmlns:a16="http://schemas.microsoft.com/office/drawing/2014/main" id="{A618A79F-5B6A-0EBA-5338-69D9B018460C}"/>
              </a:ext>
            </a:extLst>
          </p:cNvPr>
          <p:cNvSpPr>
            <a:spLocks noGrp="1"/>
          </p:cNvSpPr>
          <p:nvPr>
            <p:ph type="body" idx="1"/>
          </p:nvPr>
        </p:nvSpPr>
        <p:spPr>
          <a:xfrm>
            <a:off x="1910377" y="1322441"/>
            <a:ext cx="4185623" cy="576262"/>
          </a:xfrm>
        </p:spPr>
        <p:txBody>
          <a:bodyPr/>
          <a:lstStyle/>
          <a:p>
            <a:r>
              <a:rPr lang="en-US" dirty="0">
                <a:latin typeface="Cambria Math" panose="02040503050406030204" pitchFamily="18" charset="0"/>
                <a:ea typeface="Cambria Math" panose="02040503050406030204" pitchFamily="18" charset="0"/>
              </a:rPr>
              <a:t>Male Specific</a:t>
            </a:r>
          </a:p>
        </p:txBody>
      </p:sp>
      <p:sp>
        <p:nvSpPr>
          <p:cNvPr id="3" name="Content Placeholder 2">
            <a:extLst>
              <a:ext uri="{FF2B5EF4-FFF2-40B4-BE49-F238E27FC236}">
                <a16:creationId xmlns:a16="http://schemas.microsoft.com/office/drawing/2014/main" id="{4B7D2F32-A68A-72C2-CFF2-DF8E5CF81BCC}"/>
              </a:ext>
            </a:extLst>
          </p:cNvPr>
          <p:cNvSpPr>
            <a:spLocks noGrp="1"/>
          </p:cNvSpPr>
          <p:nvPr>
            <p:ph sz="half" idx="2"/>
          </p:nvPr>
        </p:nvSpPr>
        <p:spPr>
          <a:xfrm>
            <a:off x="1910377" y="1898703"/>
            <a:ext cx="4185623" cy="4482413"/>
          </a:xfrm>
        </p:spPr>
        <p:txBody>
          <a:bodyPr>
            <a:noAutofit/>
          </a:bodyPr>
          <a:lstStyle/>
          <a:p>
            <a:pPr>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History of repeated involvement with law enforcement or juvenile justice</a:t>
            </a:r>
          </a:p>
          <a:p>
            <a:pPr>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Multiple placements in foster care</a:t>
            </a:r>
          </a:p>
          <a:p>
            <a:pPr>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Frequent &amp; repeated admission to psychiatric hospitals &amp; emergency care</a:t>
            </a:r>
          </a:p>
          <a:p>
            <a:pPr>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Clear signs of emaciation</a:t>
            </a:r>
          </a:p>
          <a:p>
            <a:pPr>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Lack of personal belongings</a:t>
            </a:r>
          </a:p>
          <a:p>
            <a:pPr>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Demanding &amp; aggravated presentation</a:t>
            </a:r>
          </a:p>
          <a:p>
            <a:pPr>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Tattoos or brands</a:t>
            </a:r>
            <a:endParaRPr lang="en-US" sz="2400" dirty="0">
              <a:latin typeface="Cambria Math" panose="02040503050406030204" pitchFamily="18" charset="0"/>
              <a:ea typeface="Cambria Math" panose="02040503050406030204" pitchFamily="18" charset="0"/>
            </a:endParaRPr>
          </a:p>
        </p:txBody>
      </p:sp>
      <p:sp>
        <p:nvSpPr>
          <p:cNvPr id="6" name="Text Placeholder 5">
            <a:extLst>
              <a:ext uri="{FF2B5EF4-FFF2-40B4-BE49-F238E27FC236}">
                <a16:creationId xmlns:a16="http://schemas.microsoft.com/office/drawing/2014/main" id="{9A545DB7-2D78-4B4B-99DF-5C068AFF4349}"/>
              </a:ext>
            </a:extLst>
          </p:cNvPr>
          <p:cNvSpPr>
            <a:spLocks noGrp="1"/>
          </p:cNvSpPr>
          <p:nvPr>
            <p:ph type="body" sz="quarter" idx="3"/>
          </p:nvPr>
        </p:nvSpPr>
        <p:spPr>
          <a:xfrm>
            <a:off x="6713317" y="1309856"/>
            <a:ext cx="4185618" cy="576262"/>
          </a:xfrm>
        </p:spPr>
        <p:txBody>
          <a:bodyPr/>
          <a:lstStyle/>
          <a:p>
            <a:r>
              <a:rPr lang="en-US" dirty="0">
                <a:latin typeface="Cambria Math" panose="02040503050406030204" pitchFamily="18" charset="0"/>
                <a:ea typeface="Cambria Math" panose="02040503050406030204" pitchFamily="18" charset="0"/>
              </a:rPr>
              <a:t>All Victims</a:t>
            </a:r>
          </a:p>
        </p:txBody>
      </p:sp>
      <p:sp>
        <p:nvSpPr>
          <p:cNvPr id="4" name="Content Placeholder 3">
            <a:extLst>
              <a:ext uri="{FF2B5EF4-FFF2-40B4-BE49-F238E27FC236}">
                <a16:creationId xmlns:a16="http://schemas.microsoft.com/office/drawing/2014/main" id="{46063307-5546-0340-AA65-C683492DE8F3}"/>
              </a:ext>
            </a:extLst>
          </p:cNvPr>
          <p:cNvSpPr>
            <a:spLocks noGrp="1"/>
          </p:cNvSpPr>
          <p:nvPr>
            <p:ph sz="quarter" idx="4"/>
          </p:nvPr>
        </p:nvSpPr>
        <p:spPr>
          <a:xfrm>
            <a:off x="6713318" y="1874552"/>
            <a:ext cx="4185617" cy="4874591"/>
          </a:xfrm>
        </p:spPr>
        <p:txBody>
          <a:bodyPr>
            <a:noAutofit/>
          </a:bodyPr>
          <a:lstStyle/>
          <a:p>
            <a:pPr>
              <a:buFont typeface="Wingdings" panose="05000000000000000000" pitchFamily="2" charset="2"/>
              <a:buChar char="§"/>
            </a:pPr>
            <a:r>
              <a:rPr lang="en-US" sz="1700" dirty="0">
                <a:latin typeface="Cambria Math" panose="02040503050406030204" pitchFamily="18" charset="0"/>
                <a:ea typeface="Cambria Math" panose="02040503050406030204" pitchFamily="18" charset="0"/>
              </a:rPr>
              <a:t>Signs of physical injuries &amp; abuse</a:t>
            </a:r>
          </a:p>
          <a:p>
            <a:pPr>
              <a:buFont typeface="Wingdings" panose="05000000000000000000" pitchFamily="2" charset="2"/>
              <a:buChar char="§"/>
            </a:pPr>
            <a:r>
              <a:rPr lang="en-US" sz="1700" dirty="0">
                <a:latin typeface="Cambria Math" panose="02040503050406030204" pitchFamily="18" charset="0"/>
                <a:ea typeface="Cambria Math" panose="02040503050406030204" pitchFamily="18" charset="0"/>
              </a:rPr>
              <a:t>Avoiding eye contact, social interaction, &amp; authority figures</a:t>
            </a:r>
          </a:p>
          <a:p>
            <a:pPr>
              <a:buFont typeface="Wingdings" panose="05000000000000000000" pitchFamily="2" charset="2"/>
              <a:buChar char="§"/>
            </a:pPr>
            <a:r>
              <a:rPr lang="en-US" sz="1700" dirty="0">
                <a:latin typeface="Cambria Math" panose="02040503050406030204" pitchFamily="18" charset="0"/>
                <a:ea typeface="Cambria Math" panose="02040503050406030204" pitchFamily="18" charset="0"/>
              </a:rPr>
              <a:t>Seeming to adhere to scripted or rehearsed responses</a:t>
            </a:r>
          </a:p>
          <a:p>
            <a:pPr>
              <a:buFont typeface="Wingdings" panose="05000000000000000000" pitchFamily="2" charset="2"/>
              <a:buChar char="§"/>
            </a:pPr>
            <a:r>
              <a:rPr lang="en-US" sz="1700" dirty="0">
                <a:latin typeface="Cambria Math" panose="02040503050406030204" pitchFamily="18" charset="0"/>
                <a:ea typeface="Cambria Math" panose="02040503050406030204" pitchFamily="18" charset="0"/>
              </a:rPr>
              <a:t>Lacking official ID</a:t>
            </a:r>
          </a:p>
          <a:p>
            <a:pPr>
              <a:buFont typeface="Wingdings" panose="05000000000000000000" pitchFamily="2" charset="2"/>
              <a:buChar char="§"/>
            </a:pPr>
            <a:r>
              <a:rPr lang="en-US" sz="1700" dirty="0">
                <a:latin typeface="Cambria Math" panose="02040503050406030204" pitchFamily="18" charset="0"/>
                <a:ea typeface="Cambria Math" panose="02040503050406030204" pitchFamily="18" charset="0"/>
              </a:rPr>
              <a:t>Presenting with nice jewelry &amp; clothes but no car or home</a:t>
            </a:r>
          </a:p>
          <a:p>
            <a:pPr>
              <a:buFont typeface="Wingdings" panose="05000000000000000000" pitchFamily="2" charset="2"/>
              <a:buChar char="§"/>
            </a:pPr>
            <a:r>
              <a:rPr lang="en-US" sz="1700" dirty="0">
                <a:latin typeface="Cambria Math" panose="02040503050406030204" pitchFamily="18" charset="0"/>
                <a:ea typeface="Cambria Math" panose="02040503050406030204" pitchFamily="18" charset="0"/>
              </a:rPr>
              <a:t>Having multiple new phones</a:t>
            </a:r>
          </a:p>
          <a:p>
            <a:pPr>
              <a:buFont typeface="Wingdings" panose="05000000000000000000" pitchFamily="2" charset="2"/>
              <a:buChar char="§"/>
            </a:pPr>
            <a:r>
              <a:rPr lang="en-US" sz="1700" dirty="0">
                <a:latin typeface="Cambria Math" panose="02040503050406030204" pitchFamily="18" charset="0"/>
                <a:ea typeface="Cambria Math" panose="02040503050406030204" pitchFamily="18" charset="0"/>
              </a:rPr>
              <a:t>Checking into motels with older adults</a:t>
            </a:r>
          </a:p>
          <a:p>
            <a:pPr>
              <a:buFont typeface="Wingdings" panose="05000000000000000000" pitchFamily="2" charset="2"/>
              <a:buChar char="§"/>
            </a:pPr>
            <a:r>
              <a:rPr lang="en-US" sz="1700" dirty="0">
                <a:latin typeface="Cambria Math" panose="02040503050406030204" pitchFamily="18" charset="0"/>
                <a:ea typeface="Cambria Math" panose="02040503050406030204" pitchFamily="18" charset="0"/>
              </a:rPr>
              <a:t>Poor physical &amp; dental health</a:t>
            </a:r>
          </a:p>
          <a:p>
            <a:pPr>
              <a:buFont typeface="Wingdings" panose="05000000000000000000" pitchFamily="2" charset="2"/>
              <a:buChar char="§"/>
            </a:pPr>
            <a:r>
              <a:rPr lang="en-US" sz="1700" dirty="0">
                <a:latin typeface="Cambria Math" panose="02040503050406030204" pitchFamily="18" charset="0"/>
                <a:ea typeface="Cambria Math" panose="02040503050406030204" pitchFamily="18" charset="0"/>
              </a:rPr>
              <a:t>Tattoos that mark ownership</a:t>
            </a:r>
          </a:p>
          <a:p>
            <a:pPr>
              <a:buFont typeface="Wingdings" panose="05000000000000000000" pitchFamily="2" charset="2"/>
              <a:buChar char="§"/>
            </a:pPr>
            <a:r>
              <a:rPr lang="en-US" sz="1700" dirty="0">
                <a:latin typeface="Cambria Math" panose="02040503050406030204" pitchFamily="18" charset="0"/>
                <a:ea typeface="Cambria Math" panose="02040503050406030204" pitchFamily="18" charset="0"/>
              </a:rPr>
              <a:t>Untreated or repeat STIs</a:t>
            </a:r>
          </a:p>
        </p:txBody>
      </p:sp>
    </p:spTree>
    <p:extLst>
      <p:ext uri="{BB962C8B-B14F-4D97-AF65-F5344CB8AC3E}">
        <p14:creationId xmlns:p14="http://schemas.microsoft.com/office/powerpoint/2010/main" val="598990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B8D376-D0CB-5E4D-03C1-1791C98BEC49}"/>
              </a:ext>
            </a:extLst>
          </p:cNvPr>
          <p:cNvSpPr>
            <a:spLocks noGrp="1"/>
          </p:cNvSpPr>
          <p:nvPr>
            <p:ph type="title"/>
          </p:nvPr>
        </p:nvSpPr>
        <p:spPr>
          <a:xfrm>
            <a:off x="1636443" y="591452"/>
            <a:ext cx="8911687" cy="1074062"/>
          </a:xfrm>
        </p:spPr>
        <p:txBody>
          <a:bodyPr>
            <a:normAutofit/>
          </a:bodyPr>
          <a:lstStyle/>
          <a:p>
            <a:r>
              <a:rPr lang="en-US" sz="3200" dirty="0">
                <a:latin typeface="Cambria Math" panose="02040503050406030204" pitchFamily="18" charset="0"/>
                <a:ea typeface="Cambria Math" panose="02040503050406030204" pitchFamily="18" charset="0"/>
              </a:rPr>
              <a:t>Types of Trafficking and Targeting</a:t>
            </a:r>
          </a:p>
        </p:txBody>
      </p:sp>
      <p:sp>
        <p:nvSpPr>
          <p:cNvPr id="6" name="Content Placeholder 5">
            <a:extLst>
              <a:ext uri="{FF2B5EF4-FFF2-40B4-BE49-F238E27FC236}">
                <a16:creationId xmlns:a16="http://schemas.microsoft.com/office/drawing/2014/main" id="{2AD14D76-495F-8434-D258-1103E79F80A1}"/>
              </a:ext>
            </a:extLst>
          </p:cNvPr>
          <p:cNvSpPr>
            <a:spLocks noGrp="1"/>
          </p:cNvSpPr>
          <p:nvPr>
            <p:ph idx="1"/>
          </p:nvPr>
        </p:nvSpPr>
        <p:spPr>
          <a:xfrm>
            <a:off x="1636443" y="1534887"/>
            <a:ext cx="8915400" cy="4876799"/>
          </a:xfrm>
        </p:spPr>
        <p:txBody>
          <a:bodyPr>
            <a:normAutofit/>
          </a:bodyPr>
          <a:lstStyle/>
          <a:p>
            <a:pPr>
              <a:buFont typeface="Wingdings" panose="05000000000000000000" pitchFamily="2" charset="2"/>
              <a:buChar char="§"/>
            </a:pPr>
            <a:r>
              <a:rPr lang="en-US" sz="2400" dirty="0">
                <a:latin typeface="Cambria Math" panose="02040503050406030204" pitchFamily="18" charset="0"/>
                <a:ea typeface="Cambria Math" panose="02040503050406030204" pitchFamily="18" charset="0"/>
              </a:rPr>
              <a:t>We have observed all categories and tactics that have been formally identified (pimp-controlled, “Romeo,” survival sex, gang-controlled, etc.)</a:t>
            </a:r>
          </a:p>
          <a:p>
            <a:pPr lvl="1">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Most common type: “Romeo” and survival sex</a:t>
            </a:r>
          </a:p>
          <a:p>
            <a:pPr>
              <a:buFont typeface="Wingdings" panose="05000000000000000000" pitchFamily="2" charset="2"/>
              <a:buChar char="§"/>
            </a:pPr>
            <a:r>
              <a:rPr lang="en-US" sz="2400" dirty="0">
                <a:latin typeface="Cambria Math" panose="02040503050406030204" pitchFamily="18" charset="0"/>
                <a:ea typeface="Cambria Math" panose="02040503050406030204" pitchFamily="18" charset="0"/>
              </a:rPr>
              <a:t>Romeo style luring has been a common thread</a:t>
            </a:r>
          </a:p>
          <a:p>
            <a:pPr lvl="1">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Promises of money, drugs, job, etc.</a:t>
            </a:r>
          </a:p>
          <a:p>
            <a:pPr lvl="1">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Marriage</a:t>
            </a:r>
          </a:p>
          <a:p>
            <a:pPr lvl="1">
              <a:buFont typeface="Wingdings" panose="05000000000000000000" pitchFamily="2" charset="2"/>
              <a:buChar char="§"/>
            </a:pPr>
            <a:r>
              <a:rPr lang="en-US" sz="2000" dirty="0">
                <a:latin typeface="Cambria Math" panose="02040503050406030204" pitchFamily="18" charset="0"/>
                <a:ea typeface="Cambria Math" panose="02040503050406030204" pitchFamily="18" charset="0"/>
              </a:rPr>
              <a:t>A “way out” from family circumstances</a:t>
            </a:r>
          </a:p>
          <a:p>
            <a:pPr>
              <a:buFont typeface="Wingdings" panose="05000000000000000000" pitchFamily="2" charset="2"/>
              <a:buChar char="§"/>
            </a:pPr>
            <a:r>
              <a:rPr lang="en-US" sz="2400" dirty="0">
                <a:latin typeface="Cambria Math" panose="02040503050406030204" pitchFamily="18" charset="0"/>
                <a:ea typeface="Cambria Math" panose="02040503050406030204" pitchFamily="18" charset="0"/>
              </a:rPr>
              <a:t>Preying upon experience of being “misunderstood” by the “system”</a:t>
            </a:r>
          </a:p>
          <a:p>
            <a:pPr>
              <a:buFont typeface="Wingdings" panose="05000000000000000000" pitchFamily="2" charset="2"/>
              <a:buChar char="§"/>
            </a:pPr>
            <a:r>
              <a:rPr lang="en-US" sz="2400" dirty="0">
                <a:latin typeface="Cambria Math" panose="02040503050406030204" pitchFamily="18" charset="0"/>
                <a:ea typeface="Cambria Math" panose="02040503050406030204" pitchFamily="18" charset="0"/>
              </a:rPr>
              <a:t>Online exploitation that is often self-initiated then built upon</a:t>
            </a:r>
          </a:p>
        </p:txBody>
      </p:sp>
    </p:spTree>
    <p:extLst>
      <p:ext uri="{BB962C8B-B14F-4D97-AF65-F5344CB8AC3E}">
        <p14:creationId xmlns:p14="http://schemas.microsoft.com/office/powerpoint/2010/main" val="1518111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1663924" y="252788"/>
            <a:ext cx="10278121" cy="14562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Arial"/>
              <a:buNone/>
            </a:pPr>
            <a:r>
              <a:rPr lang="en-US" sz="3200" dirty="0">
                <a:latin typeface="Cambria Math" panose="02040503050406030204" pitchFamily="18" charset="0"/>
                <a:ea typeface="Cambria Math" panose="02040503050406030204" pitchFamily="18" charset="0"/>
                <a:cs typeface="Arial"/>
                <a:sym typeface="Arial"/>
              </a:rPr>
              <a:t>OVERLOOKED POPULATION:</a:t>
            </a:r>
            <a:br>
              <a:rPr lang="en-US" sz="3200" dirty="0">
                <a:latin typeface="Cambria Math" panose="02040503050406030204" pitchFamily="18" charset="0"/>
                <a:ea typeface="Cambria Math" panose="02040503050406030204" pitchFamily="18" charset="0"/>
                <a:cs typeface="Arial"/>
              </a:rPr>
            </a:br>
            <a:r>
              <a:rPr lang="en-US" sz="3200" dirty="0">
                <a:latin typeface="Cambria Math" panose="02040503050406030204" pitchFamily="18" charset="0"/>
                <a:ea typeface="Cambria Math" panose="02040503050406030204" pitchFamily="18" charset="0"/>
                <a:cs typeface="Arial"/>
                <a:sym typeface="Arial"/>
              </a:rPr>
              <a:t>SEX TRAFFICKED </a:t>
            </a:r>
            <a:r>
              <a:rPr lang="en-US" sz="3200" u="sng" dirty="0">
                <a:latin typeface="Cambria Math" panose="02040503050406030204" pitchFamily="18" charset="0"/>
                <a:ea typeface="Cambria Math" panose="02040503050406030204" pitchFamily="18" charset="0"/>
                <a:cs typeface="Arial"/>
                <a:sym typeface="Arial"/>
              </a:rPr>
              <a:t>MALES</a:t>
            </a:r>
            <a:endParaRPr sz="3200" u="sng" dirty="0">
              <a:latin typeface="Cambria Math" panose="02040503050406030204" pitchFamily="18" charset="0"/>
              <a:ea typeface="Cambria Math" panose="02040503050406030204" pitchFamily="18" charset="0"/>
              <a:cs typeface="Arial"/>
              <a:sym typeface="Arial"/>
            </a:endParaRPr>
          </a:p>
        </p:txBody>
      </p:sp>
      <p:sp>
        <p:nvSpPr>
          <p:cNvPr id="177" name="Google Shape;177;p23"/>
          <p:cNvSpPr txBox="1">
            <a:spLocks noGrp="1"/>
          </p:cNvSpPr>
          <p:nvPr>
            <p:ph idx="1"/>
          </p:nvPr>
        </p:nvSpPr>
        <p:spPr>
          <a:xfrm>
            <a:off x="2213863" y="1959427"/>
            <a:ext cx="9178245" cy="4561116"/>
          </a:xfrm>
          <a:prstGeom prst="rect">
            <a:avLst/>
          </a:prstGeom>
          <a:noFill/>
          <a:ln>
            <a:noFill/>
          </a:ln>
        </p:spPr>
        <p:txBody>
          <a:bodyPr spcFirstLastPara="1" wrap="square" lIns="91425" tIns="45700" rIns="91425" bIns="45700" anchor="ctr" anchorCtr="0">
            <a:noAutofit/>
          </a:bodyPr>
          <a:lstStyle/>
          <a:p>
            <a:pPr lvl="0" algn="l" rtl="0">
              <a:spcBef>
                <a:spcPts val="0"/>
              </a:spcBef>
              <a:spcAft>
                <a:spcPts val="600"/>
              </a:spcAft>
              <a:buSzPts val="2000"/>
              <a:buFont typeface="Wingdings" panose="05000000000000000000" pitchFamily="2" charset="2"/>
              <a:buChar char="§"/>
            </a:pPr>
            <a:r>
              <a:rPr lang="en-US" sz="2200" dirty="0">
                <a:latin typeface="Cambria Math"/>
                <a:ea typeface="Cambria Math"/>
              </a:rPr>
              <a:t>Up to </a:t>
            </a:r>
            <a:r>
              <a:rPr lang="en-US" sz="2200" b="1" dirty="0">
                <a:latin typeface="Cambria Math"/>
                <a:ea typeface="Cambria Math"/>
              </a:rPr>
              <a:t>50%</a:t>
            </a:r>
            <a:r>
              <a:rPr lang="en-US" sz="2200" dirty="0">
                <a:latin typeface="Cambria Math"/>
                <a:ea typeface="Cambria Math"/>
              </a:rPr>
              <a:t> of CSEY victims are boys</a:t>
            </a:r>
          </a:p>
          <a:p>
            <a:pPr lvl="1" indent="-342900">
              <a:spcBef>
                <a:spcPts val="0"/>
              </a:spcBef>
              <a:spcAft>
                <a:spcPts val="600"/>
              </a:spcAft>
              <a:buSzPts val="2000"/>
              <a:buFont typeface="Wingdings" panose="05000000000000000000" pitchFamily="2" charset="2"/>
              <a:buChar char="§"/>
            </a:pPr>
            <a:r>
              <a:rPr lang="en-US" sz="2000" dirty="0">
                <a:latin typeface="Cambria Math"/>
                <a:ea typeface="Cambria Math"/>
              </a:rPr>
              <a:t>The DOJ stated in a study 36% and that it is vastly underreported</a:t>
            </a:r>
          </a:p>
          <a:p>
            <a:pPr lvl="1" indent="-342900">
              <a:spcBef>
                <a:spcPts val="0"/>
              </a:spcBef>
              <a:spcAft>
                <a:spcPts val="600"/>
              </a:spcAft>
              <a:buSzPts val="2000"/>
              <a:buFont typeface="Wingdings" panose="05000000000000000000" pitchFamily="2" charset="2"/>
              <a:buChar char="§"/>
            </a:pPr>
            <a:r>
              <a:rPr lang="en-US" sz="2000" dirty="0">
                <a:latin typeface="Cambria Math"/>
                <a:ea typeface="Cambria Math"/>
              </a:rPr>
              <a:t>ECPAT International stated 38% and that it is vastly underreported</a:t>
            </a:r>
          </a:p>
          <a:p>
            <a:pPr lvl="1" indent="-342900">
              <a:spcBef>
                <a:spcPts val="0"/>
              </a:spcBef>
              <a:spcAft>
                <a:spcPts val="600"/>
              </a:spcAft>
              <a:buSzPts val="2000"/>
              <a:buFont typeface="Wingdings" panose="05000000000000000000" pitchFamily="2" charset="2"/>
              <a:buChar char="§"/>
            </a:pPr>
            <a:r>
              <a:rPr lang="en-US" sz="2000" dirty="0">
                <a:latin typeface="Cambria Math"/>
                <a:ea typeface="Cambria Math"/>
              </a:rPr>
              <a:t>51% of missing foster children are male and multiple studies have cited missing foster youth as the highest risk population</a:t>
            </a:r>
          </a:p>
          <a:p>
            <a:pPr lvl="0" algn="l" rtl="0">
              <a:spcBef>
                <a:spcPts val="1000"/>
              </a:spcBef>
              <a:spcAft>
                <a:spcPts val="0"/>
              </a:spcAft>
              <a:buSzPts val="2000"/>
              <a:buFont typeface="Wingdings" panose="05000000000000000000" pitchFamily="2" charset="2"/>
              <a:buChar char="§"/>
            </a:pPr>
            <a:r>
              <a:rPr lang="en-US" sz="2200" dirty="0">
                <a:latin typeface="Cambria Math"/>
                <a:ea typeface="Cambria Math"/>
              </a:rPr>
              <a:t>Missing youth are at significantly increased risk</a:t>
            </a:r>
          </a:p>
          <a:p>
            <a:pPr lvl="0" algn="l" rtl="0">
              <a:spcBef>
                <a:spcPts val="1000"/>
              </a:spcBef>
              <a:spcAft>
                <a:spcPts val="0"/>
              </a:spcAft>
              <a:buSzPts val="2000"/>
              <a:buFont typeface="Wingdings" panose="05000000000000000000" pitchFamily="2" charset="2"/>
              <a:buChar char="§"/>
            </a:pPr>
            <a:r>
              <a:rPr lang="en-US" sz="2200" dirty="0">
                <a:latin typeface="Cambria Math"/>
                <a:ea typeface="Cambria Math"/>
              </a:rPr>
              <a:t>The vast majority of victims have experienced prior abuse and/or neglect for 2+ years prior to being exploited</a:t>
            </a:r>
          </a:p>
          <a:p>
            <a:pPr lvl="0" algn="l" rtl="0">
              <a:spcBef>
                <a:spcPts val="1000"/>
              </a:spcBef>
              <a:spcAft>
                <a:spcPts val="0"/>
              </a:spcAft>
              <a:buSzPts val="2000"/>
              <a:buFont typeface="Wingdings" panose="05000000000000000000" pitchFamily="2" charset="2"/>
              <a:buChar char="§"/>
            </a:pPr>
            <a:r>
              <a:rPr lang="en-US" sz="2200" dirty="0">
                <a:latin typeface="Cambria Math"/>
                <a:ea typeface="Cambria Math"/>
              </a:rPr>
              <a:t>Most youth do not understand that they are being exploited and do not seek help or identify as victims, especially the boys</a:t>
            </a:r>
            <a:endParaRPr sz="2200" dirty="0">
              <a:latin typeface="Cambria Math"/>
              <a:ea typeface="Cambria Math"/>
            </a:endParaRPr>
          </a:p>
          <a:p>
            <a:pPr lvl="0" algn="l" rtl="0">
              <a:spcBef>
                <a:spcPts val="1000"/>
              </a:spcBef>
              <a:spcAft>
                <a:spcPts val="0"/>
              </a:spcAft>
              <a:buSzPts val="2000"/>
              <a:buFont typeface="Wingdings" panose="05000000000000000000" pitchFamily="2" charset="2"/>
              <a:buChar char="§"/>
            </a:pPr>
            <a:r>
              <a:rPr lang="en-US" sz="2200" dirty="0">
                <a:latin typeface="Cambria Math"/>
                <a:ea typeface="Cambria Math"/>
              </a:rPr>
              <a:t>There is an assumption that the "buyer" is looking for a female and that males “cannot be raped.”</a:t>
            </a:r>
            <a:endParaRPr sz="2200" dirty="0">
              <a:latin typeface="Cambria Math"/>
              <a:ea typeface="Cambria Math"/>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1565957" y="269480"/>
            <a:ext cx="10278121" cy="14562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Arial"/>
              <a:buNone/>
            </a:pPr>
            <a:r>
              <a:rPr lang="en-US" sz="3200" dirty="0">
                <a:latin typeface="Cambria Math" panose="02040503050406030204" pitchFamily="18" charset="0"/>
                <a:ea typeface="Cambria Math" panose="02040503050406030204" pitchFamily="18" charset="0"/>
                <a:cs typeface="Arial"/>
                <a:sym typeface="Arial"/>
              </a:rPr>
              <a:t>OVERLOOKED POPULATION:</a:t>
            </a:r>
            <a:br>
              <a:rPr lang="en-US" sz="3200" dirty="0">
                <a:latin typeface="Cambria Math" panose="02040503050406030204" pitchFamily="18" charset="0"/>
                <a:ea typeface="Cambria Math" panose="02040503050406030204" pitchFamily="18" charset="0"/>
                <a:cs typeface="Arial"/>
              </a:rPr>
            </a:br>
            <a:r>
              <a:rPr lang="en-US" sz="3200" dirty="0">
                <a:latin typeface="Cambria Math" panose="02040503050406030204" pitchFamily="18" charset="0"/>
                <a:ea typeface="Cambria Math" panose="02040503050406030204" pitchFamily="18" charset="0"/>
                <a:cs typeface="Arial"/>
                <a:sym typeface="Arial"/>
              </a:rPr>
              <a:t>SEX TRAFFICKED </a:t>
            </a:r>
            <a:r>
              <a:rPr lang="en-US" sz="3200" u="sng" dirty="0">
                <a:latin typeface="Cambria Math" panose="02040503050406030204" pitchFamily="18" charset="0"/>
                <a:ea typeface="Cambria Math" panose="02040503050406030204" pitchFamily="18" charset="0"/>
                <a:cs typeface="Arial"/>
                <a:sym typeface="Arial"/>
              </a:rPr>
              <a:t>MALES</a:t>
            </a:r>
            <a:endParaRPr sz="3200" u="sng" dirty="0">
              <a:latin typeface="Cambria Math" panose="02040503050406030204" pitchFamily="18" charset="0"/>
              <a:ea typeface="Cambria Math" panose="02040503050406030204" pitchFamily="18" charset="0"/>
              <a:cs typeface="Arial"/>
              <a:sym typeface="Arial"/>
            </a:endParaRPr>
          </a:p>
        </p:txBody>
      </p:sp>
      <p:pic>
        <p:nvPicPr>
          <p:cNvPr id="2" name="Content Placeholder 1">
            <a:extLst>
              <a:ext uri="{FF2B5EF4-FFF2-40B4-BE49-F238E27FC236}">
                <a16:creationId xmlns:a16="http://schemas.microsoft.com/office/drawing/2014/main" id="{439EF055-2272-4A43-8D8E-7C55A9A3958A}"/>
              </a:ext>
            </a:extLst>
          </p:cNvPr>
          <p:cNvPicPr>
            <a:picLocks noGrp="1" noChangeAspect="1"/>
          </p:cNvPicPr>
          <p:nvPr>
            <p:ph idx="1"/>
          </p:nvPr>
        </p:nvPicPr>
        <p:blipFill>
          <a:blip r:embed="rId3"/>
          <a:stretch>
            <a:fillRect/>
          </a:stretch>
        </p:blipFill>
        <p:spPr>
          <a:xfrm>
            <a:off x="6202498" y="1921689"/>
            <a:ext cx="5989502" cy="4022840"/>
          </a:xfrm>
          <a:prstGeom prst="rect">
            <a:avLst/>
          </a:prstGeom>
          <a:effectLst>
            <a:softEdge rad="63500"/>
          </a:effectLst>
        </p:spPr>
      </p:pic>
      <p:pic>
        <p:nvPicPr>
          <p:cNvPr id="3" name="Picture 2">
            <a:extLst>
              <a:ext uri="{FF2B5EF4-FFF2-40B4-BE49-F238E27FC236}">
                <a16:creationId xmlns:a16="http://schemas.microsoft.com/office/drawing/2014/main" id="{1DF2B04D-8ACF-4A1C-8E19-F50BDDA80C1F}"/>
              </a:ext>
            </a:extLst>
          </p:cNvPr>
          <p:cNvPicPr>
            <a:picLocks noChangeAspect="1"/>
          </p:cNvPicPr>
          <p:nvPr/>
        </p:nvPicPr>
        <p:blipFill>
          <a:blip r:embed="rId4"/>
          <a:stretch>
            <a:fillRect/>
          </a:stretch>
        </p:blipFill>
        <p:spPr>
          <a:xfrm>
            <a:off x="1013565" y="2132703"/>
            <a:ext cx="5082435" cy="3811826"/>
          </a:xfrm>
          <a:prstGeom prst="rect">
            <a:avLst/>
          </a:prstGeom>
          <a:effectLst>
            <a:softEdge rad="63500"/>
          </a:effectLst>
        </p:spPr>
      </p:pic>
    </p:spTree>
    <p:extLst>
      <p:ext uri="{BB962C8B-B14F-4D97-AF65-F5344CB8AC3E}">
        <p14:creationId xmlns:p14="http://schemas.microsoft.com/office/powerpoint/2010/main" val="2446206624"/>
      </p:ext>
    </p:extLst>
  </p:cSld>
  <p:clrMapOvr>
    <a:masterClrMapping/>
  </p:clrMapOvr>
</p:sld>
</file>

<file path=ppt/theme/theme1.xml><?xml version="1.0" encoding="utf-8"?>
<a:theme xmlns:a="http://schemas.openxmlformats.org/drawingml/2006/main" name="Wisp">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3996</TotalTime>
  <Words>1932</Words>
  <Application>Microsoft Office PowerPoint</Application>
  <PresentationFormat>Widescreen</PresentationFormat>
  <Paragraphs>186</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Wingdings</vt:lpstr>
      <vt:lpstr>Cambria Math</vt:lpstr>
      <vt:lpstr>Arial</vt:lpstr>
      <vt:lpstr>Wingdings 3</vt:lpstr>
      <vt:lpstr>Century Gothic</vt:lpstr>
      <vt:lpstr>Wisp</vt:lpstr>
      <vt:lpstr>Addressing Complex Trauma in Overlooked Populations</vt:lpstr>
      <vt:lpstr>FOUNDATIONAL DEFINITIONS</vt:lpstr>
      <vt:lpstr>HOW TRAUMA EFFECTS PEOPLE</vt:lpstr>
      <vt:lpstr>C-PTSD SURVIVORS</vt:lpstr>
      <vt:lpstr>C-PTSD SURVIVORS</vt:lpstr>
      <vt:lpstr>Red Flags of Trafficking</vt:lpstr>
      <vt:lpstr>Types of Trafficking and Targeting</vt:lpstr>
      <vt:lpstr>OVERLOOKED POPULATION: SEX TRAFFICKED MALES</vt:lpstr>
      <vt:lpstr>OVERLOOKED POPULATION: SEX TRAFFICKED MALES</vt:lpstr>
      <vt:lpstr>OVERLOOKED POPULATION: SEX TRAFFICKED GLBTQ+</vt:lpstr>
      <vt:lpstr>OVERLOOKED POPULATION: SEX TRAFFICKING OF THOSE WITH  DISABILITIES</vt:lpstr>
      <vt:lpstr>Criminalization</vt:lpstr>
      <vt:lpstr>The Role of Technology</vt:lpstr>
      <vt:lpstr>COMMON MISTAKES WHEN INTERACTING WITH SURVIVORS</vt:lpstr>
      <vt:lpstr>WHAT CAUSES ESCALATIONS</vt:lpstr>
      <vt:lpstr>FOUNDATIONAL PRINCIPLES FOR ADDRESSING COMPLEX TRAUMA</vt:lpstr>
      <vt:lpstr>Care of Survivor The Bob’s House of Hope Approach</vt:lpstr>
      <vt:lpstr>Tips for Service Providers and Law Enforcement</vt:lpstr>
      <vt:lpstr>QUESTIONS AND RECOMMENDATIONS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Complex Trauma in Overlooked Populations</dc:title>
  <cp:lastModifiedBy>Landon Dickeson</cp:lastModifiedBy>
  <cp:revision>610</cp:revision>
  <dcterms:modified xsi:type="dcterms:W3CDTF">2024-08-31T01:19:37Z</dcterms:modified>
</cp:coreProperties>
</file>