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66_4625F21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4"/>
  </p:notesMasterIdLst>
  <p:handoutMasterIdLst>
    <p:handoutMasterId r:id="rId45"/>
  </p:handoutMasterIdLst>
  <p:sldIdLst>
    <p:sldId id="340" r:id="rId5"/>
    <p:sldId id="357" r:id="rId6"/>
    <p:sldId id="358" r:id="rId7"/>
    <p:sldId id="359" r:id="rId8"/>
    <p:sldId id="364" r:id="rId9"/>
    <p:sldId id="360" r:id="rId10"/>
    <p:sldId id="362" r:id="rId11"/>
    <p:sldId id="363" r:id="rId12"/>
    <p:sldId id="366" r:id="rId13"/>
    <p:sldId id="367" r:id="rId14"/>
    <p:sldId id="365" r:id="rId15"/>
    <p:sldId id="368" r:id="rId16"/>
    <p:sldId id="355"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378" r:id="rId33"/>
    <p:sldId id="379" r:id="rId34"/>
    <p:sldId id="380" r:id="rId35"/>
    <p:sldId id="381" r:id="rId36"/>
    <p:sldId id="382" r:id="rId37"/>
    <p:sldId id="383" r:id="rId38"/>
    <p:sldId id="384" r:id="rId39"/>
    <p:sldId id="385" r:id="rId40"/>
    <p:sldId id="386" r:id="rId41"/>
    <p:sldId id="388" r:id="rId42"/>
    <p:sldId id="387"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6151EFC-683C-BE26-65A4-4180A3B5FC7D}" name="Pamela Gutierrez" initials="PG" userId="S::pam@dentonmhmr.org::192be85d-593b-45ab-adee-0a28997415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0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E171933-4619-4E11-9A3F-F7608DF75F8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2" autoAdjust="0"/>
    <p:restoredTop sz="94660" autoAdjust="0"/>
  </p:normalViewPr>
  <p:slideViewPr>
    <p:cSldViewPr snapToGrid="0">
      <p:cViewPr varScale="1">
        <p:scale>
          <a:sx n="92" d="100"/>
          <a:sy n="92" d="100"/>
        </p:scale>
        <p:origin x="96" y="62"/>
      </p:cViewPr>
      <p:guideLst/>
    </p:cSldViewPr>
  </p:slideViewPr>
  <p:outlineViewPr>
    <p:cViewPr>
      <p:scale>
        <a:sx n="33" d="100"/>
        <a:sy n="33" d="100"/>
      </p:scale>
      <p:origin x="0" y="-11376"/>
    </p:cViewPr>
  </p:outlineViewPr>
  <p:notesTextViewPr>
    <p:cViewPr>
      <p:scale>
        <a:sx n="3" d="2"/>
        <a:sy n="3" d="2"/>
      </p:scale>
      <p:origin x="0" y="0"/>
    </p:cViewPr>
  </p:notesTextViewPr>
  <p:sorterViewPr>
    <p:cViewPr varScale="1">
      <p:scale>
        <a:sx n="100" d="100"/>
        <a:sy n="100" d="100"/>
      </p:scale>
      <p:origin x="0" y="-6264"/>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66_4625F218.xml><?xml version="1.0" encoding="utf-8"?>
<p188:cmLst xmlns:a="http://schemas.openxmlformats.org/drawingml/2006/main" xmlns:r="http://schemas.openxmlformats.org/officeDocument/2006/relationships" xmlns:p188="http://schemas.microsoft.com/office/powerpoint/2018/8/main">
  <p188:cm id="{1171E131-955F-4B25-A096-C7FB8F0BC3B7}" authorId="{46151EFC-683C-BE26-65A4-4180A3B5FC7D}" created="2024-09-13T16:41:08.602">
    <ac:deMkLst xmlns:ac="http://schemas.microsoft.com/office/drawing/2013/main/command">
      <pc:docMk xmlns:pc="http://schemas.microsoft.com/office/powerpoint/2013/main/command"/>
      <pc:sldMk xmlns:pc="http://schemas.microsoft.com/office/powerpoint/2013/main/command" cId="1176891928" sldId="358"/>
      <ac:spMk id="3" creationId="{49E4F8EF-A66C-740A-27F7-C88A296D6FC9}"/>
    </ac:deMkLst>
    <p188:replyLst>
      <p188:reply id="{3963CE4E-DD96-46D3-84FC-5CC1FFFEB72E}" authorId="{46151EFC-683C-BE26-65A4-4180A3B5FC7D}" created="2024-09-13T16:44:20.459">
        <p188:txBody>
          <a:bodyPr/>
          <a:lstStyle/>
          <a:p>
            <a:r>
              <a:rPr lang="en-US"/>
              <a:t>Changed second bullet to MCOT will complete.
Added additional information to 2nd bullet.
</a:t>
            </a:r>
          </a:p>
        </p188:txBody>
      </p188:reply>
    </p188:replyLst>
    <p188:txBody>
      <a:bodyPr/>
      <a:lstStyle/>
      <a:p>
        <a:r>
          <a:rPr lang="en-US"/>
          <a:t>Took out the in front of Tarrant County.</a:t>
        </a:r>
      </a:p>
    </p188:txBody>
  </p188:cm>
</p188:cmLst>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504D5-0410-4C81-9BD5-6AF3A65FA10F}" type="doc">
      <dgm:prSet loTypeId="urn:microsoft.com/office/officeart/2005/8/layout/arrow5" loCatId="relationship" qsTypeId="urn:microsoft.com/office/officeart/2005/8/quickstyle/simple5" qsCatId="simple" csTypeId="urn:microsoft.com/office/officeart/2005/8/colors/accent2_2" csCatId="accent2"/>
      <dgm:spPr/>
      <dgm:t>
        <a:bodyPr/>
        <a:lstStyle/>
        <a:p>
          <a:endParaRPr lang="en-US"/>
        </a:p>
      </dgm:t>
    </dgm:pt>
    <dgm:pt modelId="{70CD86FC-1AF0-4218-8D64-9601578FE2F3}" type="pres">
      <dgm:prSet presAssocID="{EEC504D5-0410-4C81-9BD5-6AF3A65FA10F}" presName="diagram" presStyleCnt="0">
        <dgm:presLayoutVars>
          <dgm:dir/>
          <dgm:resizeHandles val="exact"/>
        </dgm:presLayoutVars>
      </dgm:prSet>
      <dgm:spPr/>
    </dgm:pt>
  </dgm:ptLst>
  <dgm:cxnLst>
    <dgm:cxn modelId="{64184D8C-F70A-4C24-BED8-D40EEF112AFD}" type="presOf" srcId="{EEC504D5-0410-4C81-9BD5-6AF3A65FA10F}" destId="{70CD86FC-1AF0-4218-8D64-9601578FE2F3}"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52E5B-33D7-4A0A-B8CC-3F015DEDC8E7}"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5297CF6D-8B55-4613-AD08-9C6A7773A57D}">
      <dgm:prSet/>
      <dgm:spPr/>
      <dgm:t>
        <a:bodyPr/>
        <a:lstStyle/>
        <a:p>
          <a:r>
            <a:rPr lang="en-US" dirty="0"/>
            <a:t>Over 70 published studies found: </a:t>
          </a:r>
        </a:p>
      </dgm:t>
    </dgm:pt>
    <dgm:pt modelId="{1980E48B-2F68-4B75-830B-38B5942B1DDD}" type="parTrans" cxnId="{DD6CAAB7-2411-4791-822E-89CAA164BE22}">
      <dgm:prSet/>
      <dgm:spPr/>
      <dgm:t>
        <a:bodyPr/>
        <a:lstStyle/>
        <a:p>
          <a:endParaRPr lang="en-US"/>
        </a:p>
      </dgm:t>
    </dgm:pt>
    <dgm:pt modelId="{3BDD5896-42A3-43F6-A2FD-5CEBCA03E4BB}" type="sibTrans" cxnId="{DD6CAAB7-2411-4791-822E-89CAA164BE22}">
      <dgm:prSet/>
      <dgm:spPr/>
      <dgm:t>
        <a:bodyPr/>
        <a:lstStyle/>
        <a:p>
          <a:endParaRPr lang="en-US"/>
        </a:p>
      </dgm:t>
    </dgm:pt>
    <dgm:pt modelId="{8638C485-9E2F-4371-B24F-706BBE88016E}">
      <dgm:prSet/>
      <dgm:spPr/>
      <dgm:t>
        <a:bodyPr/>
        <a:lstStyle/>
        <a:p>
          <a:r>
            <a:rPr lang="en-US" dirty="0"/>
            <a:t>91% of youth that successfully completed the MST program remain living in the home instead of being sent away.</a:t>
          </a:r>
        </a:p>
      </dgm:t>
    </dgm:pt>
    <dgm:pt modelId="{19CE4131-C8E2-4DCF-97BD-493F0BBAB193}" type="parTrans" cxnId="{54FD62AB-CB4D-40A5-962C-317F49B560AE}">
      <dgm:prSet/>
      <dgm:spPr/>
      <dgm:t>
        <a:bodyPr/>
        <a:lstStyle/>
        <a:p>
          <a:endParaRPr lang="en-US"/>
        </a:p>
      </dgm:t>
    </dgm:pt>
    <dgm:pt modelId="{786F15CC-5FA2-4635-8818-91799B10601A}" type="sibTrans" cxnId="{54FD62AB-CB4D-40A5-962C-317F49B560AE}">
      <dgm:prSet/>
      <dgm:spPr/>
      <dgm:t>
        <a:bodyPr/>
        <a:lstStyle/>
        <a:p>
          <a:endParaRPr lang="en-US"/>
        </a:p>
      </dgm:t>
    </dgm:pt>
    <dgm:pt modelId="{8673FA6C-1256-461E-92C9-F6F521AAA6A8}">
      <dgm:prSet/>
      <dgm:spPr/>
      <dgm:t>
        <a:bodyPr/>
        <a:lstStyle/>
        <a:p>
          <a:r>
            <a:rPr lang="en-US" dirty="0"/>
            <a:t>86% of youth that successfully completed the MST program remain in school or hold down a full-time job.</a:t>
          </a:r>
        </a:p>
      </dgm:t>
    </dgm:pt>
    <dgm:pt modelId="{BC457634-F667-48A5-9D48-E91E973E563A}" type="parTrans" cxnId="{29E75606-96CB-4FC8-A11D-F6CBCD2BBD6D}">
      <dgm:prSet/>
      <dgm:spPr/>
      <dgm:t>
        <a:bodyPr/>
        <a:lstStyle/>
        <a:p>
          <a:endParaRPr lang="en-US"/>
        </a:p>
      </dgm:t>
    </dgm:pt>
    <dgm:pt modelId="{10A2ADFE-85B5-486A-A6F4-CB6AAECA4EC9}" type="sibTrans" cxnId="{29E75606-96CB-4FC8-A11D-F6CBCD2BBD6D}">
      <dgm:prSet/>
      <dgm:spPr/>
      <dgm:t>
        <a:bodyPr/>
        <a:lstStyle/>
        <a:p>
          <a:endParaRPr lang="en-US"/>
        </a:p>
      </dgm:t>
    </dgm:pt>
    <dgm:pt modelId="{E07B3CBA-ED12-4826-9629-0BD92C096065}">
      <dgm:prSet/>
      <dgm:spPr/>
      <dgm:t>
        <a:bodyPr/>
        <a:lstStyle/>
        <a:p>
          <a:r>
            <a:rPr lang="en-US" dirty="0"/>
            <a:t>87% of youth that successfully completed the MST program had no further juvenile arrests.</a:t>
          </a:r>
        </a:p>
      </dgm:t>
    </dgm:pt>
    <dgm:pt modelId="{646E2988-ED20-4E79-8269-9DA6ACB7A685}" type="parTrans" cxnId="{793D8575-BAAF-4539-B8B4-2D47B52FEB3B}">
      <dgm:prSet/>
      <dgm:spPr/>
      <dgm:t>
        <a:bodyPr/>
        <a:lstStyle/>
        <a:p>
          <a:endParaRPr lang="en-US"/>
        </a:p>
      </dgm:t>
    </dgm:pt>
    <dgm:pt modelId="{79A73E93-295A-44C3-8B27-2EE6E141F330}" type="sibTrans" cxnId="{793D8575-BAAF-4539-B8B4-2D47B52FEB3B}">
      <dgm:prSet/>
      <dgm:spPr/>
      <dgm:t>
        <a:bodyPr/>
        <a:lstStyle/>
        <a:p>
          <a:endParaRPr lang="en-US"/>
        </a:p>
      </dgm:t>
    </dgm:pt>
    <dgm:pt modelId="{E82C8C6D-7AB0-4760-B20B-33E1B25D21FB}" type="pres">
      <dgm:prSet presAssocID="{2FB52E5B-33D7-4A0A-B8CC-3F015DEDC8E7}" presName="vert0" presStyleCnt="0">
        <dgm:presLayoutVars>
          <dgm:dir/>
          <dgm:animOne val="branch"/>
          <dgm:animLvl val="lvl"/>
        </dgm:presLayoutVars>
      </dgm:prSet>
      <dgm:spPr/>
    </dgm:pt>
    <dgm:pt modelId="{513F9714-97FA-43EB-A910-82B582289646}" type="pres">
      <dgm:prSet presAssocID="{5297CF6D-8B55-4613-AD08-9C6A7773A57D}" presName="thickLine" presStyleLbl="alignNode1" presStyleIdx="0" presStyleCnt="1"/>
      <dgm:spPr/>
    </dgm:pt>
    <dgm:pt modelId="{D7CFB45E-8361-4489-8671-9E5A4C56DF2C}" type="pres">
      <dgm:prSet presAssocID="{5297CF6D-8B55-4613-AD08-9C6A7773A57D}" presName="horz1" presStyleCnt="0"/>
      <dgm:spPr/>
    </dgm:pt>
    <dgm:pt modelId="{065D50F6-A750-460E-AC44-32B57D4A95BC}" type="pres">
      <dgm:prSet presAssocID="{5297CF6D-8B55-4613-AD08-9C6A7773A57D}" presName="tx1" presStyleLbl="revTx" presStyleIdx="0" presStyleCnt="4"/>
      <dgm:spPr/>
    </dgm:pt>
    <dgm:pt modelId="{CB850F83-FEFD-4274-BA01-5A3964A10D37}" type="pres">
      <dgm:prSet presAssocID="{5297CF6D-8B55-4613-AD08-9C6A7773A57D}" presName="vert1" presStyleCnt="0"/>
      <dgm:spPr/>
    </dgm:pt>
    <dgm:pt modelId="{69932F2C-B70E-4116-A7C6-96C3FBAFA59C}" type="pres">
      <dgm:prSet presAssocID="{8638C485-9E2F-4371-B24F-706BBE88016E}" presName="vertSpace2a" presStyleCnt="0"/>
      <dgm:spPr/>
    </dgm:pt>
    <dgm:pt modelId="{FEF79EF9-2DE4-430F-A9EB-542946385FD2}" type="pres">
      <dgm:prSet presAssocID="{8638C485-9E2F-4371-B24F-706BBE88016E}" presName="horz2" presStyleCnt="0"/>
      <dgm:spPr/>
    </dgm:pt>
    <dgm:pt modelId="{178600E4-FC85-4C7B-900E-6A07495A883B}" type="pres">
      <dgm:prSet presAssocID="{8638C485-9E2F-4371-B24F-706BBE88016E}" presName="horzSpace2" presStyleCnt="0"/>
      <dgm:spPr/>
    </dgm:pt>
    <dgm:pt modelId="{DC14BFA2-B436-45D3-9A35-5CB52C552F01}" type="pres">
      <dgm:prSet presAssocID="{8638C485-9E2F-4371-B24F-706BBE88016E}" presName="tx2" presStyleLbl="revTx" presStyleIdx="1" presStyleCnt="4"/>
      <dgm:spPr/>
    </dgm:pt>
    <dgm:pt modelId="{F4597D20-48E6-44D3-A6ED-94A7D7ECA268}" type="pres">
      <dgm:prSet presAssocID="{8638C485-9E2F-4371-B24F-706BBE88016E}" presName="vert2" presStyleCnt="0"/>
      <dgm:spPr/>
    </dgm:pt>
    <dgm:pt modelId="{D8A68B55-7825-4874-852E-D8803338ECD0}" type="pres">
      <dgm:prSet presAssocID="{8638C485-9E2F-4371-B24F-706BBE88016E}" presName="thinLine2b" presStyleLbl="callout" presStyleIdx="0" presStyleCnt="3"/>
      <dgm:spPr/>
    </dgm:pt>
    <dgm:pt modelId="{CA295513-1AF7-45B1-B399-872C86E55E21}" type="pres">
      <dgm:prSet presAssocID="{8638C485-9E2F-4371-B24F-706BBE88016E}" presName="vertSpace2b" presStyleCnt="0"/>
      <dgm:spPr/>
    </dgm:pt>
    <dgm:pt modelId="{6DB79D9A-3E82-4C7D-8C59-B5A9EA07ACF9}" type="pres">
      <dgm:prSet presAssocID="{8673FA6C-1256-461E-92C9-F6F521AAA6A8}" presName="horz2" presStyleCnt="0"/>
      <dgm:spPr/>
    </dgm:pt>
    <dgm:pt modelId="{2EE7A232-0512-4BB1-B2E6-3EBAB48A4EF5}" type="pres">
      <dgm:prSet presAssocID="{8673FA6C-1256-461E-92C9-F6F521AAA6A8}" presName="horzSpace2" presStyleCnt="0"/>
      <dgm:spPr/>
    </dgm:pt>
    <dgm:pt modelId="{7A71EC3E-ED98-4173-AA0C-119CC3FD2E40}" type="pres">
      <dgm:prSet presAssocID="{8673FA6C-1256-461E-92C9-F6F521AAA6A8}" presName="tx2" presStyleLbl="revTx" presStyleIdx="2" presStyleCnt="4"/>
      <dgm:spPr/>
    </dgm:pt>
    <dgm:pt modelId="{9C64DD77-B6C6-41F5-9A2C-E5855AB63C70}" type="pres">
      <dgm:prSet presAssocID="{8673FA6C-1256-461E-92C9-F6F521AAA6A8}" presName="vert2" presStyleCnt="0"/>
      <dgm:spPr/>
    </dgm:pt>
    <dgm:pt modelId="{49ECF2CF-80A4-434B-9026-A464AD95231D}" type="pres">
      <dgm:prSet presAssocID="{8673FA6C-1256-461E-92C9-F6F521AAA6A8}" presName="thinLine2b" presStyleLbl="callout" presStyleIdx="1" presStyleCnt="3"/>
      <dgm:spPr/>
    </dgm:pt>
    <dgm:pt modelId="{3E75160F-7375-45D3-AC1A-48582DD1BBBD}" type="pres">
      <dgm:prSet presAssocID="{8673FA6C-1256-461E-92C9-F6F521AAA6A8}" presName="vertSpace2b" presStyleCnt="0"/>
      <dgm:spPr/>
    </dgm:pt>
    <dgm:pt modelId="{ED320C41-B77D-4032-BED4-44A19D5281E2}" type="pres">
      <dgm:prSet presAssocID="{E07B3CBA-ED12-4826-9629-0BD92C096065}" presName="horz2" presStyleCnt="0"/>
      <dgm:spPr/>
    </dgm:pt>
    <dgm:pt modelId="{05DA75AB-9737-499A-B743-3826FBCA0051}" type="pres">
      <dgm:prSet presAssocID="{E07B3CBA-ED12-4826-9629-0BD92C096065}" presName="horzSpace2" presStyleCnt="0"/>
      <dgm:spPr/>
    </dgm:pt>
    <dgm:pt modelId="{4F473184-A166-49F6-B3B8-F1764834FF52}" type="pres">
      <dgm:prSet presAssocID="{E07B3CBA-ED12-4826-9629-0BD92C096065}" presName="tx2" presStyleLbl="revTx" presStyleIdx="3" presStyleCnt="4"/>
      <dgm:spPr/>
    </dgm:pt>
    <dgm:pt modelId="{964A0B89-433E-4686-8639-0BB8CCDC5CFD}" type="pres">
      <dgm:prSet presAssocID="{E07B3CBA-ED12-4826-9629-0BD92C096065}" presName="vert2" presStyleCnt="0"/>
      <dgm:spPr/>
    </dgm:pt>
    <dgm:pt modelId="{76429ADD-DE96-4091-85F6-3674BFA7EB70}" type="pres">
      <dgm:prSet presAssocID="{E07B3CBA-ED12-4826-9629-0BD92C096065}" presName="thinLine2b" presStyleLbl="callout" presStyleIdx="2" presStyleCnt="3"/>
      <dgm:spPr/>
    </dgm:pt>
    <dgm:pt modelId="{F04AA59D-E359-4FEA-B1AF-425C62478343}" type="pres">
      <dgm:prSet presAssocID="{E07B3CBA-ED12-4826-9629-0BD92C096065}" presName="vertSpace2b" presStyleCnt="0"/>
      <dgm:spPr/>
    </dgm:pt>
  </dgm:ptLst>
  <dgm:cxnLst>
    <dgm:cxn modelId="{79040E02-F51C-44C0-80BB-CEB1216C80F7}" type="presOf" srcId="{5297CF6D-8B55-4613-AD08-9C6A7773A57D}" destId="{065D50F6-A750-460E-AC44-32B57D4A95BC}" srcOrd="0" destOrd="0" presId="urn:microsoft.com/office/officeart/2008/layout/LinedList"/>
    <dgm:cxn modelId="{29E75606-96CB-4FC8-A11D-F6CBCD2BBD6D}" srcId="{5297CF6D-8B55-4613-AD08-9C6A7773A57D}" destId="{8673FA6C-1256-461E-92C9-F6F521AAA6A8}" srcOrd="1" destOrd="0" parTransId="{BC457634-F667-48A5-9D48-E91E973E563A}" sibTransId="{10A2ADFE-85B5-486A-A6F4-CB6AAECA4EC9}"/>
    <dgm:cxn modelId="{3D2B4722-C09D-4165-BF35-1764DB7603CC}" type="presOf" srcId="{8673FA6C-1256-461E-92C9-F6F521AAA6A8}" destId="{7A71EC3E-ED98-4173-AA0C-119CC3FD2E40}" srcOrd="0" destOrd="0" presId="urn:microsoft.com/office/officeart/2008/layout/LinedList"/>
    <dgm:cxn modelId="{793D8575-BAAF-4539-B8B4-2D47B52FEB3B}" srcId="{5297CF6D-8B55-4613-AD08-9C6A7773A57D}" destId="{E07B3CBA-ED12-4826-9629-0BD92C096065}" srcOrd="2" destOrd="0" parTransId="{646E2988-ED20-4E79-8269-9DA6ACB7A685}" sibTransId="{79A73E93-295A-44C3-8B27-2EE6E141F330}"/>
    <dgm:cxn modelId="{23A2087C-420F-4443-A097-F585A0D044CC}" type="presOf" srcId="{8638C485-9E2F-4371-B24F-706BBE88016E}" destId="{DC14BFA2-B436-45D3-9A35-5CB52C552F01}" srcOrd="0" destOrd="0" presId="urn:microsoft.com/office/officeart/2008/layout/LinedList"/>
    <dgm:cxn modelId="{54FD62AB-CB4D-40A5-962C-317F49B560AE}" srcId="{5297CF6D-8B55-4613-AD08-9C6A7773A57D}" destId="{8638C485-9E2F-4371-B24F-706BBE88016E}" srcOrd="0" destOrd="0" parTransId="{19CE4131-C8E2-4DCF-97BD-493F0BBAB193}" sibTransId="{786F15CC-5FA2-4635-8818-91799B10601A}"/>
    <dgm:cxn modelId="{DD6CAAB7-2411-4791-822E-89CAA164BE22}" srcId="{2FB52E5B-33D7-4A0A-B8CC-3F015DEDC8E7}" destId="{5297CF6D-8B55-4613-AD08-9C6A7773A57D}" srcOrd="0" destOrd="0" parTransId="{1980E48B-2F68-4B75-830B-38B5942B1DDD}" sibTransId="{3BDD5896-42A3-43F6-A2FD-5CEBCA03E4BB}"/>
    <dgm:cxn modelId="{833C57BE-B2E0-46C0-8DCA-F9CAEBBEF18B}" type="presOf" srcId="{E07B3CBA-ED12-4826-9629-0BD92C096065}" destId="{4F473184-A166-49F6-B3B8-F1764834FF52}" srcOrd="0" destOrd="0" presId="urn:microsoft.com/office/officeart/2008/layout/LinedList"/>
    <dgm:cxn modelId="{10F286EC-7FE1-4FE2-8A63-C5A69685B8CD}" type="presOf" srcId="{2FB52E5B-33D7-4A0A-B8CC-3F015DEDC8E7}" destId="{E82C8C6D-7AB0-4760-B20B-33E1B25D21FB}" srcOrd="0" destOrd="0" presId="urn:microsoft.com/office/officeart/2008/layout/LinedList"/>
    <dgm:cxn modelId="{50ED468B-72FB-484A-A2D2-9C833C3D5C0E}" type="presParOf" srcId="{E82C8C6D-7AB0-4760-B20B-33E1B25D21FB}" destId="{513F9714-97FA-43EB-A910-82B582289646}" srcOrd="0" destOrd="0" presId="urn:microsoft.com/office/officeart/2008/layout/LinedList"/>
    <dgm:cxn modelId="{E95DDE73-9F67-4EB1-A0DF-3904CF852E24}" type="presParOf" srcId="{E82C8C6D-7AB0-4760-B20B-33E1B25D21FB}" destId="{D7CFB45E-8361-4489-8671-9E5A4C56DF2C}" srcOrd="1" destOrd="0" presId="urn:microsoft.com/office/officeart/2008/layout/LinedList"/>
    <dgm:cxn modelId="{7E690E9D-9F8B-4F69-B6E2-BB68F7C00BF7}" type="presParOf" srcId="{D7CFB45E-8361-4489-8671-9E5A4C56DF2C}" destId="{065D50F6-A750-460E-AC44-32B57D4A95BC}" srcOrd="0" destOrd="0" presId="urn:microsoft.com/office/officeart/2008/layout/LinedList"/>
    <dgm:cxn modelId="{E14C1378-0171-4158-87D2-FB0AD644CD4F}" type="presParOf" srcId="{D7CFB45E-8361-4489-8671-9E5A4C56DF2C}" destId="{CB850F83-FEFD-4274-BA01-5A3964A10D37}" srcOrd="1" destOrd="0" presId="urn:microsoft.com/office/officeart/2008/layout/LinedList"/>
    <dgm:cxn modelId="{C17140B0-701B-45FF-BD7D-721C4EB0800A}" type="presParOf" srcId="{CB850F83-FEFD-4274-BA01-5A3964A10D37}" destId="{69932F2C-B70E-4116-A7C6-96C3FBAFA59C}" srcOrd="0" destOrd="0" presId="urn:microsoft.com/office/officeart/2008/layout/LinedList"/>
    <dgm:cxn modelId="{B2C4688A-42A4-4EDE-965D-5A28F7457581}" type="presParOf" srcId="{CB850F83-FEFD-4274-BA01-5A3964A10D37}" destId="{FEF79EF9-2DE4-430F-A9EB-542946385FD2}" srcOrd="1" destOrd="0" presId="urn:microsoft.com/office/officeart/2008/layout/LinedList"/>
    <dgm:cxn modelId="{0982C3F0-7CDC-4C83-B47D-979A5E9A5E2E}" type="presParOf" srcId="{FEF79EF9-2DE4-430F-A9EB-542946385FD2}" destId="{178600E4-FC85-4C7B-900E-6A07495A883B}" srcOrd="0" destOrd="0" presId="urn:microsoft.com/office/officeart/2008/layout/LinedList"/>
    <dgm:cxn modelId="{4299D390-99A5-43C4-9B77-6A6A73B2540F}" type="presParOf" srcId="{FEF79EF9-2DE4-430F-A9EB-542946385FD2}" destId="{DC14BFA2-B436-45D3-9A35-5CB52C552F01}" srcOrd="1" destOrd="0" presId="urn:microsoft.com/office/officeart/2008/layout/LinedList"/>
    <dgm:cxn modelId="{BEDE8A8C-13C0-4F19-B469-646A923540C5}" type="presParOf" srcId="{FEF79EF9-2DE4-430F-A9EB-542946385FD2}" destId="{F4597D20-48E6-44D3-A6ED-94A7D7ECA268}" srcOrd="2" destOrd="0" presId="urn:microsoft.com/office/officeart/2008/layout/LinedList"/>
    <dgm:cxn modelId="{C487891D-552F-40D7-98E2-B589572B2FAE}" type="presParOf" srcId="{CB850F83-FEFD-4274-BA01-5A3964A10D37}" destId="{D8A68B55-7825-4874-852E-D8803338ECD0}" srcOrd="2" destOrd="0" presId="urn:microsoft.com/office/officeart/2008/layout/LinedList"/>
    <dgm:cxn modelId="{B893F75B-C3C9-4499-9DD0-6F8E8C77BAAE}" type="presParOf" srcId="{CB850F83-FEFD-4274-BA01-5A3964A10D37}" destId="{CA295513-1AF7-45B1-B399-872C86E55E21}" srcOrd="3" destOrd="0" presId="urn:microsoft.com/office/officeart/2008/layout/LinedList"/>
    <dgm:cxn modelId="{036E0C07-93AC-4B66-9A68-590F37FFC9FD}" type="presParOf" srcId="{CB850F83-FEFD-4274-BA01-5A3964A10D37}" destId="{6DB79D9A-3E82-4C7D-8C59-B5A9EA07ACF9}" srcOrd="4" destOrd="0" presId="urn:microsoft.com/office/officeart/2008/layout/LinedList"/>
    <dgm:cxn modelId="{A4416A31-0392-4951-9580-4EE536D0B7C6}" type="presParOf" srcId="{6DB79D9A-3E82-4C7D-8C59-B5A9EA07ACF9}" destId="{2EE7A232-0512-4BB1-B2E6-3EBAB48A4EF5}" srcOrd="0" destOrd="0" presId="urn:microsoft.com/office/officeart/2008/layout/LinedList"/>
    <dgm:cxn modelId="{DA42710C-1A7E-41EA-84B4-5A3B08434C17}" type="presParOf" srcId="{6DB79D9A-3E82-4C7D-8C59-B5A9EA07ACF9}" destId="{7A71EC3E-ED98-4173-AA0C-119CC3FD2E40}" srcOrd="1" destOrd="0" presId="urn:microsoft.com/office/officeart/2008/layout/LinedList"/>
    <dgm:cxn modelId="{4C65282C-8FF8-4156-B035-F15F770194CF}" type="presParOf" srcId="{6DB79D9A-3E82-4C7D-8C59-B5A9EA07ACF9}" destId="{9C64DD77-B6C6-41F5-9A2C-E5855AB63C70}" srcOrd="2" destOrd="0" presId="urn:microsoft.com/office/officeart/2008/layout/LinedList"/>
    <dgm:cxn modelId="{229E1EC6-69BB-429F-94B0-4F202C4F6CB7}" type="presParOf" srcId="{CB850F83-FEFD-4274-BA01-5A3964A10D37}" destId="{49ECF2CF-80A4-434B-9026-A464AD95231D}" srcOrd="5" destOrd="0" presId="urn:microsoft.com/office/officeart/2008/layout/LinedList"/>
    <dgm:cxn modelId="{19E8E3C3-9356-4301-A5E9-E9EE2941FA1A}" type="presParOf" srcId="{CB850F83-FEFD-4274-BA01-5A3964A10D37}" destId="{3E75160F-7375-45D3-AC1A-48582DD1BBBD}" srcOrd="6" destOrd="0" presId="urn:microsoft.com/office/officeart/2008/layout/LinedList"/>
    <dgm:cxn modelId="{D8860F8C-EB0D-4792-83BD-A1C6B70A2049}" type="presParOf" srcId="{CB850F83-FEFD-4274-BA01-5A3964A10D37}" destId="{ED320C41-B77D-4032-BED4-44A19D5281E2}" srcOrd="7" destOrd="0" presId="urn:microsoft.com/office/officeart/2008/layout/LinedList"/>
    <dgm:cxn modelId="{E885710F-AD8D-49F4-9A17-AB17759B331D}" type="presParOf" srcId="{ED320C41-B77D-4032-BED4-44A19D5281E2}" destId="{05DA75AB-9737-499A-B743-3826FBCA0051}" srcOrd="0" destOrd="0" presId="urn:microsoft.com/office/officeart/2008/layout/LinedList"/>
    <dgm:cxn modelId="{90E4E578-03E1-462B-A46A-035FEF54172E}" type="presParOf" srcId="{ED320C41-B77D-4032-BED4-44A19D5281E2}" destId="{4F473184-A166-49F6-B3B8-F1764834FF52}" srcOrd="1" destOrd="0" presId="urn:microsoft.com/office/officeart/2008/layout/LinedList"/>
    <dgm:cxn modelId="{A534542A-D8B5-4E87-B984-78485271AF10}" type="presParOf" srcId="{ED320C41-B77D-4032-BED4-44A19D5281E2}" destId="{964A0B89-433E-4686-8639-0BB8CCDC5CFD}" srcOrd="2" destOrd="0" presId="urn:microsoft.com/office/officeart/2008/layout/LinedList"/>
    <dgm:cxn modelId="{92442D94-5539-46E1-819A-643DD2E60A42}" type="presParOf" srcId="{CB850F83-FEFD-4274-BA01-5A3964A10D37}" destId="{76429ADD-DE96-4091-85F6-3674BFA7EB70}" srcOrd="8" destOrd="0" presId="urn:microsoft.com/office/officeart/2008/layout/LinedList"/>
    <dgm:cxn modelId="{64891A2B-B17A-4F77-9F89-726401A4D692}" type="presParOf" srcId="{CB850F83-FEFD-4274-BA01-5A3964A10D37}" destId="{F04AA59D-E359-4FEA-B1AF-425C6247834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F9714-97FA-43EB-A910-82B582289646}">
      <dsp:nvSpPr>
        <dsp:cNvPr id="0" name=""/>
        <dsp:cNvSpPr/>
      </dsp:nvSpPr>
      <dsp:spPr>
        <a:xfrm>
          <a:off x="0" y="0"/>
          <a:ext cx="10515600" cy="0"/>
        </a:xfrm>
        <a:prstGeom prst="line">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w="9525" cap="rnd"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65D50F6-A750-460E-AC44-32B57D4A95BC}">
      <dsp:nvSpPr>
        <dsp:cNvPr id="0" name=""/>
        <dsp:cNvSpPr/>
      </dsp:nvSpPr>
      <dsp:spPr>
        <a:xfrm>
          <a:off x="0" y="0"/>
          <a:ext cx="2103120" cy="419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Over 70 published studies found: </a:t>
          </a:r>
        </a:p>
      </dsp:txBody>
      <dsp:txXfrm>
        <a:off x="0" y="0"/>
        <a:ext cx="2103120" cy="4198938"/>
      </dsp:txXfrm>
    </dsp:sp>
    <dsp:sp modelId="{DC14BFA2-B436-45D3-9A35-5CB52C552F01}">
      <dsp:nvSpPr>
        <dsp:cNvPr id="0" name=""/>
        <dsp:cNvSpPr/>
      </dsp:nvSpPr>
      <dsp:spPr>
        <a:xfrm>
          <a:off x="2260854" y="65608"/>
          <a:ext cx="8254746" cy="131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91% of youth that successfully completed the MST program remain living in the home instead of being sent away.</a:t>
          </a:r>
        </a:p>
      </dsp:txBody>
      <dsp:txXfrm>
        <a:off x="2260854" y="65608"/>
        <a:ext cx="8254746" cy="1312168"/>
      </dsp:txXfrm>
    </dsp:sp>
    <dsp:sp modelId="{D8A68B55-7825-4874-852E-D8803338ECD0}">
      <dsp:nvSpPr>
        <dsp:cNvPr id="0" name=""/>
        <dsp:cNvSpPr/>
      </dsp:nvSpPr>
      <dsp:spPr>
        <a:xfrm>
          <a:off x="2103120" y="1377776"/>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A71EC3E-ED98-4173-AA0C-119CC3FD2E40}">
      <dsp:nvSpPr>
        <dsp:cNvPr id="0" name=""/>
        <dsp:cNvSpPr/>
      </dsp:nvSpPr>
      <dsp:spPr>
        <a:xfrm>
          <a:off x="2260854" y="1443384"/>
          <a:ext cx="8254746" cy="131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86% of youth that successfully completed the MST program remain in school or hold down a full-time job.</a:t>
          </a:r>
        </a:p>
      </dsp:txBody>
      <dsp:txXfrm>
        <a:off x="2260854" y="1443384"/>
        <a:ext cx="8254746" cy="1312168"/>
      </dsp:txXfrm>
    </dsp:sp>
    <dsp:sp modelId="{49ECF2CF-80A4-434B-9026-A464AD95231D}">
      <dsp:nvSpPr>
        <dsp:cNvPr id="0" name=""/>
        <dsp:cNvSpPr/>
      </dsp:nvSpPr>
      <dsp:spPr>
        <a:xfrm>
          <a:off x="2103120" y="2755553"/>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F473184-A166-49F6-B3B8-F1764834FF52}">
      <dsp:nvSpPr>
        <dsp:cNvPr id="0" name=""/>
        <dsp:cNvSpPr/>
      </dsp:nvSpPr>
      <dsp:spPr>
        <a:xfrm>
          <a:off x="2260854" y="2821161"/>
          <a:ext cx="8254746" cy="1312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87% of youth that successfully completed the MST program had no further juvenile arrests.</a:t>
          </a:r>
        </a:p>
      </dsp:txBody>
      <dsp:txXfrm>
        <a:off x="2260854" y="2821161"/>
        <a:ext cx="8254746" cy="1312168"/>
      </dsp:txXfrm>
    </dsp:sp>
    <dsp:sp modelId="{76429ADD-DE96-4091-85F6-3674BFA7EB70}">
      <dsp:nvSpPr>
        <dsp:cNvPr id="0" name=""/>
        <dsp:cNvSpPr/>
      </dsp:nvSpPr>
      <dsp:spPr>
        <a:xfrm>
          <a:off x="2103120" y="4133329"/>
          <a:ext cx="841248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2B951-AFFF-3499-FDE3-02A7F0BD15F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E5896A-FCE2-110F-B202-A8E435372D6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E69F83-204D-4778-AAD0-A0F851A3AEEE}" type="datetimeFigureOut">
              <a:rPr lang="en-US" smtClean="0"/>
              <a:t>9/17/2024</a:t>
            </a:fld>
            <a:endParaRPr lang="en-US" dirty="0"/>
          </a:p>
        </p:txBody>
      </p:sp>
      <p:sp>
        <p:nvSpPr>
          <p:cNvPr id="4" name="Footer Placeholder 3">
            <a:extLst>
              <a:ext uri="{FF2B5EF4-FFF2-40B4-BE49-F238E27FC236}">
                <a16:creationId xmlns:a16="http://schemas.microsoft.com/office/drawing/2014/main" id="{911BFBA0-47AD-543A-6AE4-769D8F8658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8FC355-FEF6-ED8F-8D0E-F362E204A0F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A669D59-B021-49CB-887D-52B8FEE1CE18}" type="slidenum">
              <a:rPr lang="en-US" smtClean="0"/>
              <a:t>‹#›</a:t>
            </a:fld>
            <a:endParaRPr lang="en-US" dirty="0"/>
          </a:p>
        </p:txBody>
      </p:sp>
    </p:spTree>
    <p:extLst>
      <p:ext uri="{BB962C8B-B14F-4D97-AF65-F5344CB8AC3E}">
        <p14:creationId xmlns:p14="http://schemas.microsoft.com/office/powerpoint/2010/main" val="281706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AE3C21-C3CB-4B8D-9033-56C1B3CE75FA}" type="datetimeFigureOut">
              <a:rPr lang="en-US" smtClean="0"/>
              <a:t>9/17/2024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732C3C-A191-48C2-A7E8-9C96AF841A7A}" type="slidenum">
              <a:rPr lang="en-US" smtClean="0"/>
              <a:t>‹#›</a:t>
            </a:fld>
            <a:endParaRPr lang="en-US" dirty="0"/>
          </a:p>
        </p:txBody>
      </p:sp>
    </p:spTree>
    <p:extLst>
      <p:ext uri="{BB962C8B-B14F-4D97-AF65-F5344CB8AC3E}">
        <p14:creationId xmlns:p14="http://schemas.microsoft.com/office/powerpoint/2010/main" val="18563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21</a:t>
            </a:fld>
            <a:endParaRPr lang="en-US" dirty="0"/>
          </a:p>
        </p:txBody>
      </p:sp>
    </p:spTree>
    <p:extLst>
      <p:ext uri="{BB962C8B-B14F-4D97-AF65-F5344CB8AC3E}">
        <p14:creationId xmlns:p14="http://schemas.microsoft.com/office/powerpoint/2010/main" val="77063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22</a:t>
            </a:fld>
            <a:endParaRPr lang="en-US" dirty="0"/>
          </a:p>
        </p:txBody>
      </p:sp>
    </p:spTree>
    <p:extLst>
      <p:ext uri="{BB962C8B-B14F-4D97-AF65-F5344CB8AC3E}">
        <p14:creationId xmlns:p14="http://schemas.microsoft.com/office/powerpoint/2010/main" val="277221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23</a:t>
            </a:fld>
            <a:endParaRPr lang="en-US" dirty="0"/>
          </a:p>
        </p:txBody>
      </p:sp>
    </p:spTree>
    <p:extLst>
      <p:ext uri="{BB962C8B-B14F-4D97-AF65-F5344CB8AC3E}">
        <p14:creationId xmlns:p14="http://schemas.microsoft.com/office/powerpoint/2010/main" val="194299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24</a:t>
            </a:fld>
            <a:endParaRPr lang="en-US" dirty="0"/>
          </a:p>
        </p:txBody>
      </p:sp>
    </p:spTree>
    <p:extLst>
      <p:ext uri="{BB962C8B-B14F-4D97-AF65-F5344CB8AC3E}">
        <p14:creationId xmlns:p14="http://schemas.microsoft.com/office/powerpoint/2010/main" val="292258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25</a:t>
            </a:fld>
            <a:endParaRPr lang="en-US" dirty="0"/>
          </a:p>
        </p:txBody>
      </p:sp>
    </p:spTree>
    <p:extLst>
      <p:ext uri="{BB962C8B-B14F-4D97-AF65-F5344CB8AC3E}">
        <p14:creationId xmlns:p14="http://schemas.microsoft.com/office/powerpoint/2010/main" val="164979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26</a:t>
            </a:fld>
            <a:endParaRPr lang="en-US" dirty="0"/>
          </a:p>
        </p:txBody>
      </p:sp>
    </p:spTree>
    <p:extLst>
      <p:ext uri="{BB962C8B-B14F-4D97-AF65-F5344CB8AC3E}">
        <p14:creationId xmlns:p14="http://schemas.microsoft.com/office/powerpoint/2010/main" val="299493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27</a:t>
            </a:fld>
            <a:endParaRPr lang="en-US" dirty="0"/>
          </a:p>
        </p:txBody>
      </p:sp>
    </p:spTree>
    <p:extLst>
      <p:ext uri="{BB962C8B-B14F-4D97-AF65-F5344CB8AC3E}">
        <p14:creationId xmlns:p14="http://schemas.microsoft.com/office/powerpoint/2010/main" val="333330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28</a:t>
            </a:fld>
            <a:endParaRPr lang="en-US" dirty="0"/>
          </a:p>
        </p:txBody>
      </p:sp>
    </p:spTree>
    <p:extLst>
      <p:ext uri="{BB962C8B-B14F-4D97-AF65-F5344CB8AC3E}">
        <p14:creationId xmlns:p14="http://schemas.microsoft.com/office/powerpoint/2010/main" val="291695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29</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30</a:t>
            </a:fld>
            <a:endParaRPr lang="en-US" dirty="0"/>
          </a:p>
        </p:txBody>
      </p:sp>
    </p:spTree>
    <p:extLst>
      <p:ext uri="{BB962C8B-B14F-4D97-AF65-F5344CB8AC3E}">
        <p14:creationId xmlns:p14="http://schemas.microsoft.com/office/powerpoint/2010/main" val="359750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13</a:t>
            </a:fld>
            <a:endParaRPr lang="en-US" dirty="0"/>
          </a:p>
        </p:txBody>
      </p:sp>
    </p:spTree>
    <p:extLst>
      <p:ext uri="{BB962C8B-B14F-4D97-AF65-F5344CB8AC3E}">
        <p14:creationId xmlns:p14="http://schemas.microsoft.com/office/powerpoint/2010/main" val="382311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Repeated behaviors is what makes it antisocial</a:t>
            </a:r>
          </a:p>
        </p:txBody>
      </p:sp>
      <p:sp>
        <p:nvSpPr>
          <p:cNvPr id="4" name="Slide Number Placeholder 3"/>
          <p:cNvSpPr>
            <a:spLocks noGrp="1"/>
          </p:cNvSpPr>
          <p:nvPr>
            <p:ph type="sldNum" sz="quarter" idx="5"/>
          </p:nvPr>
        </p:nvSpPr>
        <p:spPr/>
        <p:txBody>
          <a:bodyPr/>
          <a:lstStyle/>
          <a:p>
            <a:fld id="{17732C3C-A191-48C2-A7E8-9C96AF841A7A}" type="slidenum">
              <a:rPr lang="en-US" smtClean="0"/>
              <a:t>31</a:t>
            </a:fld>
            <a:endParaRPr lang="en-US" dirty="0"/>
          </a:p>
        </p:txBody>
      </p:sp>
    </p:spTree>
    <p:extLst>
      <p:ext uri="{BB962C8B-B14F-4D97-AF65-F5344CB8AC3E}">
        <p14:creationId xmlns:p14="http://schemas.microsoft.com/office/powerpoint/2010/main" val="2913449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MST reduces delinquent and antisocial behavior by addressing the core causes of such conduct. MST strives to promote positive behavior change in the youth’s natural environment, using the strengths of each system (family, peers, school, support network.) </a:t>
            </a:r>
            <a:br>
              <a:rPr lang="en-US" dirty="0"/>
            </a:br>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33</a:t>
            </a:fld>
            <a:endParaRPr lang="en-US" dirty="0"/>
          </a:p>
        </p:txBody>
      </p:sp>
    </p:spTree>
    <p:extLst>
      <p:ext uri="{BB962C8B-B14F-4D97-AF65-F5344CB8AC3E}">
        <p14:creationId xmlns:p14="http://schemas.microsoft.com/office/powerpoint/2010/main" val="1696107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35</a:t>
            </a:fld>
            <a:endParaRPr lang="en-US" dirty="0"/>
          </a:p>
        </p:txBody>
      </p:sp>
    </p:spTree>
    <p:extLst>
      <p:ext uri="{BB962C8B-B14F-4D97-AF65-F5344CB8AC3E}">
        <p14:creationId xmlns:p14="http://schemas.microsoft.com/office/powerpoint/2010/main" val="5272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MST reduces criminal activity and other undesirable behavior. </a:t>
            </a:r>
          </a:p>
        </p:txBody>
      </p:sp>
      <p:sp>
        <p:nvSpPr>
          <p:cNvPr id="4" name="Slide Number Placeholder 3"/>
          <p:cNvSpPr>
            <a:spLocks noGrp="1"/>
          </p:cNvSpPr>
          <p:nvPr>
            <p:ph type="sldNum" sz="quarter" idx="5"/>
          </p:nvPr>
        </p:nvSpPr>
        <p:spPr/>
        <p:txBody>
          <a:bodyPr/>
          <a:lstStyle/>
          <a:p>
            <a:fld id="{17732C3C-A191-48C2-A7E8-9C96AF841A7A}" type="slidenum">
              <a:rPr lang="en-US" smtClean="0"/>
              <a:t>37</a:t>
            </a:fld>
            <a:endParaRPr lang="en-US" dirty="0"/>
          </a:p>
        </p:txBody>
      </p:sp>
    </p:spTree>
    <p:extLst>
      <p:ext uri="{BB962C8B-B14F-4D97-AF65-F5344CB8AC3E}">
        <p14:creationId xmlns:p14="http://schemas.microsoft.com/office/powerpoint/2010/main" val="744015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39</a:t>
            </a:fld>
            <a:endParaRPr lang="en-US" dirty="0"/>
          </a:p>
        </p:txBody>
      </p:sp>
    </p:spTree>
    <p:extLst>
      <p:ext uri="{BB962C8B-B14F-4D97-AF65-F5344CB8AC3E}">
        <p14:creationId xmlns:p14="http://schemas.microsoft.com/office/powerpoint/2010/main" val="341174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14</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15</a:t>
            </a:fld>
            <a:endParaRPr lang="en-US" dirty="0"/>
          </a:p>
        </p:txBody>
      </p:sp>
    </p:spTree>
    <p:extLst>
      <p:ext uri="{BB962C8B-B14F-4D97-AF65-F5344CB8AC3E}">
        <p14:creationId xmlns:p14="http://schemas.microsoft.com/office/powerpoint/2010/main" val="297410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16</a:t>
            </a:fld>
            <a:endParaRPr lang="en-US" dirty="0"/>
          </a:p>
        </p:txBody>
      </p:sp>
    </p:spTree>
    <p:extLst>
      <p:ext uri="{BB962C8B-B14F-4D97-AF65-F5344CB8AC3E}">
        <p14:creationId xmlns:p14="http://schemas.microsoft.com/office/powerpoint/2010/main" val="409479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17</a:t>
            </a:fld>
            <a:endParaRPr lang="en-US" dirty="0"/>
          </a:p>
        </p:txBody>
      </p:sp>
    </p:spTree>
    <p:extLst>
      <p:ext uri="{BB962C8B-B14F-4D97-AF65-F5344CB8AC3E}">
        <p14:creationId xmlns:p14="http://schemas.microsoft.com/office/powerpoint/2010/main" val="66023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18</a:t>
            </a:fld>
            <a:endParaRPr lang="en-US" dirty="0"/>
          </a:p>
        </p:txBody>
      </p:sp>
    </p:spTree>
    <p:extLst>
      <p:ext uri="{BB962C8B-B14F-4D97-AF65-F5344CB8AC3E}">
        <p14:creationId xmlns:p14="http://schemas.microsoft.com/office/powerpoint/2010/main" val="346590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19</a:t>
            </a:fld>
            <a:endParaRPr lang="en-US" dirty="0"/>
          </a:p>
        </p:txBody>
      </p:sp>
    </p:spTree>
    <p:extLst>
      <p:ext uri="{BB962C8B-B14F-4D97-AF65-F5344CB8AC3E}">
        <p14:creationId xmlns:p14="http://schemas.microsoft.com/office/powerpoint/2010/main" val="384488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20</a:t>
            </a:fld>
            <a:endParaRPr lang="en-US" dirty="0"/>
          </a:p>
        </p:txBody>
      </p:sp>
    </p:spTree>
    <p:extLst>
      <p:ext uri="{BB962C8B-B14F-4D97-AF65-F5344CB8AC3E}">
        <p14:creationId xmlns:p14="http://schemas.microsoft.com/office/powerpoint/2010/main" val="2976716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ECDFC6B-0742-962E-44A1-19C9C173BB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848" y="425303"/>
            <a:ext cx="11305217" cy="6007394"/>
          </a:xfrm>
          <a:prstGeom prst="rect">
            <a:avLst/>
          </a:prstGeom>
          <a:effectLst/>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33046"/>
            <a:ext cx="10571998" cy="3366198"/>
          </a:xfrm>
          <a:ln>
            <a:noFill/>
          </a:ln>
          <a:effectLst/>
        </p:spPr>
        <p:txBody>
          <a:bodyPr/>
          <a:lstStyle>
            <a:lvl1pPr algn="ctr">
              <a:defRPr sz="7200" b="1" spc="-300" baseline="0">
                <a:ln>
                  <a:noFill/>
                </a:ln>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23698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2B799F-04B8-4A62-EB7D-F17311231B8E}"/>
              </a:ext>
              <a:ext uri="{C183D7F6-B498-43B3-948B-1728B52AA6E4}">
                <adec:decorative xmlns:adec="http://schemas.microsoft.com/office/drawing/2017/decorative" val="1"/>
              </a:ext>
            </a:extLst>
          </p:cNvPr>
          <p:cNvSpPr/>
          <p:nvPr userDrawn="1"/>
        </p:nvSpPr>
        <p:spPr>
          <a:xfrm>
            <a:off x="7556500" y="0"/>
            <a:ext cx="4635500"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08F310BE-5861-E73D-5979-D11A971516CF}"/>
              </a:ext>
              <a:ext uri="{C183D7F6-B498-43B3-948B-1728B52AA6E4}">
                <adec:decorative xmlns:adec="http://schemas.microsoft.com/office/drawing/2017/decorative" val="1"/>
              </a:ext>
            </a:extLst>
          </p:cNvPr>
          <p:cNvSpPr/>
          <p:nvPr userDrawn="1"/>
        </p:nvSpPr>
        <p:spPr>
          <a:xfrm>
            <a:off x="500270" y="487680"/>
            <a:ext cx="6482080" cy="5902960"/>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AA12F5E6-EC22-5E10-94FB-5E546A7B912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95630" y="477518"/>
            <a:ext cx="6482079" cy="5913121"/>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036952" y="477518"/>
            <a:ext cx="3829465" cy="2693887"/>
          </a:xfrm>
          <a:noFill/>
          <a:effectLst/>
        </p:spPr>
        <p:txBody>
          <a:bodyPr anchor="b"/>
          <a:lstStyle>
            <a:lvl1pPr algn="l">
              <a:defRPr sz="3600" spc="0" baseline="0">
                <a:solidFill>
                  <a:schemeClr val="accent1">
                    <a:lumMod val="50000"/>
                  </a:schemeClr>
                </a:solidFill>
                <a:effectLst/>
              </a:defRPr>
            </a:lvl1pPr>
          </a:lstStyle>
          <a:p>
            <a:r>
              <a:rPr lang="en-US" dirty="0"/>
              <a:t>Click to add title</a:t>
            </a:r>
          </a:p>
        </p:txBody>
      </p:sp>
      <p:sp>
        <p:nvSpPr>
          <p:cNvPr id="13" name="Table Placeholder 12">
            <a:extLst>
              <a:ext uri="{FF2B5EF4-FFF2-40B4-BE49-F238E27FC236}">
                <a16:creationId xmlns:a16="http://schemas.microsoft.com/office/drawing/2014/main" id="{14BBA88A-FAA8-CE13-2A76-BF8B014AE343}"/>
              </a:ext>
            </a:extLst>
          </p:cNvPr>
          <p:cNvSpPr>
            <a:spLocks noGrp="1"/>
          </p:cNvSpPr>
          <p:nvPr>
            <p:ph type="tbl" sz="quarter" idx="11"/>
          </p:nvPr>
        </p:nvSpPr>
        <p:spPr>
          <a:xfrm>
            <a:off x="952500" y="909638"/>
            <a:ext cx="5578475" cy="5038725"/>
          </a:xfrm>
        </p:spPr>
        <p:txBody>
          <a:bodyPr anchor="t"/>
          <a:lstStyle>
            <a:lvl1pPr marL="0" indent="0" algn="ctr">
              <a:buNone/>
              <a:defRPr/>
            </a:lvl1pPr>
          </a:lstStyle>
          <a:p>
            <a:r>
              <a:rPr lang="en-US" dirty="0"/>
              <a:t>Click icon to add table</a:t>
            </a:r>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8036953" y="3449781"/>
            <a:ext cx="3829465" cy="2940860"/>
          </a:xfrm>
          <a:effectLst/>
        </p:spPr>
        <p:txBody>
          <a:bodyPr anchor="t"/>
          <a:lstStyle>
            <a:lvl1pPr marL="2857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81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488373" y="571501"/>
            <a:ext cx="11139054" cy="1028699"/>
          </a:xfrm>
          <a:effectLst/>
        </p:spPr>
        <p:txBody>
          <a:bodyPr anchor="ctr"/>
          <a:lstStyle>
            <a:lvl1pPr algn="ctr">
              <a:defRPr sz="3600" spc="0" baseline="0">
                <a:solidFill>
                  <a:schemeClr val="tx1"/>
                </a:solidFill>
                <a:effectLst/>
              </a:defRPr>
            </a:lvl1pPr>
          </a:lstStyle>
          <a:p>
            <a:r>
              <a:rPr lang="en-US" dirty="0"/>
              <a:t>Click to add title</a:t>
            </a:r>
          </a:p>
        </p:txBody>
      </p:sp>
      <p:sp>
        <p:nvSpPr>
          <p:cNvPr id="11" name="Table Placeholder 10">
            <a:extLst>
              <a:ext uri="{FF2B5EF4-FFF2-40B4-BE49-F238E27FC236}">
                <a16:creationId xmlns:a16="http://schemas.microsoft.com/office/drawing/2014/main" id="{E10735F5-6B7D-348D-AC70-8BC10CB5F70A}"/>
              </a:ext>
            </a:extLst>
          </p:cNvPr>
          <p:cNvSpPr>
            <a:spLocks noGrp="1"/>
          </p:cNvSpPr>
          <p:nvPr>
            <p:ph type="tbl" sz="quarter" idx="10"/>
          </p:nvPr>
        </p:nvSpPr>
        <p:spPr>
          <a:xfrm>
            <a:off x="838200" y="1860550"/>
            <a:ext cx="10515600" cy="4198938"/>
          </a:xfrm>
        </p:spPr>
        <p:txBody>
          <a:bodyPr anchor="t"/>
          <a:lstStyle>
            <a:lvl1pPr marL="0" indent="0" algn="ctr">
              <a:buNone/>
              <a:defRPr/>
            </a:lvl1pPr>
          </a:lstStyle>
          <a:p>
            <a:r>
              <a:rPr lang="en-US" dirty="0"/>
              <a:t>Click icon to add table</a:t>
            </a:r>
          </a:p>
        </p:txBody>
      </p:sp>
    </p:spTree>
    <p:extLst>
      <p:ext uri="{BB962C8B-B14F-4D97-AF65-F5344CB8AC3E}">
        <p14:creationId xmlns:p14="http://schemas.microsoft.com/office/powerpoint/2010/main" val="191263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DAFCA1-BDD9-1108-8F95-E3FC1A7935C1}"/>
              </a:ext>
              <a:ext uri="{C183D7F6-B498-43B3-948B-1728B52AA6E4}">
                <adec:decorative xmlns:adec="http://schemas.microsoft.com/office/drawing/2017/decorative" val="1"/>
              </a:ext>
            </a:extLst>
          </p:cNvPr>
          <p:cNvGrpSpPr/>
          <p:nvPr userDrawn="1"/>
        </p:nvGrpSpPr>
        <p:grpSpPr>
          <a:xfrm rot="10800000">
            <a:off x="0" y="0"/>
            <a:ext cx="11532896" cy="6858000"/>
            <a:chOff x="659106" y="0"/>
            <a:chExt cx="11532896" cy="6858000"/>
          </a:xfrm>
        </p:grpSpPr>
        <p:sp>
          <p:nvSpPr>
            <p:cNvPr id="3" name="Rectangle 2">
              <a:extLst>
                <a:ext uri="{FF2B5EF4-FFF2-40B4-BE49-F238E27FC236}">
                  <a16:creationId xmlns:a16="http://schemas.microsoft.com/office/drawing/2014/main" id="{E4BFDB24-6BE4-2FC0-F772-DC1DE926E485}"/>
                </a:ext>
              </a:extLst>
            </p:cNvPr>
            <p:cNvSpPr/>
            <p:nvPr/>
          </p:nvSpPr>
          <p:spPr>
            <a:xfrm>
              <a:off x="5995086" y="0"/>
              <a:ext cx="6196916"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Graphic 3">
              <a:extLst>
                <a:ext uri="{FF2B5EF4-FFF2-40B4-BE49-F238E27FC236}">
                  <a16:creationId xmlns:a16="http://schemas.microsoft.com/office/drawing/2014/main" id="{131EABEA-AB8A-5E4C-A6DD-8F32B70E90A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1956391"/>
              <a:ext cx="4878094" cy="2780414"/>
            </a:xfrm>
            <a:prstGeom prst="rect">
              <a:avLst/>
            </a:prstGeom>
          </p:spPr>
        </p:pic>
        <p:sp>
          <p:nvSpPr>
            <p:cNvPr id="5" name="Rectangle 4">
              <a:extLst>
                <a:ext uri="{FF2B5EF4-FFF2-40B4-BE49-F238E27FC236}">
                  <a16:creationId xmlns:a16="http://schemas.microsoft.com/office/drawing/2014/main" id="{D2279AAC-0D81-D3CD-3F0F-E8CEE0F56D43}"/>
                </a:ext>
              </a:extLst>
            </p:cNvPr>
            <p:cNvSpPr/>
            <p:nvPr/>
          </p:nvSpPr>
          <p:spPr>
            <a:xfrm>
              <a:off x="132830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617542" y="132080"/>
            <a:ext cx="4928894" cy="6507711"/>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1" name="Picture Placeholder 10">
            <a:extLst>
              <a:ext uri="{FF2B5EF4-FFF2-40B4-BE49-F238E27FC236}">
                <a16:creationId xmlns:a16="http://schemas.microsoft.com/office/drawing/2014/main" id="{E0720B2D-C199-57FA-9453-DBFB607BA983}"/>
              </a:ext>
            </a:extLst>
          </p:cNvPr>
          <p:cNvSpPr>
            <a:spLocks noGrp="1"/>
          </p:cNvSpPr>
          <p:nvPr>
            <p:ph type="pic" sz="quarter" idx="10"/>
          </p:nvPr>
        </p:nvSpPr>
        <p:spPr>
          <a:xfrm>
            <a:off x="7429500" y="992188"/>
            <a:ext cx="3425825" cy="5018087"/>
          </a:xfrm>
        </p:spPr>
        <p:txBody>
          <a:bodyPr anchor="t"/>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15985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1222B-29F6-BF2A-09DE-82F659638940}"/>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3" name="Rectangle 2">
            <a:extLst>
              <a:ext uri="{FF2B5EF4-FFF2-40B4-BE49-F238E27FC236}">
                <a16:creationId xmlns:a16="http://schemas.microsoft.com/office/drawing/2014/main" id="{B035F993-EADB-1C5A-7158-41E510B706E0}"/>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AB12E34E-DBAF-BA5D-15D9-E69A05535785}"/>
              </a:ext>
              <a:ext uri="{C183D7F6-B498-43B3-948B-1728B52AA6E4}">
                <adec:decorative xmlns:adec="http://schemas.microsoft.com/office/drawing/2017/decorative" val="1"/>
              </a:ext>
            </a:extLst>
          </p:cNvPr>
          <p:cNvSpPr/>
          <p:nvPr userDrawn="1"/>
        </p:nvSpPr>
        <p:spPr>
          <a:xfrm>
            <a:off x="381000" y="1889759"/>
            <a:ext cx="11424920" cy="454293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571499"/>
            <a:ext cx="11118274" cy="1154114"/>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5" name="Content Placeholder 9">
            <a:extLst>
              <a:ext uri="{FF2B5EF4-FFF2-40B4-BE49-F238E27FC236}">
                <a16:creationId xmlns:a16="http://schemas.microsoft.com/office/drawing/2014/main" id="{0BF6A552-CE6A-3977-8507-74A1C4C4B5A0}"/>
              </a:ext>
            </a:extLst>
          </p:cNvPr>
          <p:cNvSpPr>
            <a:spLocks noGrp="1"/>
          </p:cNvSpPr>
          <p:nvPr>
            <p:ph sz="quarter" idx="17" hasCustomPrompt="1"/>
          </p:nvPr>
        </p:nvSpPr>
        <p:spPr>
          <a:xfrm>
            <a:off x="841667" y="2461056"/>
            <a:ext cx="3626424" cy="3721535"/>
          </a:xfrm>
          <a:effectLst/>
        </p:spPr>
        <p:txBody>
          <a:bodyPr anchor="t">
            <a:normAutofit/>
          </a:bodyPr>
          <a:lstStyle>
            <a:lvl1pPr marL="285750" indent="-285750">
              <a:lnSpc>
                <a:spcPct val="120000"/>
              </a:lnSpc>
              <a:spcBef>
                <a:spcPts val="600"/>
              </a:spcBef>
              <a:spcAft>
                <a:spcPts val="1200"/>
              </a:spcAft>
              <a:buClr>
                <a:schemeClr val="accent1">
                  <a:lumMod val="50000"/>
                </a:schemeClr>
              </a:buClr>
              <a:buFont typeface="Arial" panose="020B0604020202020204" pitchFamily="34" charset="0"/>
              <a:buChar char="•"/>
              <a:defRPr sz="1800">
                <a:solidFill>
                  <a:schemeClr val="accent1">
                    <a:lumMod val="50000"/>
                  </a:schemeClr>
                </a:solidFill>
              </a:defRPr>
            </a:lvl1pPr>
            <a:lvl2pPr marL="742950" indent="-285750">
              <a:lnSpc>
                <a:spcPct val="120000"/>
              </a:lnSpc>
              <a:spcAft>
                <a:spcPts val="1200"/>
              </a:spcAft>
              <a:buClr>
                <a:schemeClr val="accent1">
                  <a:lumMod val="50000"/>
                </a:schemeClr>
              </a:buClr>
              <a:buFont typeface="Arial" panose="020B0604020202020204" pitchFamily="34" charset="0"/>
              <a:buChar char="•"/>
              <a:defRPr sz="1600">
                <a:solidFill>
                  <a:schemeClr val="accent1">
                    <a:lumMod val="50000"/>
                  </a:schemeClr>
                </a:solidFill>
              </a:defRPr>
            </a:lvl2pPr>
            <a:lvl3pPr marL="1143000" indent="-228600">
              <a:lnSpc>
                <a:spcPct val="120000"/>
              </a:lnSpc>
              <a:spcAft>
                <a:spcPts val="1200"/>
              </a:spcAft>
              <a:buClr>
                <a:schemeClr val="accent1">
                  <a:lumMod val="50000"/>
                </a:schemeClr>
              </a:buClr>
              <a:buFont typeface="Arial" panose="020B0604020202020204" pitchFamily="34" charset="0"/>
              <a:buChar char="•"/>
              <a:defRPr sz="1400">
                <a:solidFill>
                  <a:schemeClr val="accent1">
                    <a:lumMod val="50000"/>
                  </a:schemeClr>
                </a:solidFill>
              </a:defRPr>
            </a:lvl3pPr>
            <a:lvl4pPr marL="16002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4pPr>
            <a:lvl5pPr marL="20574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4C80689F-A123-F6D7-2AA8-9166317EF424}"/>
              </a:ext>
            </a:extLst>
          </p:cNvPr>
          <p:cNvSpPr>
            <a:spLocks noGrp="1"/>
          </p:cNvSpPr>
          <p:nvPr>
            <p:ph sz="quarter" idx="18" hasCustomPrompt="1"/>
          </p:nvPr>
        </p:nvSpPr>
        <p:spPr>
          <a:xfrm>
            <a:off x="5995282" y="2440275"/>
            <a:ext cx="5164553" cy="3721534"/>
          </a:xfrm>
          <a:effectLst/>
        </p:spPr>
        <p:txBody>
          <a:bodyPr anchor="t">
            <a:normAutofit/>
          </a:bodyPr>
          <a:lstStyle>
            <a:lvl1pPr marL="342900" indent="-342900">
              <a:lnSpc>
                <a:spcPct val="120000"/>
              </a:lnSpc>
              <a:spcBef>
                <a:spcPts val="600"/>
              </a:spcBef>
              <a:spcAft>
                <a:spcPts val="600"/>
              </a:spcAft>
              <a:buClr>
                <a:schemeClr val="accent1">
                  <a:lumMod val="50000"/>
                </a:schemeClr>
              </a:buClr>
              <a:buFont typeface="+mj-lt"/>
              <a:buAutoNum type="arabicPeriod"/>
              <a:defRPr sz="1800" b="1">
                <a:solidFill>
                  <a:schemeClr val="accent1">
                    <a:lumMod val="50000"/>
                  </a:schemeClr>
                </a:solidFill>
              </a:defRPr>
            </a:lvl1pPr>
            <a:lvl2pPr marL="347472" indent="0">
              <a:lnSpc>
                <a:spcPct val="120000"/>
              </a:lnSpc>
              <a:spcBef>
                <a:spcPts val="0"/>
              </a:spcBef>
              <a:spcAft>
                <a:spcPts val="600"/>
              </a:spcAft>
              <a:buClr>
                <a:schemeClr val="accent1">
                  <a:lumMod val="50000"/>
                </a:schemeClr>
              </a:buClr>
              <a:buNone/>
              <a:defRPr sz="1800">
                <a:solidFill>
                  <a:schemeClr val="accent1">
                    <a:lumMod val="50000"/>
                  </a:schemeClr>
                </a:solidFill>
              </a:defRPr>
            </a:lvl2pPr>
            <a:lvl3pPr marL="914400" indent="0">
              <a:lnSpc>
                <a:spcPct val="120000"/>
              </a:lnSpc>
              <a:spcAft>
                <a:spcPts val="600"/>
              </a:spcAft>
              <a:buClr>
                <a:schemeClr val="accent1">
                  <a:lumMod val="50000"/>
                </a:schemeClr>
              </a:buClr>
              <a:buNone/>
              <a:defRPr sz="1800">
                <a:solidFill>
                  <a:schemeClr val="accent1">
                    <a:lumMod val="50000"/>
                  </a:schemeClr>
                </a:solidFill>
              </a:defRPr>
            </a:lvl3pPr>
            <a:lvl4pPr marL="1371600" indent="0">
              <a:lnSpc>
                <a:spcPct val="120000"/>
              </a:lnSpc>
              <a:spcAft>
                <a:spcPts val="600"/>
              </a:spcAft>
              <a:buClr>
                <a:schemeClr val="accent1">
                  <a:lumMod val="50000"/>
                </a:schemeClr>
              </a:buClr>
              <a:buNone/>
              <a:defRPr sz="1800">
                <a:solidFill>
                  <a:schemeClr val="accent1">
                    <a:lumMod val="50000"/>
                  </a:schemeClr>
                </a:solidFill>
              </a:defRPr>
            </a:lvl4pPr>
            <a:lvl5pPr marL="1828800" indent="0">
              <a:lnSpc>
                <a:spcPct val="120000"/>
              </a:lnSpc>
              <a:spcAft>
                <a:spcPts val="600"/>
              </a:spcAft>
              <a:buClr>
                <a:schemeClr val="accent1">
                  <a:lumMod val="50000"/>
                </a:schemeClr>
              </a:buClr>
              <a:buNone/>
              <a:defRPr sz="18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820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4DCF8-BA15-AB79-2D14-040F5A063B79}"/>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ED22DD7-291D-E347-8A4C-07E31E68133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2299" y="-2231063"/>
            <a:ext cx="6007395" cy="11320129"/>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770660" y="1017858"/>
            <a:ext cx="10650681" cy="2719255"/>
          </a:xfrm>
          <a:noFill/>
          <a:effectLst/>
        </p:spPr>
        <p:txBody>
          <a:bodyPr anchor="b"/>
          <a:lstStyle>
            <a:lvl1pPr algn="ctr">
              <a:defRPr sz="7200" spc="-300" baseline="0">
                <a:solidFill>
                  <a:schemeClr val="accent4">
                    <a:lumMod val="60000"/>
                    <a:lumOff val="40000"/>
                  </a:schemeClr>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770660" y="4042066"/>
            <a:ext cx="10650681" cy="2296843"/>
          </a:xfrm>
          <a:effectLst/>
        </p:spPr>
        <p:txBody>
          <a:bodyPr anchor="t"/>
          <a:lstStyle>
            <a:lvl1pPr marL="0" indent="0" algn="ctr">
              <a:lnSpc>
                <a:spcPct val="120000"/>
              </a:lnSpc>
              <a:spcBef>
                <a:spcPts val="0"/>
              </a:spcBef>
              <a:spcAft>
                <a:spcPts val="0"/>
              </a:spcAft>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327250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BC817-DA57-A518-5544-0D3B819C7062}"/>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Graphic 9">
            <a:extLst>
              <a:ext uri="{FF2B5EF4-FFF2-40B4-BE49-F238E27FC236}">
                <a16:creationId xmlns:a16="http://schemas.microsoft.com/office/drawing/2014/main" id="{4873FFF3-C7B6-C678-1B03-17FBD0D5AC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174" y="425303"/>
            <a:ext cx="5379242" cy="5983435"/>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944217" y="924167"/>
            <a:ext cx="4383156" cy="5009322"/>
          </a:xfrm>
          <a:solidFill>
            <a:schemeClr val="accent1">
              <a:lumMod val="50000"/>
            </a:schemeClr>
          </a:solidFill>
          <a:effectLst>
            <a:outerShdw blurRad="254000" dist="50800" dir="2700000" algn="ctr" rotWithShape="0">
              <a:prstClr val="black">
                <a:alpha val="25000"/>
              </a:prstClr>
            </a:outerShdw>
          </a:effectLst>
        </p:spPr>
        <p:txBody>
          <a:bodyPr anchor="ctr"/>
          <a:lstStyle>
            <a:lvl1pPr algn="ctr">
              <a:defRPr sz="3600" spc="0" baseline="0">
                <a:solidFill>
                  <a:schemeClr val="tx1"/>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6400800" y="924512"/>
            <a:ext cx="4750904" cy="5008977"/>
          </a:xfrm>
        </p:spPr>
        <p:txBody>
          <a:bodyPr/>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E210-05B5-5EA1-C778-30BB3A4942D5}"/>
              </a:ext>
              <a:ext uri="{C183D7F6-B498-43B3-948B-1728B52AA6E4}">
                <adec:decorative xmlns:adec="http://schemas.microsoft.com/office/drawing/2017/decorative" val="1"/>
              </a:ext>
            </a:extLst>
          </p:cNvPr>
          <p:cNvSpPr/>
          <p:nvPr userDrawn="1"/>
        </p:nvSpPr>
        <p:spPr>
          <a:xfrm>
            <a:off x="435935" y="419987"/>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28792193-1165-3487-6FB9-133CB518CE35}"/>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0924" y="-2235006"/>
            <a:ext cx="6010147" cy="11320132"/>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1741064"/>
            <a:ext cx="10571998" cy="1928264"/>
          </a:xfrm>
          <a:ln>
            <a:noFill/>
          </a:ln>
          <a:effectLst/>
        </p:spPr>
        <p:txBody>
          <a:bodyPr/>
          <a:lstStyle>
            <a:lvl1pPr algn="ctr">
              <a:defRPr sz="3600" spc="0" baseline="0">
                <a:ln>
                  <a:noFill/>
                </a:ln>
                <a:solidFill>
                  <a:schemeClr val="accent4">
                    <a:lumMod val="60000"/>
                    <a:lumOff val="40000"/>
                  </a:schemeClr>
                </a:solidFill>
                <a:effectLst/>
              </a:defRPr>
            </a:lvl1pPr>
          </a:lstStyle>
          <a:p>
            <a:r>
              <a:rPr lang="en-US" dirty="0"/>
              <a:t>Click to add title</a:t>
            </a:r>
          </a:p>
        </p:txBody>
      </p:sp>
      <p:sp>
        <p:nvSpPr>
          <p:cNvPr id="3" name="Subtitle 2"/>
          <p:cNvSpPr>
            <a:spLocks noGrp="1"/>
          </p:cNvSpPr>
          <p:nvPr>
            <p:ph type="subTitle" idx="1" hasCustomPrompt="1"/>
          </p:nvPr>
        </p:nvSpPr>
        <p:spPr>
          <a:xfrm>
            <a:off x="810000" y="3694102"/>
            <a:ext cx="10572000" cy="896468"/>
          </a:xfrm>
          <a:effectLst/>
        </p:spPr>
        <p:txBody>
          <a:bodyPr anchor="ctr">
            <a:normAutofit/>
          </a:bodyPr>
          <a:lstStyle>
            <a:lvl1pPr marL="0" indent="0" algn="ct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48000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1">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05615-9FD2-EBB3-89AB-555B373EBBEB}"/>
              </a:ext>
              <a:ext uri="{C183D7F6-B498-43B3-948B-1728B52AA6E4}">
                <adec:decorative xmlns:adec="http://schemas.microsoft.com/office/drawing/2017/decorative" val="1"/>
              </a:ext>
            </a:extLst>
          </p:cNvPr>
          <p:cNvSpPr/>
          <p:nvPr userDrawn="1"/>
        </p:nvSpPr>
        <p:spPr>
          <a:xfrm>
            <a:off x="4623955" y="414670"/>
            <a:ext cx="7132110" cy="601802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E2B638DB-3E00-7F4B-D4B7-9D7F0905639D}"/>
              </a:ext>
              <a:ext uri="{C183D7F6-B498-43B3-948B-1728B52AA6E4}">
                <adec:decorative xmlns:adec="http://schemas.microsoft.com/office/drawing/2017/decorative" val="1"/>
              </a:ext>
            </a:extLst>
          </p:cNvPr>
          <p:cNvSpPr/>
          <p:nvPr userDrawn="1"/>
        </p:nvSpPr>
        <p:spPr>
          <a:xfrm>
            <a:off x="440459" y="420624"/>
            <a:ext cx="4183496" cy="6016752"/>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0EED07-CDD5-9244-28FA-5195E67951C1}"/>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35934" y="422551"/>
            <a:ext cx="4183495" cy="6010146"/>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50717" y="924339"/>
            <a:ext cx="3990110" cy="5009322"/>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3" name="Content Placeholder 9">
            <a:extLst>
              <a:ext uri="{FF2B5EF4-FFF2-40B4-BE49-F238E27FC236}">
                <a16:creationId xmlns:a16="http://schemas.microsoft.com/office/drawing/2014/main" id="{B5AB4E8D-8B32-8B00-8152-856C592BAB39}"/>
              </a:ext>
            </a:extLst>
          </p:cNvPr>
          <p:cNvSpPr>
            <a:spLocks noGrp="1"/>
          </p:cNvSpPr>
          <p:nvPr>
            <p:ph sz="quarter" idx="10" hasCustomPrompt="1"/>
          </p:nvPr>
        </p:nvSpPr>
        <p:spPr>
          <a:xfrm>
            <a:off x="5346793" y="924340"/>
            <a:ext cx="5684373" cy="5009322"/>
          </a:xfrm>
          <a:effectLst/>
        </p:spPr>
        <p:txBody>
          <a:bodyPr lIns="0" rIns="0" anchor="ctr"/>
          <a:lstStyle>
            <a:lvl1pPr marL="0" indent="0">
              <a:lnSpc>
                <a:spcPct val="150000"/>
              </a:lnSpc>
              <a:spcBef>
                <a:spcPts val="0"/>
              </a:spcBef>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1pPr>
            <a:lvl2pPr marL="4572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2pPr>
            <a:lvl3pPr marL="9144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3pPr>
            <a:lvl4pPr marL="13716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4pPr>
            <a:lvl5pPr marL="18288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69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3">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A700F-42CA-D7A9-D709-C0017521B294}"/>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rgbClr val="F9E0B9"/>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Graphic 7">
            <a:extLst>
              <a:ext uri="{FF2B5EF4-FFF2-40B4-BE49-F238E27FC236}">
                <a16:creationId xmlns:a16="http://schemas.microsoft.com/office/drawing/2014/main" id="{961DA139-D8FD-A752-758D-4F836DFB252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rot="16200000" flipH="1">
            <a:off x="210940" y="1589892"/>
            <a:ext cx="5245922" cy="3667583"/>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485516" y="1433219"/>
            <a:ext cx="5695102" cy="2092049"/>
          </a:xfrm>
          <a:noFill/>
          <a:effectLst/>
        </p:spPr>
        <p:txBody>
          <a:bodyPr anchor="b"/>
          <a:lstStyle>
            <a:lvl1pPr algn="ctr">
              <a:defRPr sz="3600" spc="0" baseline="0">
                <a:solidFill>
                  <a:schemeClr val="accent1">
                    <a:lumMod val="50000"/>
                  </a:schemeClr>
                </a:solidFill>
                <a:effectLst/>
              </a:defRPr>
            </a:lvl1pPr>
          </a:lstStyle>
          <a:p>
            <a:r>
              <a:rPr lang="en-US" dirty="0"/>
              <a:t>Click to add title</a:t>
            </a:r>
          </a:p>
        </p:txBody>
      </p:sp>
      <p:sp>
        <p:nvSpPr>
          <p:cNvPr id="7" name="Picture Placeholder 6">
            <a:extLst>
              <a:ext uri="{FF2B5EF4-FFF2-40B4-BE49-F238E27FC236}">
                <a16:creationId xmlns:a16="http://schemas.microsoft.com/office/drawing/2014/main" id="{C96F37D4-7152-EA75-8D7D-D8F7D6DD9C4C}"/>
              </a:ext>
            </a:extLst>
          </p:cNvPr>
          <p:cNvSpPr>
            <a:spLocks noGrp="1"/>
          </p:cNvSpPr>
          <p:nvPr>
            <p:ph type="pic" sz="quarter" idx="11"/>
          </p:nvPr>
        </p:nvSpPr>
        <p:spPr>
          <a:xfrm>
            <a:off x="1350099" y="1974707"/>
            <a:ext cx="2907792" cy="2907792"/>
          </a:xfrm>
          <a:solidFill>
            <a:srgbClr val="F9E0B9"/>
          </a:solidFill>
          <a:effectLst/>
        </p:spPr>
        <p:txBody>
          <a:bodyPr anchor="t"/>
          <a:lstStyle>
            <a:lvl1pPr marL="0" indent="0" algn="ctr">
              <a:buNone/>
              <a:defRPr>
                <a:solidFill>
                  <a:schemeClr val="accent1">
                    <a:lumMod val="50000"/>
                  </a:schemeClr>
                </a:solidFill>
              </a:defRPr>
            </a:lvl1pPr>
          </a:lstStyle>
          <a:p>
            <a:r>
              <a:rPr lang="en-US" dirty="0"/>
              <a:t>Click icon to add picture</a:t>
            </a:r>
          </a:p>
        </p:txBody>
      </p:sp>
      <p:sp>
        <p:nvSpPr>
          <p:cNvPr id="3" name="Content Placeholder 9">
            <a:extLst>
              <a:ext uri="{FF2B5EF4-FFF2-40B4-BE49-F238E27FC236}">
                <a16:creationId xmlns:a16="http://schemas.microsoft.com/office/drawing/2014/main" id="{AFBE5B12-0D10-DA99-093A-2C4FB738B21C}"/>
              </a:ext>
            </a:extLst>
          </p:cNvPr>
          <p:cNvSpPr>
            <a:spLocks noGrp="1"/>
          </p:cNvSpPr>
          <p:nvPr>
            <p:ph sz="quarter" idx="10" hasCustomPrompt="1"/>
          </p:nvPr>
        </p:nvSpPr>
        <p:spPr>
          <a:xfrm>
            <a:off x="5496789" y="3525268"/>
            <a:ext cx="5683829" cy="2595429"/>
          </a:xfrm>
          <a:effectLst/>
        </p:spPr>
        <p:txBody>
          <a:bodyPr anchor="t"/>
          <a:lstStyle>
            <a:lvl1pPr marL="0" indent="0" algn="ctr">
              <a:lnSpc>
                <a:spcPct val="150000"/>
              </a:lnSpc>
              <a:spcBef>
                <a:spcPts val="0"/>
              </a:spcBef>
              <a:buNone/>
              <a:defRPr b="1">
                <a:solidFill>
                  <a:schemeClr val="accent1">
                    <a:lumMod val="50000"/>
                  </a:schemeClr>
                </a:solidFill>
              </a:defRPr>
            </a:lvl1pPr>
            <a:lvl2pPr algn="ctr">
              <a:buClr>
                <a:schemeClr val="accent1">
                  <a:lumMod val="50000"/>
                </a:schemeClr>
              </a:buClr>
              <a:defRPr>
                <a:solidFill>
                  <a:schemeClr val="accent1">
                    <a:lumMod val="50000"/>
                  </a:schemeClr>
                </a:solidFill>
              </a:defRPr>
            </a:lvl2pPr>
            <a:lvl3pPr algn="ctr">
              <a:buClr>
                <a:schemeClr val="accent1">
                  <a:lumMod val="50000"/>
                </a:schemeClr>
              </a:buClr>
              <a:defRPr>
                <a:solidFill>
                  <a:schemeClr val="accent1">
                    <a:lumMod val="50000"/>
                  </a:schemeClr>
                </a:solidFill>
              </a:defRPr>
            </a:lvl3pPr>
            <a:lvl4pPr algn="ctr">
              <a:buClr>
                <a:schemeClr val="accent1">
                  <a:lumMod val="50000"/>
                </a:schemeClr>
              </a:buClr>
              <a:defRPr>
                <a:solidFill>
                  <a:schemeClr val="accent1">
                    <a:lumMod val="50000"/>
                  </a:schemeClr>
                </a:solidFill>
              </a:defRPr>
            </a:lvl4pPr>
            <a:lvl5pPr algn="ctr">
              <a:buClr>
                <a:schemeClr val="accent1">
                  <a:lumMod val="50000"/>
                </a:schemeClr>
              </a:buCl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95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633845"/>
            <a:ext cx="3990110" cy="219248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7" name="Content Placeholder 6">
            <a:extLst>
              <a:ext uri="{FF2B5EF4-FFF2-40B4-BE49-F238E27FC236}">
                <a16:creationId xmlns:a16="http://schemas.microsoft.com/office/drawing/2014/main" id="{B15614EF-4CFA-2D69-0F78-9D7409E2337E}"/>
              </a:ext>
            </a:extLst>
          </p:cNvPr>
          <p:cNvSpPr>
            <a:spLocks noGrp="1"/>
          </p:cNvSpPr>
          <p:nvPr>
            <p:ph sz="quarter" idx="11" hasCustomPrompt="1"/>
          </p:nvPr>
        </p:nvSpPr>
        <p:spPr>
          <a:xfrm>
            <a:off x="747423" y="3174531"/>
            <a:ext cx="3772622" cy="3122360"/>
          </a:xfrm>
          <a:effectLst/>
        </p:spPr>
        <p:txBody>
          <a:bodyPr rIns="274320" anchor="t"/>
          <a:lstStyle>
            <a:lvl1pPr marL="283464" indent="-283464">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237732" y="946205"/>
            <a:ext cx="5971020" cy="5161655"/>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64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2">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3E625C-F0A4-564D-CEE2-6B3595CEB038}"/>
              </a:ext>
              <a:ext uri="{C183D7F6-B498-43B3-948B-1728B52AA6E4}">
                <adec:decorative xmlns:adec="http://schemas.microsoft.com/office/drawing/2017/decorative" val="1"/>
              </a:ext>
            </a:extLst>
          </p:cNvPr>
          <p:cNvSpPr/>
          <p:nvPr userDrawn="1"/>
        </p:nvSpPr>
        <p:spPr>
          <a:xfrm>
            <a:off x="5961889" y="0"/>
            <a:ext cx="6230111"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997EA3E-49E5-518D-63DB-0BD43D3ACFCD}"/>
              </a:ext>
            </a:extLst>
          </p:cNvPr>
          <p:cNvSpPr>
            <a:spLocks noGrp="1"/>
          </p:cNvSpPr>
          <p:nvPr>
            <p:ph type="title"/>
          </p:nvPr>
        </p:nvSpPr>
        <p:spPr>
          <a:xfrm>
            <a:off x="6577445" y="157637"/>
            <a:ext cx="4851694" cy="2190705"/>
          </a:xfrm>
          <a:noFill/>
          <a:effectLst/>
        </p:spPr>
        <p:txBody>
          <a:bodyPr anchor="b"/>
          <a:lstStyle>
            <a:lvl1pPr algn="l">
              <a:defRPr sz="3600" spc="0" baseline="0">
                <a:solidFill>
                  <a:schemeClr val="accent1">
                    <a:lumMod val="50000"/>
                  </a:schemeClr>
                </a:solidFill>
                <a:effectLs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BB4D8C78-00C3-F3D7-17C3-F1667E463E12}"/>
              </a:ext>
              <a:ext uri="{C183D7F6-B498-43B3-948B-1728B52AA6E4}">
                <adec:decorative xmlns:adec="http://schemas.microsoft.com/office/drawing/2017/decorative" val="1"/>
              </a:ext>
            </a:extLst>
          </p:cNvPr>
          <p:cNvSpPr/>
          <p:nvPr userDrawn="1"/>
        </p:nvSpPr>
        <p:spPr>
          <a:xfrm>
            <a:off x="380999" y="422551"/>
            <a:ext cx="5124893"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a:t>
            </a:r>
          </a:p>
        </p:txBody>
      </p:sp>
      <p:pic>
        <p:nvPicPr>
          <p:cNvPr id="4" name="Graphic 3">
            <a:extLst>
              <a:ext uri="{FF2B5EF4-FFF2-40B4-BE49-F238E27FC236}">
                <a16:creationId xmlns:a16="http://schemas.microsoft.com/office/drawing/2014/main" id="{F13E61FD-F54A-5F86-FCED-3BD4C8AA42E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3429000"/>
            <a:ext cx="4589830" cy="2780414"/>
          </a:xfrm>
          <a:prstGeom prst="rect">
            <a:avLst/>
          </a:prstGeom>
        </p:spPr>
      </p:pic>
      <p:sp>
        <p:nvSpPr>
          <p:cNvPr id="6" name="Rectangle 5">
            <a:extLst>
              <a:ext uri="{FF2B5EF4-FFF2-40B4-BE49-F238E27FC236}">
                <a16:creationId xmlns:a16="http://schemas.microsoft.com/office/drawing/2014/main" id="{A9F0290F-2D31-F9FB-AD35-B76947AF146F}"/>
              </a:ext>
              <a:ext uri="{C183D7F6-B498-43B3-948B-1728B52AA6E4}">
                <adec:decorative xmlns:adec="http://schemas.microsoft.com/office/drawing/2017/decorative" val="1"/>
              </a:ext>
            </a:extLst>
          </p:cNvPr>
          <p:cNvSpPr/>
          <p:nvPr userDrawn="1"/>
        </p:nvSpPr>
        <p:spPr>
          <a:xfrm>
            <a:off x="123686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7347A5B6-0F99-C044-C209-F3190EEFA371}"/>
              </a:ext>
            </a:extLst>
          </p:cNvPr>
          <p:cNvSpPr>
            <a:spLocks noGrp="1"/>
          </p:cNvSpPr>
          <p:nvPr>
            <p:ph type="pic" sz="quarter" idx="11"/>
          </p:nvPr>
        </p:nvSpPr>
        <p:spPr>
          <a:xfrm>
            <a:off x="1236663" y="776288"/>
            <a:ext cx="3433762" cy="5018087"/>
          </a:xfrm>
        </p:spPr>
        <p:txBody>
          <a:bodyPr anchor="t"/>
          <a:lstStyle>
            <a:lvl1pPr marL="0" indent="0" algn="ctr">
              <a:buNone/>
              <a:defRPr/>
            </a:lvl1pPr>
          </a:lstStyle>
          <a:p>
            <a:r>
              <a:rPr lang="en-US" dirty="0"/>
              <a:t>Click icon to add picture</a:t>
            </a:r>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6592615" y="2505979"/>
            <a:ext cx="4837385" cy="3926717"/>
          </a:xfrm>
          <a:effectLst/>
        </p:spPr>
        <p:txBody>
          <a:bodyPr anchor="t"/>
          <a:lstStyle>
            <a:lvl1pPr marL="0" indent="0">
              <a:lnSpc>
                <a:spcPct val="150000"/>
              </a:lnSpc>
              <a:spcBef>
                <a:spcPts val="0"/>
              </a:spcBef>
              <a:spcAft>
                <a:spcPts val="0"/>
              </a:spcAft>
              <a:buClr>
                <a:schemeClr val="accent1">
                  <a:lumMod val="50000"/>
                </a:schemeClr>
              </a:buClr>
              <a:buFont typeface="Arial" panose="020B0604020202020204" pitchFamily="34" charset="0"/>
              <a:buNone/>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marL="285750" marR="0" lvl="0" indent="-285750" algn="l" defTabSz="457200" rtl="0" eaLnBrk="1" fontAlgn="auto" latinLnBrk="0" hangingPunct="1">
              <a:lnSpc>
                <a:spcPct val="150000"/>
              </a:lnSpc>
              <a:spcBef>
                <a:spcPts val="0"/>
              </a:spcBef>
              <a:spcAft>
                <a:spcPts val="0"/>
              </a:spcAft>
              <a:buClr>
                <a:schemeClr val="accent1">
                  <a:lumMod val="50000"/>
                </a:schemeClr>
              </a:buClr>
              <a:buSzTx/>
              <a:buFont typeface="Arial" panose="020B0604020202020204" pitchFamily="34" charset="0"/>
              <a:buChar char="•"/>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68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DB3CB-355C-968A-7F5F-71E0350408BA}"/>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2" y="0"/>
            <a:ext cx="12192001" cy="6858000"/>
          </a:xfrm>
          <a:prstGeom prst="rect">
            <a:avLst/>
          </a:prstGeom>
        </p:spPr>
      </p:pic>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924339"/>
            <a:ext cx="3990110" cy="500932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153836" y="1371602"/>
            <a:ext cx="6177309" cy="1953489"/>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087279F-936E-0F41-B533-7990D668D7CF}"/>
              </a:ext>
              <a:ext uri="{C183D7F6-B498-43B3-948B-1728B52AA6E4}">
                <adec:decorative xmlns:adec="http://schemas.microsoft.com/office/drawing/2017/decorative" val="1"/>
              </a:ext>
            </a:extLst>
          </p:cNvPr>
          <p:cNvCxnSpPr>
            <a:cxnSpLocks/>
          </p:cNvCxnSpPr>
          <p:nvPr userDrawn="1"/>
        </p:nvCxnSpPr>
        <p:spPr>
          <a:xfrm>
            <a:off x="5153836" y="3446156"/>
            <a:ext cx="617730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9">
            <a:extLst>
              <a:ext uri="{FF2B5EF4-FFF2-40B4-BE49-F238E27FC236}">
                <a16:creationId xmlns:a16="http://schemas.microsoft.com/office/drawing/2014/main" id="{CDD03AA1-6D53-FEB1-9B22-57C1066DA336}"/>
              </a:ext>
            </a:extLst>
          </p:cNvPr>
          <p:cNvSpPr>
            <a:spLocks noGrp="1"/>
          </p:cNvSpPr>
          <p:nvPr>
            <p:ph sz="quarter" idx="11" hasCustomPrompt="1"/>
          </p:nvPr>
        </p:nvSpPr>
        <p:spPr>
          <a:xfrm>
            <a:off x="5153836" y="3745924"/>
            <a:ext cx="6177309" cy="2238918"/>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3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85800"/>
            <a:ext cx="10571998" cy="2983528"/>
          </a:xfrm>
          <a:effectLst/>
        </p:spPr>
        <p:txBody>
          <a:bodyPr/>
          <a:lstStyle>
            <a:lvl1pPr algn="ctr">
              <a:defRPr sz="3600" spc="0" baseline="0">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402340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1</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tx1"/>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68" r:id="rId2"/>
    <p:sldLayoutId id="2147483669" r:id="rId3"/>
    <p:sldLayoutId id="2147483684" r:id="rId4"/>
    <p:sldLayoutId id="2147483672" r:id="rId5"/>
    <p:sldLayoutId id="2147483687" r:id="rId6"/>
    <p:sldLayoutId id="2147483671" r:id="rId7"/>
    <p:sldLayoutId id="2147483688" r:id="rId8"/>
    <p:sldLayoutId id="2147483689" r:id="rId9"/>
    <p:sldLayoutId id="2147483690" r:id="rId10"/>
    <p:sldLayoutId id="2147483691" r:id="rId11"/>
    <p:sldLayoutId id="2147483692" r:id="rId12"/>
    <p:sldLayoutId id="2147483693" r:id="rId13"/>
    <p:sldLayoutId id="2147483685" r:id="rId14"/>
  </p:sldLayoutIdLst>
  <p:hf sldNum="0" hdr="0" dt="0"/>
  <p:txStyles>
    <p:titleStyle>
      <a:lvl1pPr algn="l" defTabSz="457200" rtl="0" eaLnBrk="1" latinLnBrk="0" hangingPunct="1">
        <a:spcBef>
          <a:spcPct val="0"/>
        </a:spcBef>
        <a:buNone/>
        <a:defRPr sz="4000" b="1" kern="1200" baseline="0">
          <a:ln>
            <a:noFill/>
          </a:ln>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66_4625F218.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mst@dentonmhmr.org" TargetMode="External"/><Relationship Id="rId2" Type="http://schemas.openxmlformats.org/officeDocument/2006/relationships/hyperlink" Target="http://www.dentonmhmr.or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770660" y="1017858"/>
            <a:ext cx="10650681" cy="2719255"/>
          </a:xfrm>
        </p:spPr>
        <p:txBody>
          <a:bodyPr anchor="b">
            <a:normAutofit/>
          </a:bodyPr>
          <a:lstStyle/>
          <a:p>
            <a:pPr lvl="0"/>
            <a:r>
              <a:rPr lang="en-US" sz="5400" noProof="0" dirty="0"/>
              <a:t>Mobile Crisis O</a:t>
            </a:r>
            <a:r>
              <a:rPr lang="en-US" sz="5400" dirty="0"/>
              <a:t>utreach</a:t>
            </a:r>
            <a:br>
              <a:rPr lang="en-US" sz="5400" dirty="0"/>
            </a:br>
            <a:r>
              <a:rPr lang="en-US" sz="5400" noProof="0" dirty="0"/>
              <a:t>Team (MCOT)</a:t>
            </a:r>
          </a:p>
        </p:txBody>
      </p:sp>
    </p:spTree>
    <p:extLst>
      <p:ext uri="{BB962C8B-B14F-4D97-AF65-F5344CB8AC3E}">
        <p14:creationId xmlns:p14="http://schemas.microsoft.com/office/powerpoint/2010/main" val="43183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DA70-7F57-9125-01CA-C90E9FB71B82}"/>
              </a:ext>
            </a:extLst>
          </p:cNvPr>
          <p:cNvSpPr>
            <a:spLocks noGrp="1"/>
          </p:cNvSpPr>
          <p:nvPr>
            <p:ph type="title"/>
          </p:nvPr>
        </p:nvSpPr>
        <p:spPr/>
        <p:txBody>
          <a:bodyPr/>
          <a:lstStyle/>
          <a:p>
            <a:r>
              <a:rPr lang="en-US" dirty="0"/>
              <a:t>24-hour and 2</a:t>
            </a:r>
            <a:r>
              <a:rPr lang="en-US" baseline="30000" dirty="0"/>
              <a:t>nd</a:t>
            </a:r>
            <a:r>
              <a:rPr lang="en-US" dirty="0"/>
              <a:t> Follow-ups</a:t>
            </a:r>
          </a:p>
        </p:txBody>
      </p:sp>
      <p:sp>
        <p:nvSpPr>
          <p:cNvPr id="3" name="Content Placeholder 2">
            <a:extLst>
              <a:ext uri="{FF2B5EF4-FFF2-40B4-BE49-F238E27FC236}">
                <a16:creationId xmlns:a16="http://schemas.microsoft.com/office/drawing/2014/main" id="{065232A1-9171-F2E6-85CC-F28976E57F89}"/>
              </a:ext>
            </a:extLst>
          </p:cNvPr>
          <p:cNvSpPr>
            <a:spLocks noGrp="1"/>
          </p:cNvSpPr>
          <p:nvPr>
            <p:ph sz="quarter" idx="10"/>
          </p:nvPr>
        </p:nvSpPr>
        <p:spPr/>
        <p:txBody>
          <a:bodyPr>
            <a:normAutofit fontScale="77500" lnSpcReduction="20000"/>
          </a:bodyPr>
          <a:lstStyle/>
          <a:p>
            <a:r>
              <a:rPr lang="en-US" dirty="0"/>
              <a:t>• Individuals screened by a Center crisis team who received an outpatient recommendation will receive a 24-hour follow-up (face-to-face preferred), regardless of county of residence or level of care that they qualified for. </a:t>
            </a:r>
          </a:p>
          <a:p>
            <a:pPr marL="573088" lvl="1" indent="-115888">
              <a:buFont typeface="Arial" panose="020B0604020202020204" pitchFamily="34" charset="0"/>
              <a:buChar char="•"/>
            </a:pPr>
            <a:r>
              <a:rPr lang="en-US" dirty="0"/>
              <a:t>During this 24-hour follow-up MCOT staff will inquire about the their interest in continuing mental health related services. </a:t>
            </a:r>
          </a:p>
          <a:p>
            <a:pPr marL="573088" lvl="1" indent="-115888">
              <a:buFont typeface="Arial" panose="020B0604020202020204" pitchFamily="34" charset="0"/>
              <a:buChar char="•"/>
            </a:pPr>
            <a:r>
              <a:rPr lang="en-US" dirty="0"/>
              <a:t>If the individual expresses interest in Center services, they can be enrolled into a level of care at their 2</a:t>
            </a:r>
            <a:r>
              <a:rPr lang="en-US" baseline="30000" dirty="0"/>
              <a:t>nd</a:t>
            </a:r>
            <a:r>
              <a:rPr lang="en-US" dirty="0"/>
              <a:t> follow-up.</a:t>
            </a:r>
          </a:p>
          <a:p>
            <a:pPr marL="573088" lvl="1" indent="-115888">
              <a:buFont typeface="Arial" panose="020B0604020202020204" pitchFamily="34" charset="0"/>
              <a:buChar char="•"/>
            </a:pPr>
            <a:r>
              <a:rPr lang="en-US" dirty="0"/>
              <a:t>If they would prefer to follow up with a private outside provider, resources will be provided, and we will check in at their 2</a:t>
            </a:r>
            <a:r>
              <a:rPr lang="en-US" baseline="30000" dirty="0"/>
              <a:t>nd</a:t>
            </a:r>
            <a:r>
              <a:rPr lang="en-US" dirty="0"/>
              <a:t> follow-up. </a:t>
            </a:r>
          </a:p>
          <a:p>
            <a:r>
              <a:rPr lang="en-US" dirty="0"/>
              <a:t>• Individuals who went inpatient on a voluntary or involuntary recommendation will receive a 24-hour follow-up in the hospital they were placed at. The follow-up is conducted by our hospital liaison staff and behavioral health hospital staff by phone. Hospital liaison staff continue to follow up until the individual's discharge. </a:t>
            </a:r>
          </a:p>
        </p:txBody>
      </p:sp>
      <p:sp>
        <p:nvSpPr>
          <p:cNvPr id="4" name="TextBox 3">
            <a:extLst>
              <a:ext uri="{FF2B5EF4-FFF2-40B4-BE49-F238E27FC236}">
                <a16:creationId xmlns:a16="http://schemas.microsoft.com/office/drawing/2014/main" id="{D1149F31-8BCB-0A18-8F4F-44ED8CC1D9A0}"/>
              </a:ext>
            </a:extLst>
          </p:cNvPr>
          <p:cNvSpPr txBox="1"/>
          <p:nvPr/>
        </p:nvSpPr>
        <p:spPr>
          <a:xfrm>
            <a:off x="11796665" y="6527549"/>
            <a:ext cx="325926" cy="246221"/>
          </a:xfrm>
          <a:prstGeom prst="rect">
            <a:avLst/>
          </a:prstGeom>
          <a:noFill/>
        </p:spPr>
        <p:txBody>
          <a:bodyPr wrap="square" rtlCol="0">
            <a:spAutoFit/>
          </a:bodyPr>
          <a:lstStyle/>
          <a:p>
            <a:r>
              <a:rPr lang="en-US" sz="1000" dirty="0"/>
              <a:t>10</a:t>
            </a:r>
          </a:p>
        </p:txBody>
      </p:sp>
    </p:spTree>
    <p:extLst>
      <p:ext uri="{BB962C8B-B14F-4D97-AF65-F5344CB8AC3E}">
        <p14:creationId xmlns:p14="http://schemas.microsoft.com/office/powerpoint/2010/main" val="301982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54B9-51C5-9EFF-E1E4-07F876AAB222}"/>
              </a:ext>
            </a:extLst>
          </p:cNvPr>
          <p:cNvSpPr>
            <a:spLocks noGrp="1"/>
          </p:cNvSpPr>
          <p:nvPr>
            <p:ph type="title"/>
          </p:nvPr>
        </p:nvSpPr>
        <p:spPr/>
        <p:txBody>
          <a:bodyPr/>
          <a:lstStyle/>
          <a:p>
            <a:r>
              <a:rPr lang="en-US" dirty="0"/>
              <a:t>LOC5 </a:t>
            </a:r>
          </a:p>
        </p:txBody>
      </p:sp>
      <p:sp>
        <p:nvSpPr>
          <p:cNvPr id="3" name="Text Placeholder 2">
            <a:extLst>
              <a:ext uri="{FF2B5EF4-FFF2-40B4-BE49-F238E27FC236}">
                <a16:creationId xmlns:a16="http://schemas.microsoft.com/office/drawing/2014/main" id="{76A3007A-BF98-E1E4-C77F-4BCABD902EF5}"/>
              </a:ext>
            </a:extLst>
          </p:cNvPr>
          <p:cNvSpPr>
            <a:spLocks noGrp="1"/>
          </p:cNvSpPr>
          <p:nvPr>
            <p:ph type="body" sz="quarter" idx="14"/>
          </p:nvPr>
        </p:nvSpPr>
        <p:spPr>
          <a:xfrm>
            <a:off x="6400800" y="924512"/>
            <a:ext cx="5194570" cy="5008977"/>
          </a:xfrm>
        </p:spPr>
        <p:txBody>
          <a:bodyPr/>
          <a:lstStyle/>
          <a:p>
            <a:pPr marL="285750" indent="-285750">
              <a:buFont typeface="Arial" panose="020B0604020202020204" pitchFamily="34" charset="0"/>
              <a:buChar char="•"/>
            </a:pPr>
            <a:r>
              <a:rPr lang="en-US" dirty="0"/>
              <a:t>90-days</a:t>
            </a:r>
          </a:p>
          <a:p>
            <a:pPr marL="285750" indent="-285750">
              <a:buFont typeface="Arial" panose="020B0604020202020204" pitchFamily="34" charset="0"/>
              <a:buChar char="•"/>
            </a:pPr>
            <a:r>
              <a:rPr lang="en-US" dirty="0"/>
              <a:t>Weekly case management</a:t>
            </a:r>
          </a:p>
          <a:p>
            <a:pPr marL="1028700" lvl="1"/>
            <a:r>
              <a:rPr lang="en-US" dirty="0"/>
              <a:t>Skills training</a:t>
            </a:r>
          </a:p>
          <a:p>
            <a:pPr marL="1028700" lvl="1"/>
            <a:r>
              <a:rPr lang="en-US" dirty="0"/>
              <a:t>Coping skills</a:t>
            </a:r>
          </a:p>
          <a:p>
            <a:pPr marL="1028700" lvl="1"/>
            <a:r>
              <a:rPr lang="en-US" dirty="0"/>
              <a:t>Transportation</a:t>
            </a:r>
          </a:p>
          <a:p>
            <a:pPr marL="1028700" lvl="1"/>
            <a:r>
              <a:rPr lang="en-US" dirty="0"/>
              <a:t>Referrals </a:t>
            </a:r>
          </a:p>
          <a:p>
            <a:pPr marL="1028700" lvl="1"/>
            <a:r>
              <a:rPr lang="en-US" dirty="0"/>
              <a:t>Advocation</a:t>
            </a:r>
          </a:p>
          <a:p>
            <a:pPr marL="571500" indent="-285750">
              <a:buFont typeface="Arial" panose="020B0604020202020204" pitchFamily="34" charset="0"/>
              <a:buChar char="•"/>
            </a:pPr>
            <a:r>
              <a:rPr lang="en-US" dirty="0"/>
              <a:t>Weekly Counseling (Optional) </a:t>
            </a:r>
          </a:p>
          <a:p>
            <a:pPr marL="1314450" lvl="1"/>
            <a:r>
              <a:rPr lang="en-US" dirty="0"/>
              <a:t>Cognitive Behavioral Therapy (CBT)</a:t>
            </a:r>
          </a:p>
          <a:p>
            <a:pPr marL="571500" indent="-285750">
              <a:buFont typeface="Arial" panose="020B0604020202020204" pitchFamily="34" charset="0"/>
              <a:buChar char="•"/>
            </a:pPr>
            <a:r>
              <a:rPr lang="en-US" dirty="0"/>
              <a:t>Medication Management (Optional)</a:t>
            </a:r>
          </a:p>
          <a:p>
            <a:pPr marL="571500" indent="-285750">
              <a:buFont typeface="Arial" panose="020B0604020202020204" pitchFamily="34" charset="0"/>
              <a:buChar char="•"/>
            </a:pPr>
            <a:r>
              <a:rPr lang="en-US" dirty="0"/>
              <a:t>Goal- stabilization and transition</a:t>
            </a:r>
          </a:p>
        </p:txBody>
      </p:sp>
      <p:sp>
        <p:nvSpPr>
          <p:cNvPr id="4" name="TextBox 3">
            <a:extLst>
              <a:ext uri="{FF2B5EF4-FFF2-40B4-BE49-F238E27FC236}">
                <a16:creationId xmlns:a16="http://schemas.microsoft.com/office/drawing/2014/main" id="{FE6EAD60-4B57-ECD1-85BA-BD575FB865AF}"/>
              </a:ext>
            </a:extLst>
          </p:cNvPr>
          <p:cNvSpPr txBox="1"/>
          <p:nvPr/>
        </p:nvSpPr>
        <p:spPr>
          <a:xfrm>
            <a:off x="11796665" y="6527549"/>
            <a:ext cx="325926" cy="246221"/>
          </a:xfrm>
          <a:prstGeom prst="rect">
            <a:avLst/>
          </a:prstGeom>
          <a:noFill/>
        </p:spPr>
        <p:txBody>
          <a:bodyPr wrap="square" rtlCol="0">
            <a:spAutoFit/>
          </a:bodyPr>
          <a:lstStyle/>
          <a:p>
            <a:r>
              <a:rPr lang="en-US" sz="1000" dirty="0"/>
              <a:t>11</a:t>
            </a:r>
          </a:p>
        </p:txBody>
      </p:sp>
    </p:spTree>
    <p:extLst>
      <p:ext uri="{BB962C8B-B14F-4D97-AF65-F5344CB8AC3E}">
        <p14:creationId xmlns:p14="http://schemas.microsoft.com/office/powerpoint/2010/main" val="232905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D535-B81A-A667-BB50-2713217A7D96}"/>
              </a:ext>
            </a:extLst>
          </p:cNvPr>
          <p:cNvSpPr>
            <a:spLocks noGrp="1"/>
          </p:cNvSpPr>
          <p:nvPr>
            <p:ph type="title"/>
          </p:nvPr>
        </p:nvSpPr>
        <p:spPr/>
        <p:txBody>
          <a:bodyPr/>
          <a:lstStyle/>
          <a:p>
            <a:r>
              <a:rPr lang="en-US" dirty="0"/>
              <a:t>Who are we?</a:t>
            </a:r>
          </a:p>
        </p:txBody>
      </p:sp>
      <p:sp>
        <p:nvSpPr>
          <p:cNvPr id="3" name="Text Placeholder 2">
            <a:extLst>
              <a:ext uri="{FF2B5EF4-FFF2-40B4-BE49-F238E27FC236}">
                <a16:creationId xmlns:a16="http://schemas.microsoft.com/office/drawing/2014/main" id="{F4E11CF7-8678-1563-EC08-8C3FB020CF05}"/>
              </a:ext>
            </a:extLst>
          </p:cNvPr>
          <p:cNvSpPr>
            <a:spLocks noGrp="1"/>
          </p:cNvSpPr>
          <p:nvPr>
            <p:ph type="body" sz="quarter" idx="14"/>
          </p:nvPr>
        </p:nvSpPr>
        <p:spPr/>
        <p:txBody>
          <a:bodyPr>
            <a:normAutofit fontScale="62500" lnSpcReduction="20000"/>
          </a:bodyPr>
          <a:lstStyle/>
          <a:p>
            <a:pPr marL="285750" indent="-285750">
              <a:spcBef>
                <a:spcPts val="0"/>
              </a:spcBef>
              <a:buFont typeface="Arial" panose="020B0604020202020204" pitchFamily="34" charset="0"/>
              <a:buChar char="•"/>
            </a:pPr>
            <a:r>
              <a:rPr lang="en-US" dirty="0"/>
              <a:t>Chief Operations Officer</a:t>
            </a:r>
          </a:p>
          <a:p>
            <a:pPr marL="1028700" lvl="1">
              <a:spcBef>
                <a:spcPts val="0"/>
              </a:spcBef>
            </a:pPr>
            <a:r>
              <a:rPr lang="en-US" sz="1800" kern="100" dirty="0">
                <a:effectLst/>
                <a:ea typeface="Calibri" panose="020F0502020204030204" pitchFamily="34" charset="0"/>
                <a:cs typeface="Times New Roman" panose="02020603050405020304" pitchFamily="18" charset="0"/>
              </a:rPr>
              <a:t>Fonny Cooper Wright, MAMFC, MARE, LPC-S, LCPAA</a:t>
            </a:r>
            <a:endParaRPr lang="en-US" dirty="0"/>
          </a:p>
          <a:p>
            <a:pPr marL="285750" indent="-285750">
              <a:spcBef>
                <a:spcPts val="0"/>
              </a:spcBef>
              <a:buFont typeface="Arial" panose="020B0604020202020204" pitchFamily="34" charset="0"/>
              <a:buChar char="•"/>
            </a:pPr>
            <a:r>
              <a:rPr lang="en-US" dirty="0"/>
              <a:t>Senior Director of Crisis Services</a:t>
            </a:r>
          </a:p>
          <a:p>
            <a:pPr marL="1028700" lvl="1">
              <a:spcBef>
                <a:spcPts val="0"/>
              </a:spcBef>
            </a:pPr>
            <a:r>
              <a:rPr lang="en-US" sz="1800" kern="100" dirty="0">
                <a:effectLst/>
                <a:ea typeface="Calibri" panose="020F0502020204030204" pitchFamily="34" charset="0"/>
                <a:cs typeface="Times New Roman" panose="02020603050405020304" pitchFamily="18" charset="0"/>
              </a:rPr>
              <a:t>Dallas Hamilton, LPC/QMHP-CS</a:t>
            </a:r>
            <a:endParaRPr lang="en-US" dirty="0"/>
          </a:p>
          <a:p>
            <a:pPr marL="285750" indent="-285750">
              <a:spcBef>
                <a:spcPts val="0"/>
              </a:spcBef>
              <a:buFont typeface="Arial" panose="020B0604020202020204" pitchFamily="34" charset="0"/>
              <a:buChar char="•"/>
            </a:pPr>
            <a:r>
              <a:rPr lang="en-US" dirty="0"/>
              <a:t>Director of Crisis Services</a:t>
            </a:r>
          </a:p>
          <a:p>
            <a:pPr marL="1028700" lvl="1">
              <a:spcBef>
                <a:spcPts val="0"/>
              </a:spcBef>
            </a:pPr>
            <a:r>
              <a:rPr lang="en-US" sz="1800" kern="100" dirty="0">
                <a:effectLst/>
                <a:ea typeface="Calibri" panose="020F0502020204030204" pitchFamily="34" charset="0"/>
                <a:cs typeface="Times New Roman" panose="02020603050405020304" pitchFamily="18" charset="0"/>
              </a:rPr>
              <a:t>Elisabeth Davenport, MS, CRC, LPC-Associate</a:t>
            </a:r>
            <a:endParaRPr lang="en-US" dirty="0"/>
          </a:p>
          <a:p>
            <a:pPr marL="285750" indent="-285750">
              <a:spcBef>
                <a:spcPts val="0"/>
              </a:spcBef>
              <a:buFont typeface="Arial" panose="020B0604020202020204" pitchFamily="34" charset="0"/>
              <a:buChar char="•"/>
            </a:pPr>
            <a:r>
              <a:rPr lang="en-US" dirty="0"/>
              <a:t>Program Manager of MCOT (Monday-Friday 8am-5pm)</a:t>
            </a:r>
          </a:p>
          <a:p>
            <a:pPr marL="1028700" lvl="1">
              <a:spcBef>
                <a:spcPts val="0"/>
              </a:spcBef>
            </a:pPr>
            <a:r>
              <a:rPr lang="en-US" sz="1800" kern="100" dirty="0">
                <a:effectLst/>
                <a:ea typeface="Calibri" panose="020F0502020204030204" pitchFamily="34" charset="0"/>
                <a:cs typeface="Times New Roman" panose="02020603050405020304" pitchFamily="18" charset="0"/>
              </a:rPr>
              <a:t>Danelle Dixon, BS, QMHP-CS</a:t>
            </a:r>
            <a:endParaRPr lang="en-US" sz="1800" dirty="0"/>
          </a:p>
          <a:p>
            <a:pPr marL="285750" indent="-285750">
              <a:spcBef>
                <a:spcPts val="0"/>
              </a:spcBef>
              <a:buFont typeface="Arial" panose="020B0604020202020204" pitchFamily="34" charset="0"/>
              <a:buChar char="•"/>
            </a:pPr>
            <a:r>
              <a:rPr lang="en-US" dirty="0"/>
              <a:t>Program Manager of MCOT On-call (After Hours)</a:t>
            </a:r>
          </a:p>
          <a:p>
            <a:pPr marL="1028700" lvl="1">
              <a:spcBef>
                <a:spcPts val="0"/>
              </a:spcBef>
            </a:pPr>
            <a:r>
              <a:rPr lang="en-US" sz="1800" dirty="0"/>
              <a:t>Yesenia Moreno</a:t>
            </a:r>
            <a:r>
              <a:rPr lang="en-US" sz="1800" kern="100" dirty="0">
                <a:effectLst/>
                <a:ea typeface="Calibri" panose="020F0502020204030204" pitchFamily="34" charset="0"/>
                <a:cs typeface="Times New Roman" panose="02020603050405020304" pitchFamily="18" charset="0"/>
              </a:rPr>
              <a:t> , BS, QMHP-CS</a:t>
            </a:r>
            <a:endParaRPr lang="en-US" sz="1800" dirty="0"/>
          </a:p>
          <a:p>
            <a:pPr marL="285750" indent="-285750">
              <a:buFont typeface="Arial" panose="020B0604020202020204" pitchFamily="34" charset="0"/>
              <a:buChar char="•"/>
            </a:pPr>
            <a:r>
              <a:rPr lang="en-US" dirty="0"/>
              <a:t>MCOT Daytime (23 staff)</a:t>
            </a:r>
          </a:p>
          <a:p>
            <a:pPr marL="1028700" lvl="1"/>
            <a:r>
              <a:rPr lang="en-US" dirty="0"/>
              <a:t>11 QMHP/LPHA Assessors</a:t>
            </a:r>
          </a:p>
          <a:p>
            <a:pPr marL="1028700" lvl="1"/>
            <a:r>
              <a:rPr lang="en-US" dirty="0"/>
              <a:t>4 LOC5 Crisis Case managers</a:t>
            </a:r>
          </a:p>
          <a:p>
            <a:pPr marL="1028700" lvl="1"/>
            <a:r>
              <a:rPr lang="en-US" dirty="0"/>
              <a:t>2 Crisis Follow Up Case managers</a:t>
            </a:r>
          </a:p>
          <a:p>
            <a:pPr marL="1028700" lvl="1"/>
            <a:r>
              <a:rPr lang="en-US" dirty="0"/>
              <a:t>1 Crisis Counselor</a:t>
            </a:r>
          </a:p>
          <a:p>
            <a:pPr marL="1028700" lvl="1"/>
            <a:r>
              <a:rPr lang="en-US" dirty="0"/>
              <a:t>1 LPHA Team Lead</a:t>
            </a:r>
          </a:p>
          <a:p>
            <a:pPr marL="1028700" lvl="1"/>
            <a:r>
              <a:rPr lang="en-US" dirty="0"/>
              <a:t>1QMHP Team Lead</a:t>
            </a:r>
          </a:p>
          <a:p>
            <a:pPr marL="1028700" lvl="1"/>
            <a:r>
              <a:rPr lang="en-US" dirty="0"/>
              <a:t>3 MCOT Interns</a:t>
            </a:r>
          </a:p>
          <a:p>
            <a:pPr marL="285750" indent="-285750">
              <a:buFont typeface="Arial" panose="020B0604020202020204" pitchFamily="34" charset="0"/>
              <a:buChar char="•"/>
            </a:pPr>
            <a:r>
              <a:rPr lang="en-US" dirty="0"/>
              <a:t>MCOT On-call (18 staff)</a:t>
            </a:r>
          </a:p>
          <a:p>
            <a:pPr marL="1028700" lvl="1"/>
            <a:r>
              <a:rPr lang="en-US" dirty="0"/>
              <a:t>1 Crisis Follow Up QMHP</a:t>
            </a:r>
          </a:p>
          <a:p>
            <a:pPr marL="1028700" lvl="1"/>
            <a:r>
              <a:rPr lang="en-US" dirty="0"/>
              <a:t>16 QMHP/LPHA Assessors</a:t>
            </a:r>
          </a:p>
          <a:p>
            <a:pPr marL="1028700" lvl="1"/>
            <a:r>
              <a:rPr lang="en-US" dirty="0"/>
              <a:t>1 RN Assessor</a:t>
            </a:r>
          </a:p>
        </p:txBody>
      </p:sp>
      <p:sp>
        <p:nvSpPr>
          <p:cNvPr id="4" name="TextBox 3">
            <a:extLst>
              <a:ext uri="{FF2B5EF4-FFF2-40B4-BE49-F238E27FC236}">
                <a16:creationId xmlns:a16="http://schemas.microsoft.com/office/drawing/2014/main" id="{501585C1-4F8A-8A15-03EB-DC609370E11B}"/>
              </a:ext>
            </a:extLst>
          </p:cNvPr>
          <p:cNvSpPr txBox="1"/>
          <p:nvPr/>
        </p:nvSpPr>
        <p:spPr>
          <a:xfrm>
            <a:off x="11796665" y="6527549"/>
            <a:ext cx="325926" cy="246221"/>
          </a:xfrm>
          <a:prstGeom prst="rect">
            <a:avLst/>
          </a:prstGeom>
          <a:noFill/>
        </p:spPr>
        <p:txBody>
          <a:bodyPr wrap="square" rtlCol="0">
            <a:spAutoFit/>
          </a:bodyPr>
          <a:lstStyle/>
          <a:p>
            <a:r>
              <a:rPr lang="en-US" sz="1000" dirty="0"/>
              <a:t>12</a:t>
            </a:r>
          </a:p>
        </p:txBody>
      </p:sp>
    </p:spTree>
    <p:extLst>
      <p:ext uri="{BB962C8B-B14F-4D97-AF65-F5344CB8AC3E}">
        <p14:creationId xmlns:p14="http://schemas.microsoft.com/office/powerpoint/2010/main" val="21432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770660" y="1017858"/>
            <a:ext cx="10650681" cy="2719255"/>
          </a:xfrm>
        </p:spPr>
        <p:txBody>
          <a:bodyPr/>
          <a:lstStyle/>
          <a:p>
            <a:pPr lvl="0"/>
            <a:r>
              <a:rPr lang="en-US" dirty="0"/>
              <a:t>Thank You</a:t>
            </a:r>
            <a:endParaRPr lang="en-US" noProof="0" dirty="0"/>
          </a:p>
        </p:txBody>
      </p:sp>
      <p:sp>
        <p:nvSpPr>
          <p:cNvPr id="3" name="Text Placeholder 2">
            <a:extLst>
              <a:ext uri="{FF2B5EF4-FFF2-40B4-BE49-F238E27FC236}">
                <a16:creationId xmlns:a16="http://schemas.microsoft.com/office/drawing/2014/main" id="{411A2349-EF0B-F33D-13F9-826241461648}"/>
              </a:ext>
            </a:extLst>
          </p:cNvPr>
          <p:cNvSpPr>
            <a:spLocks noGrp="1"/>
          </p:cNvSpPr>
          <p:nvPr>
            <p:ph type="body" sz="quarter" idx="14"/>
          </p:nvPr>
        </p:nvSpPr>
        <p:spPr>
          <a:xfrm>
            <a:off x="770660" y="4042066"/>
            <a:ext cx="10650681" cy="2296843"/>
          </a:xfrm>
        </p:spPr>
        <p:txBody>
          <a:bodyPr/>
          <a:lstStyle/>
          <a:p>
            <a:pPr lvl="0" algn="ctr">
              <a:spcAft>
                <a:spcPts val="0"/>
              </a:spcAft>
            </a:pPr>
            <a:r>
              <a:rPr lang="en-US" sz="1800" dirty="0"/>
              <a:t>Nelly Dixon, B.S.</a:t>
            </a:r>
            <a:r>
              <a:rPr lang="en-US" dirty="0"/>
              <a:t>, QMHP-CS</a:t>
            </a:r>
            <a:r>
              <a:rPr lang="en-US" sz="1800" dirty="0"/>
              <a:t> </a:t>
            </a:r>
          </a:p>
          <a:p>
            <a:pPr lvl="0" algn="ctr">
              <a:spcAft>
                <a:spcPts val="0"/>
              </a:spcAft>
            </a:pPr>
            <a:r>
              <a:rPr lang="en-US" noProof="0" dirty="0"/>
              <a:t>Program Manager of MCOT</a:t>
            </a:r>
            <a:endParaRPr lang="en-US" sz="1800" noProof="0" dirty="0"/>
          </a:p>
          <a:p>
            <a:pPr lvl="0" algn="ctr">
              <a:spcAft>
                <a:spcPts val="0"/>
              </a:spcAft>
            </a:pPr>
            <a:r>
              <a:rPr lang="en-US" sz="1800" dirty="0"/>
              <a:t>940-594-1022</a:t>
            </a:r>
          </a:p>
          <a:p>
            <a:pPr lvl="0" algn="ctr">
              <a:spcAft>
                <a:spcPts val="0"/>
              </a:spcAft>
            </a:pPr>
            <a:r>
              <a:rPr lang="en-US" sz="1800" noProof="0" dirty="0"/>
              <a:t>danelled@dentonmmr.org</a:t>
            </a:r>
          </a:p>
        </p:txBody>
      </p:sp>
    </p:spTree>
    <p:extLst>
      <p:ext uri="{BB962C8B-B14F-4D97-AF65-F5344CB8AC3E}">
        <p14:creationId xmlns:p14="http://schemas.microsoft.com/office/powerpoint/2010/main" val="366365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810001" y="633046"/>
            <a:ext cx="10571998" cy="3366198"/>
          </a:xfrm>
        </p:spPr>
        <p:txBody>
          <a:bodyPr/>
          <a:lstStyle/>
          <a:p>
            <a:pPr lvl="0"/>
            <a:r>
              <a:rPr lang="en-US" noProof="0" dirty="0"/>
              <a:t>Liaison Team</a:t>
            </a:r>
          </a:p>
        </p:txBody>
      </p:sp>
      <p:sp>
        <p:nvSpPr>
          <p:cNvPr id="3" name="TextBox 2">
            <a:extLst>
              <a:ext uri="{FF2B5EF4-FFF2-40B4-BE49-F238E27FC236}">
                <a16:creationId xmlns:a16="http://schemas.microsoft.com/office/drawing/2014/main" id="{7DCABE70-70AD-861B-8C51-9BF304BBED47}"/>
              </a:ext>
            </a:extLst>
          </p:cNvPr>
          <p:cNvSpPr txBox="1"/>
          <p:nvPr/>
        </p:nvSpPr>
        <p:spPr>
          <a:xfrm>
            <a:off x="3176847" y="3999244"/>
            <a:ext cx="5838305" cy="830997"/>
          </a:xfrm>
          <a:prstGeom prst="rect">
            <a:avLst/>
          </a:prstGeom>
          <a:noFill/>
        </p:spPr>
        <p:txBody>
          <a:bodyPr wrap="square" rtlCol="0">
            <a:spAutoFit/>
          </a:bodyPr>
          <a:lstStyle/>
          <a:p>
            <a:pPr algn="ctr"/>
            <a:r>
              <a:rPr lang="en-US" sz="2400" dirty="0"/>
              <a:t>Makala Burgess, MS, QMHP-CS</a:t>
            </a:r>
          </a:p>
          <a:p>
            <a:pPr algn="ctr"/>
            <a:r>
              <a:rPr lang="en-US" sz="2400" dirty="0"/>
              <a:t>Program Manager of Liaison Services</a:t>
            </a:r>
          </a:p>
        </p:txBody>
      </p:sp>
    </p:spTree>
    <p:extLst>
      <p:ext uri="{BB962C8B-B14F-4D97-AF65-F5344CB8AC3E}">
        <p14:creationId xmlns:p14="http://schemas.microsoft.com/office/powerpoint/2010/main" val="369321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A3B52-12E4-E682-0705-A2C690774001}"/>
              </a:ext>
            </a:extLst>
          </p:cNvPr>
          <p:cNvSpPr>
            <a:spLocks noGrp="1"/>
          </p:cNvSpPr>
          <p:nvPr>
            <p:ph type="title"/>
          </p:nvPr>
        </p:nvSpPr>
        <p:spPr>
          <a:xfrm>
            <a:off x="682411" y="1937236"/>
            <a:ext cx="10571998" cy="2983528"/>
          </a:xfrm>
        </p:spPr>
        <p:txBody>
          <a:bodyPr/>
          <a:lstStyle/>
          <a:p>
            <a:r>
              <a:rPr lang="en-US" dirty="0"/>
              <a:t>The liaison team connects with various community providers to ensure ongoing continuity of care for individuals seeking mental health resources within Denton County.</a:t>
            </a:r>
          </a:p>
        </p:txBody>
      </p:sp>
      <p:sp>
        <p:nvSpPr>
          <p:cNvPr id="2" name="TextBox 1">
            <a:extLst>
              <a:ext uri="{FF2B5EF4-FFF2-40B4-BE49-F238E27FC236}">
                <a16:creationId xmlns:a16="http://schemas.microsoft.com/office/drawing/2014/main" id="{9531DEFE-CE79-BCA7-9E53-81F75A5EA167}"/>
              </a:ext>
            </a:extLst>
          </p:cNvPr>
          <p:cNvSpPr txBox="1"/>
          <p:nvPr/>
        </p:nvSpPr>
        <p:spPr>
          <a:xfrm>
            <a:off x="11796665" y="6527549"/>
            <a:ext cx="325926" cy="246221"/>
          </a:xfrm>
          <a:prstGeom prst="rect">
            <a:avLst/>
          </a:prstGeom>
          <a:noFill/>
        </p:spPr>
        <p:txBody>
          <a:bodyPr wrap="square" rtlCol="0">
            <a:spAutoFit/>
          </a:bodyPr>
          <a:lstStyle/>
          <a:p>
            <a:r>
              <a:rPr lang="en-US" sz="1000" dirty="0"/>
              <a:t>15</a:t>
            </a:r>
          </a:p>
        </p:txBody>
      </p:sp>
    </p:spTree>
    <p:extLst>
      <p:ext uri="{BB962C8B-B14F-4D97-AF65-F5344CB8AC3E}">
        <p14:creationId xmlns:p14="http://schemas.microsoft.com/office/powerpoint/2010/main" val="175815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C9C7069E-8095-250E-5EC8-5FE8BAC18FA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t="14" b="14"/>
          <a:stretch/>
        </p:blipFill>
        <p:spPr>
          <a:xfrm>
            <a:off x="1236663" y="776288"/>
            <a:ext cx="3433762" cy="5018087"/>
          </a:xfrm>
        </p:spPr>
      </p:pic>
      <p:sp>
        <p:nvSpPr>
          <p:cNvPr id="2" name="Title 1">
            <a:extLst>
              <a:ext uri="{FF2B5EF4-FFF2-40B4-BE49-F238E27FC236}">
                <a16:creationId xmlns:a16="http://schemas.microsoft.com/office/drawing/2014/main" id="{8CC28204-2C6C-CA2B-7ACE-709BD219E7A2}"/>
              </a:ext>
            </a:extLst>
          </p:cNvPr>
          <p:cNvSpPr>
            <a:spLocks noGrp="1"/>
          </p:cNvSpPr>
          <p:nvPr>
            <p:ph type="title"/>
          </p:nvPr>
        </p:nvSpPr>
        <p:spPr>
          <a:xfrm>
            <a:off x="1498590" y="3285331"/>
            <a:ext cx="2909908" cy="724106"/>
          </a:xfrm>
        </p:spPr>
        <p:txBody>
          <a:bodyPr/>
          <a:lstStyle/>
          <a:p>
            <a:r>
              <a:rPr lang="en-US" dirty="0">
                <a:solidFill>
                  <a:schemeClr val="tx1"/>
                </a:solidFill>
              </a:rPr>
              <a:t>Crisis Prevention Liaison</a:t>
            </a:r>
          </a:p>
        </p:txBody>
      </p:sp>
      <p:sp>
        <p:nvSpPr>
          <p:cNvPr id="3" name="Content Placeholder 2">
            <a:extLst>
              <a:ext uri="{FF2B5EF4-FFF2-40B4-BE49-F238E27FC236}">
                <a16:creationId xmlns:a16="http://schemas.microsoft.com/office/drawing/2014/main" id="{A83F17C7-EFB2-790A-200F-D9BF2626198F}"/>
              </a:ext>
            </a:extLst>
          </p:cNvPr>
          <p:cNvSpPr>
            <a:spLocks noGrp="1"/>
          </p:cNvSpPr>
          <p:nvPr>
            <p:ph sz="quarter" idx="10"/>
          </p:nvPr>
        </p:nvSpPr>
        <p:spPr>
          <a:xfrm>
            <a:off x="6384175" y="432261"/>
            <a:ext cx="5336770" cy="6000435"/>
          </a:xfrm>
        </p:spPr>
        <p:txBody>
          <a:bodyPr>
            <a:normAutofit fontScale="92500" lnSpcReduction="10000"/>
          </a:bodyPr>
          <a:lstStyle/>
          <a:p>
            <a:pPr marL="800100" lvl="1" indent="-342900">
              <a:buFont typeface="Courier New" panose="02070309020205020404" pitchFamily="49" charset="0"/>
              <a:buChar char="o"/>
            </a:pPr>
            <a:r>
              <a:rPr lang="en-US" sz="2400" dirty="0">
                <a:solidFill>
                  <a:schemeClr val="bg1"/>
                </a:solidFill>
              </a:rPr>
              <a:t>The Crisis Prevention Liaison (CPL) works to intervene prior to a crisis occurring. </a:t>
            </a:r>
          </a:p>
          <a:p>
            <a:pPr marL="800100" lvl="1" indent="-342900">
              <a:buFont typeface="Courier New" panose="02070309020205020404" pitchFamily="49" charset="0"/>
              <a:buChar char="o"/>
            </a:pPr>
            <a:r>
              <a:rPr lang="en-US" sz="2400" dirty="0">
                <a:solidFill>
                  <a:schemeClr val="bg1"/>
                </a:solidFill>
              </a:rPr>
              <a:t>They work closely with local law enforcement to engage individuals who are often  accessing crisis or law enforcement services.</a:t>
            </a:r>
          </a:p>
          <a:p>
            <a:pPr marL="800100" lvl="1" indent="-342900">
              <a:buFont typeface="Courier New" panose="02070309020205020404" pitchFamily="49" charset="0"/>
              <a:buChar char="o"/>
            </a:pPr>
            <a:r>
              <a:rPr lang="en-US" sz="2400" dirty="0">
                <a:solidFill>
                  <a:schemeClr val="bg1"/>
                </a:solidFill>
              </a:rPr>
              <a:t>The CPL also visits local shelters to meet with individuals who are interested in accessing mental health services.</a:t>
            </a:r>
          </a:p>
        </p:txBody>
      </p:sp>
      <p:sp>
        <p:nvSpPr>
          <p:cNvPr id="4" name="TextBox 3">
            <a:extLst>
              <a:ext uri="{FF2B5EF4-FFF2-40B4-BE49-F238E27FC236}">
                <a16:creationId xmlns:a16="http://schemas.microsoft.com/office/drawing/2014/main" id="{E15E87F3-3800-B7EE-41FD-DCAE2AF61632}"/>
              </a:ext>
            </a:extLst>
          </p:cNvPr>
          <p:cNvSpPr txBox="1"/>
          <p:nvPr/>
        </p:nvSpPr>
        <p:spPr>
          <a:xfrm>
            <a:off x="11796665" y="6527549"/>
            <a:ext cx="325926" cy="246221"/>
          </a:xfrm>
          <a:prstGeom prst="rect">
            <a:avLst/>
          </a:prstGeom>
          <a:noFill/>
        </p:spPr>
        <p:txBody>
          <a:bodyPr wrap="square" rtlCol="0">
            <a:spAutoFit/>
          </a:bodyPr>
          <a:lstStyle/>
          <a:p>
            <a:r>
              <a:rPr lang="en-US" sz="1000" dirty="0"/>
              <a:t>16</a:t>
            </a:r>
          </a:p>
        </p:txBody>
      </p:sp>
    </p:spTree>
    <p:extLst>
      <p:ext uri="{BB962C8B-B14F-4D97-AF65-F5344CB8AC3E}">
        <p14:creationId xmlns:p14="http://schemas.microsoft.com/office/powerpoint/2010/main" val="220926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1BB1-C5B6-C34A-6087-4868288761AF}"/>
              </a:ext>
            </a:extLst>
          </p:cNvPr>
          <p:cNvSpPr>
            <a:spLocks noGrp="1"/>
          </p:cNvSpPr>
          <p:nvPr>
            <p:ph type="title"/>
          </p:nvPr>
        </p:nvSpPr>
        <p:spPr>
          <a:xfrm>
            <a:off x="529935" y="571499"/>
            <a:ext cx="11118274" cy="1154114"/>
          </a:xfrm>
        </p:spPr>
        <p:txBody>
          <a:bodyPr/>
          <a:lstStyle/>
          <a:p>
            <a:pPr lvl="0"/>
            <a:r>
              <a:rPr lang="en-US" sz="3600" dirty="0"/>
              <a:t>Court Liaisons</a:t>
            </a:r>
            <a:endParaRPr lang="en-US" noProof="0" dirty="0"/>
          </a:p>
        </p:txBody>
      </p:sp>
      <p:sp>
        <p:nvSpPr>
          <p:cNvPr id="3" name="Content Placeholder 2">
            <a:extLst>
              <a:ext uri="{FF2B5EF4-FFF2-40B4-BE49-F238E27FC236}">
                <a16:creationId xmlns:a16="http://schemas.microsoft.com/office/drawing/2014/main" id="{0A77EDD1-5A8E-0F37-E892-65A530E36B20}"/>
              </a:ext>
            </a:extLst>
          </p:cNvPr>
          <p:cNvSpPr>
            <a:spLocks noGrp="1"/>
          </p:cNvSpPr>
          <p:nvPr>
            <p:ph sz="quarter" idx="17"/>
          </p:nvPr>
        </p:nvSpPr>
        <p:spPr>
          <a:xfrm>
            <a:off x="841667" y="2068286"/>
            <a:ext cx="10533904" cy="4114305"/>
          </a:xfrm>
        </p:spPr>
        <p:txBody>
          <a:bodyPr>
            <a:normAutofit fontScale="77500" lnSpcReduction="20000"/>
          </a:bodyPr>
          <a:lstStyle/>
          <a:p>
            <a:pPr marL="342900" indent="-342900">
              <a:buFont typeface="Arial" panose="020B0604020202020204" pitchFamily="34" charset="0"/>
              <a:buChar char="•"/>
            </a:pPr>
            <a:r>
              <a:rPr lang="en-US" sz="2400" dirty="0"/>
              <a:t>When an individual is involuntarily committed to a hospital, the hospital must file a Notice of Emergency Detention (NOED) with the Mental Health Court and allow the individual to present with a court appointed attorney.</a:t>
            </a:r>
          </a:p>
          <a:p>
            <a:pPr marL="342900" indent="-342900">
              <a:buFont typeface="Arial" panose="020B0604020202020204" pitchFamily="34" charset="0"/>
              <a:buChar char="•"/>
            </a:pPr>
            <a:r>
              <a:rPr lang="en-US" sz="2400" dirty="0"/>
              <a:t>The MHMR court liaisons meet with the individual and their court appointed attorney at court to assess the least restrictive recommendation.</a:t>
            </a:r>
          </a:p>
          <a:p>
            <a:pPr marL="800100" lvl="1" indent="-342900"/>
            <a:r>
              <a:rPr lang="en-US" sz="2200" dirty="0"/>
              <a:t>When preparing to make a recommendation, the court liaisons and the district attorney obtain information from the Certification of Medical Examination (CME), Notice of Emergency Detention (NOED), the individual’s report, hospital report, and family/friend reports.</a:t>
            </a:r>
          </a:p>
          <a:p>
            <a:pPr marL="800100" lvl="1" indent="-342900"/>
            <a:r>
              <a:rPr lang="en-US" sz="2200" dirty="0"/>
              <a:t>It is important that both the CME and NOED are very detailed, accurate, and legible to ensure the liaisons, district attorney, and judge can utilize the information provided to make a clinically appropriate recommendation.</a:t>
            </a:r>
          </a:p>
        </p:txBody>
      </p:sp>
      <p:sp>
        <p:nvSpPr>
          <p:cNvPr id="4" name="TextBox 3">
            <a:extLst>
              <a:ext uri="{FF2B5EF4-FFF2-40B4-BE49-F238E27FC236}">
                <a16:creationId xmlns:a16="http://schemas.microsoft.com/office/drawing/2014/main" id="{8573D084-D5C2-EEC9-6544-A86801E0CA7C}"/>
              </a:ext>
            </a:extLst>
          </p:cNvPr>
          <p:cNvSpPr txBox="1"/>
          <p:nvPr/>
        </p:nvSpPr>
        <p:spPr>
          <a:xfrm>
            <a:off x="11796665" y="6527549"/>
            <a:ext cx="325926" cy="246221"/>
          </a:xfrm>
          <a:prstGeom prst="rect">
            <a:avLst/>
          </a:prstGeom>
          <a:noFill/>
        </p:spPr>
        <p:txBody>
          <a:bodyPr wrap="square" rtlCol="0">
            <a:spAutoFit/>
          </a:bodyPr>
          <a:lstStyle/>
          <a:p>
            <a:r>
              <a:rPr lang="en-US" sz="1000" dirty="0"/>
              <a:t>17</a:t>
            </a:r>
          </a:p>
        </p:txBody>
      </p:sp>
    </p:spTree>
    <p:extLst>
      <p:ext uri="{BB962C8B-B14F-4D97-AF65-F5344CB8AC3E}">
        <p14:creationId xmlns:p14="http://schemas.microsoft.com/office/powerpoint/2010/main" val="8870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CDD0-17F6-3312-AE6D-F7EB95E46C02}"/>
              </a:ext>
            </a:extLst>
          </p:cNvPr>
          <p:cNvSpPr>
            <a:spLocks noGrp="1"/>
          </p:cNvSpPr>
          <p:nvPr>
            <p:ph type="title"/>
          </p:nvPr>
        </p:nvSpPr>
        <p:spPr>
          <a:xfrm>
            <a:off x="550717" y="924339"/>
            <a:ext cx="3990110" cy="5009322"/>
          </a:xfrm>
        </p:spPr>
        <p:txBody>
          <a:bodyPr/>
          <a:lstStyle/>
          <a:p>
            <a:r>
              <a:rPr lang="en-US" dirty="0"/>
              <a:t>16.22 Magistrate Orders</a:t>
            </a:r>
          </a:p>
        </p:txBody>
      </p:sp>
      <p:sp>
        <p:nvSpPr>
          <p:cNvPr id="3" name="Content Placeholder 2">
            <a:extLst>
              <a:ext uri="{FF2B5EF4-FFF2-40B4-BE49-F238E27FC236}">
                <a16:creationId xmlns:a16="http://schemas.microsoft.com/office/drawing/2014/main" id="{EB336AA5-9DDA-DA9A-5469-6885A5A84D1D}"/>
              </a:ext>
            </a:extLst>
          </p:cNvPr>
          <p:cNvSpPr>
            <a:spLocks noGrp="1"/>
          </p:cNvSpPr>
          <p:nvPr>
            <p:ph sz="quarter" idx="10"/>
          </p:nvPr>
        </p:nvSpPr>
        <p:spPr>
          <a:xfrm>
            <a:off x="4987637" y="748145"/>
            <a:ext cx="6367548" cy="5320145"/>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43E34"/>
                </a:solidFill>
                <a:effectLst/>
                <a:uLnTx/>
                <a:uFillTx/>
                <a:latin typeface="Century Gothic" panose="020B0502020202020204"/>
                <a:ea typeface="+mn-ea"/>
                <a:cs typeface="+mn-cs"/>
              </a:rPr>
              <a:t>16.22s are Magistrate ordered assessments </a:t>
            </a:r>
            <a:r>
              <a:rPr lang="en-US" sz="2400" b="1" dirty="0">
                <a:solidFill>
                  <a:srgbClr val="543E34"/>
                </a:solidFill>
                <a:latin typeface="Century Gothic" panose="020B0502020202020204"/>
              </a:rPr>
              <a:t>for individuals that are incarcerated </a:t>
            </a:r>
            <a:r>
              <a:rPr kumimoji="0" lang="en-US" sz="2400" b="1" i="0" u="none" strike="noStrike" kern="1200" cap="none" spc="0" normalizeH="0" baseline="0" noProof="0" dirty="0">
                <a:ln>
                  <a:noFill/>
                </a:ln>
                <a:solidFill>
                  <a:srgbClr val="543E34"/>
                </a:solidFill>
                <a:effectLst/>
                <a:uLnTx/>
                <a:uFillTx/>
                <a:latin typeface="Century Gothic" panose="020B0502020202020204"/>
                <a:ea typeface="+mn-ea"/>
                <a:cs typeface="+mn-cs"/>
              </a:rPr>
              <a:t>to determine whether an individual has a mental health diagnosis.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543E34"/>
                </a:solidFill>
                <a:effectLst/>
                <a:uLnTx/>
                <a:uFillTx/>
                <a:latin typeface="Century Gothic" panose="020B0502020202020204"/>
                <a:ea typeface="+mn-ea"/>
                <a:cs typeface="+mn-cs"/>
              </a:rPr>
              <a:t>Anyone can send a 16.22 referral to the Magistrate Court. The Magistrate reviews all referrals and sends an order for the ones that qualify for a 16.22 assessment.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43E34"/>
                </a:solidFill>
                <a:effectLst/>
                <a:uLnTx/>
                <a:uFillTx/>
                <a:latin typeface="Century Gothic" panose="020B0502020202020204"/>
                <a:ea typeface="+mn-ea"/>
                <a:cs typeface="+mn-cs"/>
              </a:rPr>
              <a:t>The Magistrate </a:t>
            </a:r>
            <a:r>
              <a:rPr lang="en-US" sz="2400" dirty="0">
                <a:solidFill>
                  <a:srgbClr val="543E34"/>
                </a:solidFill>
                <a:latin typeface="Century Gothic" panose="020B0502020202020204"/>
              </a:rPr>
              <a:t>C</a:t>
            </a:r>
            <a:r>
              <a:rPr kumimoji="0" lang="en-US" sz="2400" b="0" i="0" u="none" strike="noStrike" kern="1200" cap="none" spc="0" normalizeH="0" baseline="0" noProof="0" dirty="0" err="1">
                <a:ln>
                  <a:noFill/>
                </a:ln>
                <a:solidFill>
                  <a:srgbClr val="543E34"/>
                </a:solidFill>
                <a:effectLst/>
                <a:uLnTx/>
                <a:uFillTx/>
                <a:latin typeface="Century Gothic" panose="020B0502020202020204"/>
                <a:ea typeface="+mn-ea"/>
                <a:cs typeface="+mn-cs"/>
              </a:rPr>
              <a:t>ourt</a:t>
            </a:r>
            <a:r>
              <a:rPr lang="en-US" sz="2400" dirty="0">
                <a:solidFill>
                  <a:srgbClr val="543E34"/>
                </a:solidFill>
                <a:latin typeface="Century Gothic" panose="020B0502020202020204"/>
              </a:rPr>
              <a:t> sends the 16.22 Order to MHMR, via email,</a:t>
            </a:r>
            <a:r>
              <a:rPr kumimoji="0" lang="en-US" sz="2400" b="0" i="0" u="none" strike="noStrike" kern="1200" cap="none" spc="0" normalizeH="0" baseline="0" noProof="0" dirty="0">
                <a:ln>
                  <a:noFill/>
                </a:ln>
                <a:solidFill>
                  <a:srgbClr val="543E34"/>
                </a:solidFill>
                <a:effectLst/>
                <a:uLnTx/>
                <a:uFillTx/>
                <a:latin typeface="Century Gothic" panose="020B0502020202020204"/>
                <a:ea typeface="+mn-ea"/>
                <a:cs typeface="+mn-cs"/>
              </a:rPr>
              <a:t> along with any pertinent information that has contributed to the reason for the order, such as the: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43E34"/>
                </a:solidFill>
                <a:effectLst/>
                <a:uLnTx/>
                <a:uFillTx/>
                <a:latin typeface="Century Gothic" panose="020B0502020202020204"/>
                <a:ea typeface="+mn-ea"/>
                <a:cs typeface="+mn-cs"/>
              </a:rPr>
              <a:t>16.22 Request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43E34"/>
                </a:solidFill>
                <a:effectLst/>
                <a:uLnTx/>
                <a:uFillTx/>
                <a:latin typeface="Century Gothic" panose="020B0502020202020204"/>
                <a:ea typeface="+mn-ea"/>
                <a:cs typeface="+mn-cs"/>
              </a:rPr>
              <a:t>Book-in Affidavit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43E34"/>
                </a:solidFill>
                <a:effectLst/>
                <a:uLnTx/>
                <a:uFillTx/>
                <a:latin typeface="Century Gothic" panose="020B0502020202020204"/>
                <a:ea typeface="+mn-ea"/>
                <a:cs typeface="+mn-cs"/>
              </a:rPr>
              <a:t>Intake Assessment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43E34"/>
                </a:solidFill>
                <a:effectLst/>
                <a:uLnTx/>
                <a:uFillTx/>
                <a:latin typeface="Century Gothic" panose="020B0502020202020204"/>
                <a:ea typeface="+mn-ea"/>
                <a:cs typeface="+mn-cs"/>
              </a:rPr>
              <a:t>Incident Reports</a:t>
            </a:r>
          </a:p>
          <a:p>
            <a:pPr marR="0" lvl="1" algn="l" defTabSz="914400" rtl="0" eaLnBrk="1" fontAlgn="auto" latinLnBrk="0" hangingPunct="1">
              <a:lnSpc>
                <a:spcPct val="90000"/>
              </a:lnSpc>
              <a:spcBef>
                <a:spcPts val="500"/>
              </a:spcBef>
              <a:spcAft>
                <a:spcPts val="0"/>
              </a:spcAft>
              <a:buClrTx/>
              <a:buSzTx/>
              <a:tabLst/>
              <a:defRPr/>
            </a:pPr>
            <a:endParaRPr kumimoji="0" lang="en-US" sz="2000" b="0" i="0" u="none" strike="noStrike" kern="1200" cap="none" spc="0" normalizeH="0" baseline="0" noProof="0" dirty="0">
              <a:ln>
                <a:noFill/>
              </a:ln>
              <a:solidFill>
                <a:srgbClr val="543E34"/>
              </a:solidFill>
              <a:effectLst/>
              <a:uLnTx/>
              <a:uFillTx/>
              <a:latin typeface="Century Gothic" panose="020B0502020202020204"/>
              <a:ea typeface="+mn-ea"/>
              <a:cs typeface="+mn-cs"/>
            </a:endParaRPr>
          </a:p>
          <a:p>
            <a:pPr marR="0" lvl="0" algn="l" defTabSz="914400" rtl="0" eaLnBrk="1" fontAlgn="auto" latinLnBrk="0" hangingPunct="1">
              <a:lnSpc>
                <a:spcPct val="90000"/>
              </a:lnSpc>
              <a:spcBef>
                <a:spcPts val="500"/>
              </a:spcBef>
              <a:spcAft>
                <a:spcPts val="0"/>
              </a:spcAft>
              <a:buClrTx/>
              <a:buSzTx/>
              <a:tabLst/>
              <a:defRPr/>
            </a:pPr>
            <a:r>
              <a:rPr kumimoji="0" lang="en-US" sz="2200" b="1" i="0" u="none" strike="noStrike" kern="1200" cap="none" spc="0" normalizeH="0" baseline="0" noProof="0" dirty="0">
                <a:ln>
                  <a:noFill/>
                </a:ln>
                <a:solidFill>
                  <a:srgbClr val="543E34"/>
                </a:solidFill>
                <a:effectLst/>
                <a:uLnTx/>
                <a:uFillTx/>
                <a:latin typeface="Century Gothic" panose="020B0502020202020204"/>
                <a:ea typeface="+mn-ea"/>
                <a:cs typeface="+mn-cs"/>
              </a:rPr>
              <a:t>MHMR makes a recommendation using the information provided in these documents, the individual’s report, speaking with jail staff, and speaking with family and friends.</a:t>
            </a:r>
          </a:p>
        </p:txBody>
      </p:sp>
      <p:sp>
        <p:nvSpPr>
          <p:cNvPr id="4" name="TextBox 3">
            <a:extLst>
              <a:ext uri="{FF2B5EF4-FFF2-40B4-BE49-F238E27FC236}">
                <a16:creationId xmlns:a16="http://schemas.microsoft.com/office/drawing/2014/main" id="{A6AE7686-AF89-C774-AB72-B0E347C5B479}"/>
              </a:ext>
            </a:extLst>
          </p:cNvPr>
          <p:cNvSpPr txBox="1"/>
          <p:nvPr/>
        </p:nvSpPr>
        <p:spPr>
          <a:xfrm>
            <a:off x="11796665" y="6527549"/>
            <a:ext cx="325926" cy="246221"/>
          </a:xfrm>
          <a:prstGeom prst="rect">
            <a:avLst/>
          </a:prstGeom>
          <a:noFill/>
        </p:spPr>
        <p:txBody>
          <a:bodyPr wrap="square" rtlCol="0">
            <a:spAutoFit/>
          </a:bodyPr>
          <a:lstStyle/>
          <a:p>
            <a:r>
              <a:rPr lang="en-US" sz="1000" dirty="0"/>
              <a:t>18</a:t>
            </a:r>
          </a:p>
        </p:txBody>
      </p:sp>
    </p:spTree>
    <p:extLst>
      <p:ext uri="{BB962C8B-B14F-4D97-AF65-F5344CB8AC3E}">
        <p14:creationId xmlns:p14="http://schemas.microsoft.com/office/powerpoint/2010/main" val="189821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C9C7069E-8095-250E-5EC8-5FE8BAC18FA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t="14" b="14"/>
          <a:stretch/>
        </p:blipFill>
        <p:spPr>
          <a:xfrm>
            <a:off x="1236663" y="776288"/>
            <a:ext cx="3433762" cy="5018087"/>
          </a:xfrm>
        </p:spPr>
      </p:pic>
      <p:sp>
        <p:nvSpPr>
          <p:cNvPr id="2" name="Title 1">
            <a:extLst>
              <a:ext uri="{FF2B5EF4-FFF2-40B4-BE49-F238E27FC236}">
                <a16:creationId xmlns:a16="http://schemas.microsoft.com/office/drawing/2014/main" id="{8CC28204-2C6C-CA2B-7ACE-709BD219E7A2}"/>
              </a:ext>
            </a:extLst>
          </p:cNvPr>
          <p:cNvSpPr>
            <a:spLocks noGrp="1"/>
          </p:cNvSpPr>
          <p:nvPr>
            <p:ph type="title"/>
          </p:nvPr>
        </p:nvSpPr>
        <p:spPr>
          <a:xfrm>
            <a:off x="1498590" y="3172981"/>
            <a:ext cx="2909908" cy="724106"/>
          </a:xfrm>
        </p:spPr>
        <p:txBody>
          <a:bodyPr/>
          <a:lstStyle/>
          <a:p>
            <a:r>
              <a:rPr lang="en-US" dirty="0">
                <a:solidFill>
                  <a:schemeClr val="tx1"/>
                </a:solidFill>
              </a:rPr>
              <a:t>16.22 Magistrate Orders</a:t>
            </a:r>
          </a:p>
        </p:txBody>
      </p:sp>
      <p:sp>
        <p:nvSpPr>
          <p:cNvPr id="3" name="Content Placeholder 2">
            <a:extLst>
              <a:ext uri="{FF2B5EF4-FFF2-40B4-BE49-F238E27FC236}">
                <a16:creationId xmlns:a16="http://schemas.microsoft.com/office/drawing/2014/main" id="{A83F17C7-EFB2-790A-200F-D9BF2626198F}"/>
              </a:ext>
            </a:extLst>
          </p:cNvPr>
          <p:cNvSpPr>
            <a:spLocks noGrp="1"/>
          </p:cNvSpPr>
          <p:nvPr>
            <p:ph sz="quarter" idx="10"/>
          </p:nvPr>
        </p:nvSpPr>
        <p:spPr>
          <a:xfrm>
            <a:off x="6384175" y="432261"/>
            <a:ext cx="5336770" cy="600043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43E34"/>
                </a:solidFill>
                <a:effectLst/>
                <a:uLnTx/>
                <a:uFillTx/>
                <a:ea typeface="+mn-ea"/>
                <a:cs typeface="+mn-cs"/>
              </a:rPr>
              <a:t>The jail liaisons or other designated staff complete two in-person follow ups with the individuals who were assessed. These follow-ups are completed within 24-hours and another follow up is completed within 48-hours.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543E34"/>
                </a:solidFill>
              </a:rPr>
              <a:t>If an</a:t>
            </a:r>
            <a:r>
              <a:rPr kumimoji="0" lang="en-US" sz="2400" b="0" i="0" u="none" strike="noStrike" kern="1200" cap="none" spc="0" normalizeH="0" baseline="0" noProof="0" dirty="0">
                <a:ln>
                  <a:noFill/>
                </a:ln>
                <a:solidFill>
                  <a:srgbClr val="543E34"/>
                </a:solidFill>
                <a:effectLst/>
                <a:uLnTx/>
                <a:uFillTx/>
                <a:ea typeface="+mn-ea"/>
                <a:cs typeface="+mn-cs"/>
              </a:rPr>
              <a:t> individual is referred and accepted to a psychiatric hospital, MHMR </a:t>
            </a:r>
            <a:r>
              <a:rPr lang="en-US" sz="2400" dirty="0">
                <a:solidFill>
                  <a:srgbClr val="543E34"/>
                </a:solidFill>
              </a:rPr>
              <a:t>hospital liaisons </a:t>
            </a:r>
            <a:r>
              <a:rPr kumimoji="0" lang="en-US" sz="2400" b="0" i="0" u="none" strike="noStrike" kern="1200" cap="none" spc="0" normalizeH="0" baseline="0" noProof="0" dirty="0">
                <a:ln>
                  <a:noFill/>
                </a:ln>
                <a:solidFill>
                  <a:srgbClr val="543E34"/>
                </a:solidFill>
                <a:effectLst/>
                <a:uLnTx/>
                <a:uFillTx/>
                <a:ea typeface="+mn-ea"/>
                <a:cs typeface="+mn-cs"/>
              </a:rPr>
              <a:t>completes a follow up call to the hospital.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43E34"/>
                </a:solidFill>
                <a:effectLst/>
                <a:uLnTx/>
                <a:uFillTx/>
                <a:ea typeface="+mn-ea"/>
                <a:cs typeface="+mn-cs"/>
              </a:rPr>
              <a:t>When the individual returns to the jail, the jail liaison or MHMR staff completes another in-person follow up with the individual.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43E34"/>
                </a:solidFill>
                <a:effectLst/>
                <a:uLnTx/>
                <a:uFillTx/>
                <a:ea typeface="+mn-ea"/>
                <a:cs typeface="+mn-cs"/>
              </a:rPr>
              <a:t>During these follow ups, the individual is asked questions about risk of harm, disturbed thinking, and asks if the individual has any questions regarding mental health services.</a:t>
            </a:r>
            <a:endParaRPr kumimoji="0" lang="en-US" sz="1800" b="0" i="0" u="none" strike="noStrike" kern="1200" cap="none" spc="0" normalizeH="0" baseline="0" noProof="0" dirty="0">
              <a:ln>
                <a:noFill/>
              </a:ln>
              <a:solidFill>
                <a:srgbClr val="543E34"/>
              </a:solidFill>
              <a:effectLst/>
              <a:uLnTx/>
              <a:uFillTx/>
              <a:ea typeface="+mn-ea"/>
              <a:cs typeface="+mn-cs"/>
            </a:endParaRPr>
          </a:p>
        </p:txBody>
      </p:sp>
      <p:sp>
        <p:nvSpPr>
          <p:cNvPr id="4" name="TextBox 3">
            <a:extLst>
              <a:ext uri="{FF2B5EF4-FFF2-40B4-BE49-F238E27FC236}">
                <a16:creationId xmlns:a16="http://schemas.microsoft.com/office/drawing/2014/main" id="{FB433B3A-690B-4EAC-2927-21DA831A5CCC}"/>
              </a:ext>
            </a:extLst>
          </p:cNvPr>
          <p:cNvSpPr txBox="1"/>
          <p:nvPr/>
        </p:nvSpPr>
        <p:spPr>
          <a:xfrm>
            <a:off x="11796665" y="6527549"/>
            <a:ext cx="325926" cy="246221"/>
          </a:xfrm>
          <a:prstGeom prst="rect">
            <a:avLst/>
          </a:prstGeom>
          <a:noFill/>
        </p:spPr>
        <p:txBody>
          <a:bodyPr wrap="square" rtlCol="0">
            <a:spAutoFit/>
          </a:bodyPr>
          <a:lstStyle/>
          <a:p>
            <a:r>
              <a:rPr lang="en-US" sz="1000" dirty="0"/>
              <a:t>19</a:t>
            </a:r>
          </a:p>
        </p:txBody>
      </p:sp>
    </p:spTree>
    <p:extLst>
      <p:ext uri="{BB962C8B-B14F-4D97-AF65-F5344CB8AC3E}">
        <p14:creationId xmlns:p14="http://schemas.microsoft.com/office/powerpoint/2010/main" val="104707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01C9-D8CB-0E30-57BD-6E61DBDF2C64}"/>
              </a:ext>
            </a:extLst>
          </p:cNvPr>
          <p:cNvSpPr>
            <a:spLocks noGrp="1"/>
          </p:cNvSpPr>
          <p:nvPr>
            <p:ph type="title"/>
          </p:nvPr>
        </p:nvSpPr>
        <p:spPr/>
        <p:txBody>
          <a:bodyPr/>
          <a:lstStyle/>
          <a:p>
            <a:r>
              <a:rPr lang="en-US" dirty="0"/>
              <a:t>What is MCOT?</a:t>
            </a:r>
          </a:p>
        </p:txBody>
      </p:sp>
      <p:sp>
        <p:nvSpPr>
          <p:cNvPr id="3" name="Text Placeholder 2">
            <a:extLst>
              <a:ext uri="{FF2B5EF4-FFF2-40B4-BE49-F238E27FC236}">
                <a16:creationId xmlns:a16="http://schemas.microsoft.com/office/drawing/2014/main" id="{77BDE861-EDC3-D18F-5E56-2D1A93FA2EEB}"/>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MCOT stands for the Mobile Crisis Outreach Team</a:t>
            </a:r>
          </a:p>
          <a:p>
            <a:pPr marL="285750" indent="-285750">
              <a:buFont typeface="Arial" panose="020B0604020202020204" pitchFamily="34" charset="0"/>
              <a:buChar char="•"/>
            </a:pPr>
            <a:r>
              <a:rPr lang="en-US" dirty="0"/>
              <a:t>MCOT carries out Risk of Harm Assessments 24/7/365 days a year. </a:t>
            </a:r>
          </a:p>
          <a:p>
            <a:pPr marL="285750" indent="-285750">
              <a:buFont typeface="Arial" panose="020B0604020202020204" pitchFamily="34" charset="0"/>
              <a:buChar char="•"/>
            </a:pPr>
            <a:r>
              <a:rPr lang="en-US" dirty="0"/>
              <a:t>Between the hours of 8am-5pm, MCOT also provides outpatient crisis services including but not limited to follow ups, counseling, case management, and liaison work.</a:t>
            </a:r>
          </a:p>
          <a:p>
            <a:pPr marL="285750" indent="-285750">
              <a:buFont typeface="Arial" panose="020B0604020202020204" pitchFamily="34" charset="0"/>
              <a:buChar char="•"/>
            </a:pPr>
            <a:r>
              <a:rPr lang="en-US" dirty="0"/>
              <a:t>Individuals interested in crisis outpatient services can receive weekly case management, weekly counseling, and medication management, for a 90-day period.  </a:t>
            </a:r>
          </a:p>
        </p:txBody>
      </p:sp>
      <p:sp>
        <p:nvSpPr>
          <p:cNvPr id="4" name="TextBox 3">
            <a:extLst>
              <a:ext uri="{FF2B5EF4-FFF2-40B4-BE49-F238E27FC236}">
                <a16:creationId xmlns:a16="http://schemas.microsoft.com/office/drawing/2014/main" id="{A9C84D17-DEA1-C461-A26B-D9A18740F3FE}"/>
              </a:ext>
            </a:extLst>
          </p:cNvPr>
          <p:cNvSpPr txBox="1"/>
          <p:nvPr/>
        </p:nvSpPr>
        <p:spPr>
          <a:xfrm>
            <a:off x="11914361" y="6527549"/>
            <a:ext cx="208230" cy="246221"/>
          </a:xfrm>
          <a:prstGeom prst="rect">
            <a:avLst/>
          </a:prstGeom>
          <a:noFill/>
        </p:spPr>
        <p:txBody>
          <a:bodyPr wrap="square" rtlCol="0">
            <a:spAutoFit/>
          </a:bodyPr>
          <a:lstStyle/>
          <a:p>
            <a:r>
              <a:rPr lang="en-US" sz="1000" dirty="0"/>
              <a:t>2</a:t>
            </a:r>
          </a:p>
        </p:txBody>
      </p:sp>
    </p:spTree>
    <p:extLst>
      <p:ext uri="{BB962C8B-B14F-4D97-AF65-F5344CB8AC3E}">
        <p14:creationId xmlns:p14="http://schemas.microsoft.com/office/powerpoint/2010/main" val="32683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3E25-7402-EAC9-107D-E3C80B9672C6}"/>
              </a:ext>
            </a:extLst>
          </p:cNvPr>
          <p:cNvSpPr>
            <a:spLocks noGrp="1"/>
          </p:cNvSpPr>
          <p:nvPr>
            <p:ph type="title"/>
          </p:nvPr>
        </p:nvSpPr>
        <p:spPr>
          <a:xfrm>
            <a:off x="529935" y="924339"/>
            <a:ext cx="3990110" cy="5009322"/>
          </a:xfrm>
        </p:spPr>
        <p:txBody>
          <a:bodyPr/>
          <a:lstStyle/>
          <a:p>
            <a:pPr lvl="0"/>
            <a:r>
              <a:rPr lang="en-US" noProof="0" dirty="0"/>
              <a:t>Forensic Waitlist/ 46b Assessments</a:t>
            </a:r>
          </a:p>
        </p:txBody>
      </p:sp>
      <p:sp>
        <p:nvSpPr>
          <p:cNvPr id="3" name="Content Placeholder 2">
            <a:extLst>
              <a:ext uri="{FF2B5EF4-FFF2-40B4-BE49-F238E27FC236}">
                <a16:creationId xmlns:a16="http://schemas.microsoft.com/office/drawing/2014/main" id="{DBBD146A-879C-A0DC-7A0C-2E7729C4D125}"/>
              </a:ext>
            </a:extLst>
          </p:cNvPr>
          <p:cNvSpPr>
            <a:spLocks noGrp="1"/>
          </p:cNvSpPr>
          <p:nvPr>
            <p:ph sz="quarter" idx="10"/>
          </p:nvPr>
        </p:nvSpPr>
        <p:spPr>
          <a:xfrm>
            <a:off x="5153836" y="692529"/>
            <a:ext cx="6177309" cy="2664428"/>
          </a:xfrm>
        </p:spPr>
        <p:txBody>
          <a:bodyPr>
            <a:normAutofit fontScale="70000" lnSpcReduction="20000"/>
          </a:bodyPr>
          <a:lstStyle/>
          <a:p>
            <a:pPr marL="342900" indent="-342900">
              <a:buFont typeface="Arial" panose="020B0604020202020204" pitchFamily="34" charset="0"/>
              <a:buChar char="•"/>
            </a:pPr>
            <a:r>
              <a:rPr lang="en-US" sz="2400" dirty="0"/>
              <a:t>One of the jail liaison’s primary roles is to meet monthly with individuals who are on the forensic waitlist, who are awaiting a bed to North Texas State Hospital (NTSH).</a:t>
            </a:r>
          </a:p>
          <a:p>
            <a:pPr marL="571500" lvl="1" indent="-342900">
              <a:buFont typeface="Arial" panose="020B0604020202020204" pitchFamily="34" charset="0"/>
              <a:buChar char="•"/>
            </a:pPr>
            <a:r>
              <a:rPr lang="en-US" sz="2200" dirty="0"/>
              <a:t>The individuals on the Forensic waitlist have been deemed not competent to stand trial, the individual is waiting for a Forensic bed in order to be admitted to the State Hospital for competency restoration, then once the individual is declared competent, the individual will return back to jail.</a:t>
            </a:r>
          </a:p>
        </p:txBody>
      </p:sp>
      <p:sp>
        <p:nvSpPr>
          <p:cNvPr id="6" name="Content Placeholder 5">
            <a:extLst>
              <a:ext uri="{FF2B5EF4-FFF2-40B4-BE49-F238E27FC236}">
                <a16:creationId xmlns:a16="http://schemas.microsoft.com/office/drawing/2014/main" id="{FCAFDB5C-106E-88F6-9353-25362AF2CB86}"/>
              </a:ext>
            </a:extLst>
          </p:cNvPr>
          <p:cNvSpPr>
            <a:spLocks noGrp="1"/>
          </p:cNvSpPr>
          <p:nvPr>
            <p:ph sz="quarter" idx="11"/>
          </p:nvPr>
        </p:nvSpPr>
        <p:spPr>
          <a:xfrm>
            <a:off x="5153836" y="3642560"/>
            <a:ext cx="6177309" cy="2588227"/>
          </a:xfrm>
        </p:spPr>
        <p:txBody>
          <a:bodyPr>
            <a:normAutofit fontScale="32500" lnSpcReduction="20000"/>
          </a:bodyPr>
          <a:lstStyle/>
          <a:p>
            <a:pPr marL="342900" indent="-342900">
              <a:buFont typeface="Arial" panose="020B0604020202020204" pitchFamily="34" charset="0"/>
              <a:buChar char="•"/>
            </a:pPr>
            <a:r>
              <a:rPr lang="en-US" sz="5000" dirty="0"/>
              <a:t>46b is an assessment that must be completed before an individual is transferred from Denton County Jail to a state hospital.</a:t>
            </a:r>
          </a:p>
          <a:p>
            <a:pPr marL="571500" lvl="1" indent="-342900">
              <a:buFont typeface="Arial" panose="020B0604020202020204" pitchFamily="34" charset="0"/>
              <a:buChar char="•"/>
            </a:pPr>
            <a:r>
              <a:rPr lang="en-US" sz="4800" dirty="0"/>
              <a:t>The Denton County Sheriff’s Office sends an email to the Center to inform Jail Liaison staff of the transfer, and Jail Liaison staff completes the assessment before the individual is transferred to the state hospital. A copy of the assessment is maintained by the Center and the Sheriff’s Office.</a:t>
            </a:r>
          </a:p>
        </p:txBody>
      </p:sp>
      <p:sp>
        <p:nvSpPr>
          <p:cNvPr id="4" name="TextBox 3">
            <a:extLst>
              <a:ext uri="{FF2B5EF4-FFF2-40B4-BE49-F238E27FC236}">
                <a16:creationId xmlns:a16="http://schemas.microsoft.com/office/drawing/2014/main" id="{9C0024B1-B34D-7AFB-818C-E8AD50D9D6DB}"/>
              </a:ext>
            </a:extLst>
          </p:cNvPr>
          <p:cNvSpPr txBox="1"/>
          <p:nvPr/>
        </p:nvSpPr>
        <p:spPr>
          <a:xfrm>
            <a:off x="11796665" y="6527549"/>
            <a:ext cx="325926" cy="246221"/>
          </a:xfrm>
          <a:prstGeom prst="rect">
            <a:avLst/>
          </a:prstGeom>
          <a:noFill/>
        </p:spPr>
        <p:txBody>
          <a:bodyPr wrap="square" rtlCol="0">
            <a:spAutoFit/>
          </a:bodyPr>
          <a:lstStyle/>
          <a:p>
            <a:r>
              <a:rPr lang="en-US" sz="1000" dirty="0"/>
              <a:t>20</a:t>
            </a:r>
          </a:p>
        </p:txBody>
      </p:sp>
    </p:spTree>
    <p:extLst>
      <p:ext uri="{BB962C8B-B14F-4D97-AF65-F5344CB8AC3E}">
        <p14:creationId xmlns:p14="http://schemas.microsoft.com/office/powerpoint/2010/main" val="16382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1BB1-C5B6-C34A-6087-4868288761AF}"/>
              </a:ext>
            </a:extLst>
          </p:cNvPr>
          <p:cNvSpPr>
            <a:spLocks noGrp="1"/>
          </p:cNvSpPr>
          <p:nvPr>
            <p:ph type="title"/>
          </p:nvPr>
        </p:nvSpPr>
        <p:spPr>
          <a:xfrm>
            <a:off x="529935" y="571499"/>
            <a:ext cx="11118274" cy="1154114"/>
          </a:xfrm>
        </p:spPr>
        <p:txBody>
          <a:bodyPr/>
          <a:lstStyle/>
          <a:p>
            <a:pPr lvl="0"/>
            <a:r>
              <a:rPr lang="en-US" sz="3600" dirty="0"/>
              <a:t>17.032 Bond Conditions</a:t>
            </a:r>
            <a:endParaRPr lang="en-US" noProof="0" dirty="0"/>
          </a:p>
        </p:txBody>
      </p:sp>
      <p:sp>
        <p:nvSpPr>
          <p:cNvPr id="3" name="Content Placeholder 2">
            <a:extLst>
              <a:ext uri="{FF2B5EF4-FFF2-40B4-BE49-F238E27FC236}">
                <a16:creationId xmlns:a16="http://schemas.microsoft.com/office/drawing/2014/main" id="{0A77EDD1-5A8E-0F37-E892-65A530E36B20}"/>
              </a:ext>
            </a:extLst>
          </p:cNvPr>
          <p:cNvSpPr>
            <a:spLocks noGrp="1"/>
          </p:cNvSpPr>
          <p:nvPr>
            <p:ph sz="quarter" idx="17"/>
          </p:nvPr>
        </p:nvSpPr>
        <p:spPr>
          <a:xfrm>
            <a:off x="841667" y="2068286"/>
            <a:ext cx="10533904" cy="4114305"/>
          </a:xfrm>
        </p:spPr>
        <p:txBody>
          <a:bodyPr>
            <a:normAutofit fontScale="92500"/>
          </a:bodyPr>
          <a:lstStyle/>
          <a:p>
            <a:pPr marL="342900" indent="-342900">
              <a:buFont typeface="Arial" panose="020B0604020202020204" pitchFamily="34" charset="0"/>
              <a:buChar char="•"/>
            </a:pPr>
            <a:r>
              <a:rPr lang="en-US" sz="2400" dirty="0"/>
              <a:t>17.032 is an assessment that is completed when an individual is bonded out of the Denton County Jail, and is ordered to participate in mental health treatment, as a stipulation of their bond requirements.</a:t>
            </a:r>
          </a:p>
          <a:p>
            <a:pPr marL="800100" lvl="1" indent="-342900">
              <a:buFont typeface="Arial" panose="020B0604020202020204" pitchFamily="34" charset="0"/>
              <a:buChar char="•"/>
            </a:pPr>
            <a:r>
              <a:rPr lang="en-US" sz="2200" dirty="0"/>
              <a:t>The bond conditions are emailed to MHMR by the Court, and we complete the assessment the same day, or discuss a time with the court to plan for this assessment.</a:t>
            </a:r>
          </a:p>
          <a:p>
            <a:pPr marL="800100" lvl="1" indent="-342900">
              <a:buFont typeface="Arial" panose="020B0604020202020204" pitchFamily="34" charset="0"/>
              <a:buChar char="•"/>
            </a:pPr>
            <a:r>
              <a:rPr lang="en-US" sz="2200" dirty="0"/>
              <a:t>Jail liaisons provide an update on these individuals before they are scheduled to appear in court each month. A jail liaison also attends these dockets to provide information regarding these individuals.</a:t>
            </a:r>
          </a:p>
        </p:txBody>
      </p:sp>
      <p:sp>
        <p:nvSpPr>
          <p:cNvPr id="4" name="TextBox 3">
            <a:extLst>
              <a:ext uri="{FF2B5EF4-FFF2-40B4-BE49-F238E27FC236}">
                <a16:creationId xmlns:a16="http://schemas.microsoft.com/office/drawing/2014/main" id="{DE5F834F-29F6-628B-DF35-650DF48394C1}"/>
              </a:ext>
            </a:extLst>
          </p:cNvPr>
          <p:cNvSpPr txBox="1"/>
          <p:nvPr/>
        </p:nvSpPr>
        <p:spPr>
          <a:xfrm>
            <a:off x="11796665" y="6527549"/>
            <a:ext cx="325926" cy="246221"/>
          </a:xfrm>
          <a:prstGeom prst="rect">
            <a:avLst/>
          </a:prstGeom>
          <a:noFill/>
        </p:spPr>
        <p:txBody>
          <a:bodyPr wrap="square" rtlCol="0">
            <a:spAutoFit/>
          </a:bodyPr>
          <a:lstStyle/>
          <a:p>
            <a:r>
              <a:rPr lang="en-US" sz="1000" dirty="0"/>
              <a:t>21</a:t>
            </a:r>
          </a:p>
        </p:txBody>
      </p:sp>
    </p:spTree>
    <p:extLst>
      <p:ext uri="{BB962C8B-B14F-4D97-AF65-F5344CB8AC3E}">
        <p14:creationId xmlns:p14="http://schemas.microsoft.com/office/powerpoint/2010/main" val="119600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CDD0-17F6-3312-AE6D-F7EB95E46C02}"/>
              </a:ext>
            </a:extLst>
          </p:cNvPr>
          <p:cNvSpPr>
            <a:spLocks noGrp="1"/>
          </p:cNvSpPr>
          <p:nvPr>
            <p:ph type="title"/>
          </p:nvPr>
        </p:nvSpPr>
        <p:spPr>
          <a:xfrm>
            <a:off x="550717" y="924339"/>
            <a:ext cx="3990110" cy="5009322"/>
          </a:xfrm>
        </p:spPr>
        <p:txBody>
          <a:bodyPr/>
          <a:lstStyle/>
          <a:p>
            <a:r>
              <a:rPr lang="en-US" dirty="0"/>
              <a:t>Jail Re-Entry Program</a:t>
            </a:r>
          </a:p>
        </p:txBody>
      </p:sp>
      <p:sp>
        <p:nvSpPr>
          <p:cNvPr id="3" name="Content Placeholder 2">
            <a:extLst>
              <a:ext uri="{FF2B5EF4-FFF2-40B4-BE49-F238E27FC236}">
                <a16:creationId xmlns:a16="http://schemas.microsoft.com/office/drawing/2014/main" id="{EB336AA5-9DDA-DA9A-5469-6885A5A84D1D}"/>
              </a:ext>
            </a:extLst>
          </p:cNvPr>
          <p:cNvSpPr>
            <a:spLocks noGrp="1"/>
          </p:cNvSpPr>
          <p:nvPr>
            <p:ph sz="quarter" idx="10"/>
          </p:nvPr>
        </p:nvSpPr>
        <p:spPr>
          <a:xfrm>
            <a:off x="4987637" y="748145"/>
            <a:ext cx="6367548" cy="5320145"/>
          </a:xfrm>
        </p:spPr>
        <p:txBody>
          <a:bodyPr>
            <a:normAutofit fontScale="85000" lnSpcReduction="20000"/>
          </a:bodyPr>
          <a:lstStyle/>
          <a:p>
            <a:pPr marL="342900" indent="-342900">
              <a:buFont typeface="Arial" panose="020B0604020202020204" pitchFamily="34" charset="0"/>
              <a:buChar char="•"/>
            </a:pPr>
            <a:r>
              <a:rPr lang="en-US" sz="2400" dirty="0"/>
              <a:t>Denton County MHMR has recently been awarded 3 grant-funded positions that will be officed in the Denton County Jail. These positions consist of 2 Qualified Mental health professionals (QMHP’s) and 1 Peer Support Specialist.</a:t>
            </a:r>
          </a:p>
          <a:p>
            <a:pPr marL="571500" lvl="1" indent="-342900">
              <a:buFont typeface="Arial" panose="020B0604020202020204" pitchFamily="34" charset="0"/>
              <a:buChar char="•"/>
            </a:pPr>
            <a:r>
              <a:rPr lang="en-US" sz="2200" dirty="0"/>
              <a:t>The purpose of these positions is to prepare incarcerated individuals for re-entry into the community by providing necessary resources, such as obtaining ID forms, Supplemental Nutrition Assistance Program (SNAP) benefits, Social Security Income (SSI)/Social Security Disability Income (SSDI), budgeting, skills training, and joining housing waitlists.</a:t>
            </a:r>
          </a:p>
        </p:txBody>
      </p:sp>
      <p:sp>
        <p:nvSpPr>
          <p:cNvPr id="4" name="TextBox 3">
            <a:extLst>
              <a:ext uri="{FF2B5EF4-FFF2-40B4-BE49-F238E27FC236}">
                <a16:creationId xmlns:a16="http://schemas.microsoft.com/office/drawing/2014/main" id="{D888241A-DA26-2D7D-17BB-6DEB4DA0DBC0}"/>
              </a:ext>
            </a:extLst>
          </p:cNvPr>
          <p:cNvSpPr txBox="1"/>
          <p:nvPr/>
        </p:nvSpPr>
        <p:spPr>
          <a:xfrm>
            <a:off x="11796665" y="6527549"/>
            <a:ext cx="325926" cy="246221"/>
          </a:xfrm>
          <a:prstGeom prst="rect">
            <a:avLst/>
          </a:prstGeom>
          <a:noFill/>
        </p:spPr>
        <p:txBody>
          <a:bodyPr wrap="square" rtlCol="0">
            <a:spAutoFit/>
          </a:bodyPr>
          <a:lstStyle/>
          <a:p>
            <a:r>
              <a:rPr lang="en-US" sz="1000" dirty="0"/>
              <a:t>22</a:t>
            </a:r>
          </a:p>
        </p:txBody>
      </p:sp>
    </p:spTree>
    <p:extLst>
      <p:ext uri="{BB962C8B-B14F-4D97-AF65-F5344CB8AC3E}">
        <p14:creationId xmlns:p14="http://schemas.microsoft.com/office/powerpoint/2010/main" val="187624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3E25-7402-EAC9-107D-E3C80B9672C6}"/>
              </a:ext>
            </a:extLst>
          </p:cNvPr>
          <p:cNvSpPr>
            <a:spLocks noGrp="1"/>
          </p:cNvSpPr>
          <p:nvPr>
            <p:ph type="title"/>
          </p:nvPr>
        </p:nvSpPr>
        <p:spPr>
          <a:xfrm>
            <a:off x="529935" y="924339"/>
            <a:ext cx="3990110" cy="5009322"/>
          </a:xfrm>
        </p:spPr>
        <p:txBody>
          <a:bodyPr/>
          <a:lstStyle/>
          <a:p>
            <a:pPr lvl="0"/>
            <a:r>
              <a:rPr lang="en-US" noProof="0" dirty="0"/>
              <a:t>Participation in the Jail Re-Entry Program</a:t>
            </a:r>
          </a:p>
        </p:txBody>
      </p:sp>
      <p:sp>
        <p:nvSpPr>
          <p:cNvPr id="3" name="Content Placeholder 2">
            <a:extLst>
              <a:ext uri="{FF2B5EF4-FFF2-40B4-BE49-F238E27FC236}">
                <a16:creationId xmlns:a16="http://schemas.microsoft.com/office/drawing/2014/main" id="{DBBD146A-879C-A0DC-7A0C-2E7729C4D125}"/>
              </a:ext>
            </a:extLst>
          </p:cNvPr>
          <p:cNvSpPr>
            <a:spLocks noGrp="1"/>
          </p:cNvSpPr>
          <p:nvPr>
            <p:ph sz="quarter" idx="10"/>
          </p:nvPr>
        </p:nvSpPr>
        <p:spPr>
          <a:xfrm>
            <a:off x="5103093" y="840118"/>
            <a:ext cx="6350979" cy="2334252"/>
          </a:xfrm>
        </p:spPr>
        <p:txBody>
          <a:bodyPr>
            <a:normAutofit/>
          </a:bodyPr>
          <a:lstStyle/>
          <a:p>
            <a:pPr marL="571500" lvl="1" indent="-342900">
              <a:buFont typeface="Arial" panose="020B0604020202020204" pitchFamily="34" charset="0"/>
              <a:buChar char="•"/>
            </a:pPr>
            <a:r>
              <a:rPr lang="en-US" sz="2400" dirty="0"/>
              <a:t>Individuals are referred to the Re-Entry Program through Denton County Jail staff, MHMR staff, attorneys, or self-referral (through letters or requests).</a:t>
            </a:r>
          </a:p>
        </p:txBody>
      </p:sp>
      <p:sp>
        <p:nvSpPr>
          <p:cNvPr id="6" name="Content Placeholder 5">
            <a:extLst>
              <a:ext uri="{FF2B5EF4-FFF2-40B4-BE49-F238E27FC236}">
                <a16:creationId xmlns:a16="http://schemas.microsoft.com/office/drawing/2014/main" id="{FCAFDB5C-106E-88F6-9353-25362AF2CB86}"/>
              </a:ext>
            </a:extLst>
          </p:cNvPr>
          <p:cNvSpPr>
            <a:spLocks noGrp="1"/>
          </p:cNvSpPr>
          <p:nvPr>
            <p:ph sz="quarter" idx="11"/>
          </p:nvPr>
        </p:nvSpPr>
        <p:spPr>
          <a:xfrm>
            <a:off x="5116828" y="3577315"/>
            <a:ext cx="6350979" cy="2643447"/>
          </a:xfrm>
        </p:spPr>
        <p:txBody>
          <a:bodyPr>
            <a:noAutofit/>
          </a:bodyPr>
          <a:lstStyle/>
          <a:p>
            <a:r>
              <a:rPr lang="en-US" sz="2400" dirty="0"/>
              <a:t>Willing and able to participate in the program</a:t>
            </a:r>
          </a:p>
          <a:p>
            <a:r>
              <a:rPr lang="en-US" sz="2400" dirty="0"/>
              <a:t>Able to identify and work towards goals</a:t>
            </a:r>
          </a:p>
          <a:p>
            <a:r>
              <a:rPr lang="en-US" sz="2400" dirty="0"/>
              <a:t>Capable of leaving jail within the statutes of their charges</a:t>
            </a:r>
          </a:p>
          <a:p>
            <a:endParaRPr lang="en-US" sz="4800" dirty="0"/>
          </a:p>
        </p:txBody>
      </p:sp>
      <p:sp>
        <p:nvSpPr>
          <p:cNvPr id="4" name="TextBox 3">
            <a:extLst>
              <a:ext uri="{FF2B5EF4-FFF2-40B4-BE49-F238E27FC236}">
                <a16:creationId xmlns:a16="http://schemas.microsoft.com/office/drawing/2014/main" id="{72E0CD39-E5A1-37FC-6A18-221864F54577}"/>
              </a:ext>
            </a:extLst>
          </p:cNvPr>
          <p:cNvSpPr txBox="1"/>
          <p:nvPr/>
        </p:nvSpPr>
        <p:spPr>
          <a:xfrm>
            <a:off x="11796665" y="6527549"/>
            <a:ext cx="325926" cy="246221"/>
          </a:xfrm>
          <a:prstGeom prst="rect">
            <a:avLst/>
          </a:prstGeom>
          <a:noFill/>
        </p:spPr>
        <p:txBody>
          <a:bodyPr wrap="square" rtlCol="0">
            <a:spAutoFit/>
          </a:bodyPr>
          <a:lstStyle/>
          <a:p>
            <a:r>
              <a:rPr lang="en-US" sz="1000" dirty="0"/>
              <a:t>23</a:t>
            </a:r>
          </a:p>
        </p:txBody>
      </p:sp>
    </p:spTree>
    <p:extLst>
      <p:ext uri="{BB962C8B-B14F-4D97-AF65-F5344CB8AC3E}">
        <p14:creationId xmlns:p14="http://schemas.microsoft.com/office/powerpoint/2010/main" val="408297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C9C7069E-8095-250E-5EC8-5FE8BAC18FA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t="14" b="14"/>
          <a:stretch/>
        </p:blipFill>
        <p:spPr>
          <a:xfrm>
            <a:off x="1236663" y="776288"/>
            <a:ext cx="3433762" cy="5018087"/>
          </a:xfrm>
        </p:spPr>
      </p:pic>
      <p:sp>
        <p:nvSpPr>
          <p:cNvPr id="2" name="Title 1">
            <a:extLst>
              <a:ext uri="{FF2B5EF4-FFF2-40B4-BE49-F238E27FC236}">
                <a16:creationId xmlns:a16="http://schemas.microsoft.com/office/drawing/2014/main" id="{8CC28204-2C6C-CA2B-7ACE-709BD219E7A2}"/>
              </a:ext>
            </a:extLst>
          </p:cNvPr>
          <p:cNvSpPr>
            <a:spLocks noGrp="1"/>
          </p:cNvSpPr>
          <p:nvPr>
            <p:ph type="title"/>
          </p:nvPr>
        </p:nvSpPr>
        <p:spPr>
          <a:xfrm>
            <a:off x="1498590" y="3172981"/>
            <a:ext cx="2909908" cy="724106"/>
          </a:xfrm>
        </p:spPr>
        <p:txBody>
          <a:bodyPr/>
          <a:lstStyle/>
          <a:p>
            <a:r>
              <a:rPr lang="en-US" dirty="0">
                <a:solidFill>
                  <a:schemeClr val="tx1"/>
                </a:solidFill>
              </a:rPr>
              <a:t>Re-Entry QMHPs</a:t>
            </a:r>
          </a:p>
        </p:txBody>
      </p:sp>
      <p:sp>
        <p:nvSpPr>
          <p:cNvPr id="3" name="Content Placeholder 2">
            <a:extLst>
              <a:ext uri="{FF2B5EF4-FFF2-40B4-BE49-F238E27FC236}">
                <a16:creationId xmlns:a16="http://schemas.microsoft.com/office/drawing/2014/main" id="{A83F17C7-EFB2-790A-200F-D9BF2626198F}"/>
              </a:ext>
            </a:extLst>
          </p:cNvPr>
          <p:cNvSpPr>
            <a:spLocks noGrp="1"/>
          </p:cNvSpPr>
          <p:nvPr>
            <p:ph sz="quarter" idx="10"/>
          </p:nvPr>
        </p:nvSpPr>
        <p:spPr>
          <a:xfrm>
            <a:off x="6384175" y="432261"/>
            <a:ext cx="5336770" cy="600043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43E34"/>
                </a:solidFill>
                <a:effectLst/>
                <a:uLnTx/>
                <a:uFillTx/>
                <a:ea typeface="+mn-ea"/>
                <a:cs typeface="+mn-cs"/>
              </a:rPr>
              <a:t>The re-entry QMHPs meet with all individuals who were assessed by the Center.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543E34"/>
                </a:solidFill>
              </a:rPr>
              <a:t>The QMHP’s determine eligibility and ask all individuals who they meet with about participation in the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43E34"/>
                </a:solidFill>
                <a:effectLst/>
                <a:uLnTx/>
                <a:uFillTx/>
                <a:ea typeface="+mn-ea"/>
                <a:cs typeface="+mn-cs"/>
              </a:rPr>
              <a:t>The QMHP will meet with everyone on their caseload at a minimum of weekly while </a:t>
            </a:r>
            <a:r>
              <a:rPr lang="en-US" sz="2400" dirty="0">
                <a:solidFill>
                  <a:srgbClr val="543E34"/>
                </a:solidFill>
              </a:rPr>
              <a:t>the individual is incarcerated</a:t>
            </a:r>
            <a:r>
              <a:rPr kumimoji="0" lang="en-US" sz="2400" b="0" i="0" u="none" strike="noStrike" kern="1200" cap="none" spc="0" normalizeH="0" baseline="0" noProof="0" dirty="0">
                <a:ln>
                  <a:noFill/>
                </a:ln>
                <a:solidFill>
                  <a:srgbClr val="543E34"/>
                </a:solidFill>
                <a:effectLst/>
                <a:uLnTx/>
                <a:uFillTx/>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543E34"/>
                </a:solidFill>
              </a:rPr>
              <a:t>Will connect individuals to outpatient mental health after release from incarceration, providing a seamless transition.</a:t>
            </a:r>
            <a:endParaRPr kumimoji="0" lang="en-US" sz="1800" b="0" i="0" u="none" strike="noStrike" kern="1200" cap="none" spc="0" normalizeH="0" baseline="0" noProof="0" dirty="0">
              <a:ln>
                <a:noFill/>
              </a:ln>
              <a:solidFill>
                <a:srgbClr val="543E34"/>
              </a:solidFill>
              <a:effectLst/>
              <a:uLnTx/>
              <a:uFillTx/>
              <a:ea typeface="+mn-ea"/>
              <a:cs typeface="+mn-cs"/>
            </a:endParaRPr>
          </a:p>
        </p:txBody>
      </p:sp>
      <p:sp>
        <p:nvSpPr>
          <p:cNvPr id="4" name="TextBox 3">
            <a:extLst>
              <a:ext uri="{FF2B5EF4-FFF2-40B4-BE49-F238E27FC236}">
                <a16:creationId xmlns:a16="http://schemas.microsoft.com/office/drawing/2014/main" id="{0B387690-5084-2D20-67CB-331C398CAEE3}"/>
              </a:ext>
            </a:extLst>
          </p:cNvPr>
          <p:cNvSpPr txBox="1"/>
          <p:nvPr/>
        </p:nvSpPr>
        <p:spPr>
          <a:xfrm>
            <a:off x="11796665" y="6527549"/>
            <a:ext cx="325926" cy="246221"/>
          </a:xfrm>
          <a:prstGeom prst="rect">
            <a:avLst/>
          </a:prstGeom>
          <a:noFill/>
        </p:spPr>
        <p:txBody>
          <a:bodyPr wrap="square" rtlCol="0">
            <a:spAutoFit/>
          </a:bodyPr>
          <a:lstStyle/>
          <a:p>
            <a:r>
              <a:rPr lang="en-US" sz="1000" dirty="0"/>
              <a:t>24</a:t>
            </a:r>
          </a:p>
        </p:txBody>
      </p:sp>
    </p:spTree>
    <p:extLst>
      <p:ext uri="{BB962C8B-B14F-4D97-AF65-F5344CB8AC3E}">
        <p14:creationId xmlns:p14="http://schemas.microsoft.com/office/powerpoint/2010/main" val="368306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CDD0-17F6-3312-AE6D-F7EB95E46C02}"/>
              </a:ext>
            </a:extLst>
          </p:cNvPr>
          <p:cNvSpPr>
            <a:spLocks noGrp="1"/>
          </p:cNvSpPr>
          <p:nvPr>
            <p:ph type="title"/>
          </p:nvPr>
        </p:nvSpPr>
        <p:spPr>
          <a:xfrm>
            <a:off x="529935" y="924339"/>
            <a:ext cx="3990110" cy="5009322"/>
          </a:xfrm>
        </p:spPr>
        <p:txBody>
          <a:bodyPr vert="horz" lIns="91440" tIns="45720" rIns="91440" bIns="45720" rtlCol="0" anchor="ctr">
            <a:normAutofit/>
          </a:bodyPr>
          <a:lstStyle/>
          <a:p>
            <a:r>
              <a:rPr lang="en-US" b="1" kern="1200" spc="0" baseline="0" dirty="0">
                <a:ln>
                  <a:noFill/>
                </a:ln>
                <a:effectLst/>
                <a:latin typeface="+mj-lt"/>
                <a:ea typeface="+mj-ea"/>
                <a:cs typeface="+mj-cs"/>
              </a:rPr>
              <a:t>Re-Entry</a:t>
            </a:r>
            <a:br>
              <a:rPr lang="en-US" b="1" kern="1200" spc="0" baseline="0" dirty="0">
                <a:ln>
                  <a:noFill/>
                </a:ln>
                <a:effectLst/>
                <a:latin typeface="+mj-lt"/>
                <a:ea typeface="+mj-ea"/>
                <a:cs typeface="+mj-cs"/>
              </a:rPr>
            </a:br>
            <a:r>
              <a:rPr lang="en-US" b="1" kern="1200" spc="0" baseline="0" dirty="0">
                <a:ln>
                  <a:noFill/>
                </a:ln>
                <a:effectLst/>
                <a:latin typeface="+mj-lt"/>
                <a:ea typeface="+mj-ea"/>
                <a:cs typeface="+mj-cs"/>
              </a:rPr>
              <a:t> Peer Support Specialist</a:t>
            </a:r>
          </a:p>
        </p:txBody>
      </p:sp>
      <p:sp>
        <p:nvSpPr>
          <p:cNvPr id="4" name="TextBox 3">
            <a:extLst>
              <a:ext uri="{FF2B5EF4-FFF2-40B4-BE49-F238E27FC236}">
                <a16:creationId xmlns:a16="http://schemas.microsoft.com/office/drawing/2014/main" id="{AA88A041-04CD-B92E-1458-1DB9C4EA7274}"/>
              </a:ext>
            </a:extLst>
          </p:cNvPr>
          <p:cNvSpPr txBox="1"/>
          <p:nvPr/>
        </p:nvSpPr>
        <p:spPr>
          <a:xfrm>
            <a:off x="5153836" y="1371602"/>
            <a:ext cx="6177309" cy="1953489"/>
          </a:xfrm>
          <a:prstGeom prst="rect">
            <a:avLst/>
          </a:prstGeom>
          <a:effectLst/>
        </p:spPr>
        <p:txBody>
          <a:bodyPr vert="horz" lIns="91440" tIns="45720" rIns="91440" bIns="45720" rtlCol="0" anchor="t">
            <a:normAutofit/>
          </a:bodyPr>
          <a:lstStyle/>
          <a:p>
            <a:pPr algn="ctr">
              <a:lnSpc>
                <a:spcPct val="120000"/>
              </a:lnSpc>
              <a:spcAft>
                <a:spcPts val="600"/>
              </a:spcAft>
              <a:buClr>
                <a:schemeClr val="tx1"/>
              </a:buClr>
            </a:pPr>
            <a:r>
              <a:rPr lang="en-US" sz="2000" b="1" dirty="0">
                <a:latin typeface="+mj-lt"/>
              </a:rPr>
              <a:t>An individual with lived experience in the criminal justice system who provides emotional support, guidance, and resources to incarcerated individuals. </a:t>
            </a:r>
          </a:p>
          <a:p>
            <a:pPr marL="283464" indent="-283464">
              <a:lnSpc>
                <a:spcPct val="120000"/>
              </a:lnSpc>
              <a:spcAft>
                <a:spcPts val="600"/>
              </a:spcAft>
              <a:buClr>
                <a:schemeClr val="tx1"/>
              </a:buClr>
              <a:buFont typeface="Arial" panose="020B0604020202020204" pitchFamily="34" charset="0"/>
              <a:buChar char="•"/>
            </a:pPr>
            <a:endParaRPr lang="en-US" dirty="0"/>
          </a:p>
        </p:txBody>
      </p:sp>
      <p:sp>
        <p:nvSpPr>
          <p:cNvPr id="11" name="Content Placeholder 2">
            <a:extLst>
              <a:ext uri="{FF2B5EF4-FFF2-40B4-BE49-F238E27FC236}">
                <a16:creationId xmlns:a16="http://schemas.microsoft.com/office/drawing/2014/main" id="{EB336AA5-9DDA-DA9A-5469-6885A5A84D1D}"/>
              </a:ext>
            </a:extLst>
          </p:cNvPr>
          <p:cNvSpPr>
            <a:spLocks noGrp="1"/>
          </p:cNvSpPr>
          <p:nvPr>
            <p:ph sz="quarter" idx="11"/>
          </p:nvPr>
        </p:nvSpPr>
        <p:spPr>
          <a:xfrm>
            <a:off x="5153836" y="3745924"/>
            <a:ext cx="6177309" cy="2238918"/>
          </a:xfrm>
        </p:spPr>
        <p:txBody>
          <a:bodyPr vert="horz" lIns="91440" tIns="45720" rIns="91440" bIns="45720" rtlCol="0" anchor="t">
            <a:normAutofit/>
          </a:bodyPr>
          <a:lstStyle/>
          <a:p>
            <a:pPr lvl="0">
              <a:lnSpc>
                <a:spcPct val="110000"/>
              </a:lnSpc>
              <a:spcAft>
                <a:spcPts val="600"/>
              </a:spcAft>
            </a:pPr>
            <a:endParaRPr lang="en-US" sz="1100" dirty="0"/>
          </a:p>
          <a:p>
            <a:pPr lvl="0">
              <a:lnSpc>
                <a:spcPct val="110000"/>
              </a:lnSpc>
              <a:spcAft>
                <a:spcPts val="600"/>
              </a:spcAft>
            </a:pPr>
            <a:r>
              <a:rPr lang="en-US" sz="1300" dirty="0"/>
              <a:t>The Peer Support Specialist fosters a sense of hope and trust, </a:t>
            </a:r>
          </a:p>
          <a:p>
            <a:pPr lvl="0">
              <a:lnSpc>
                <a:spcPct val="110000"/>
              </a:lnSpc>
              <a:spcAft>
                <a:spcPts val="600"/>
              </a:spcAft>
            </a:pPr>
            <a:r>
              <a:rPr lang="en-US" sz="1300" dirty="0"/>
              <a:t>Offer non-judgmental listening, </a:t>
            </a:r>
          </a:p>
          <a:p>
            <a:pPr lvl="0">
              <a:lnSpc>
                <a:spcPct val="110000"/>
              </a:lnSpc>
              <a:spcAft>
                <a:spcPts val="600"/>
              </a:spcAft>
            </a:pPr>
            <a:r>
              <a:rPr lang="en-US" sz="1300" dirty="0"/>
              <a:t>The Peer Support Specialist helps inmates navigate the challenges of incarceration, including issues related to mental health, substance abuse, and reintegration into society. </a:t>
            </a:r>
          </a:p>
          <a:p>
            <a:pPr lvl="0">
              <a:lnSpc>
                <a:spcPct val="110000"/>
              </a:lnSpc>
              <a:spcAft>
                <a:spcPts val="600"/>
              </a:spcAft>
            </a:pPr>
            <a:r>
              <a:rPr lang="en-US" sz="1300" dirty="0"/>
              <a:t>Serve as a bridge between them and the community, connecting them to available services towards their personal goals. </a:t>
            </a:r>
          </a:p>
          <a:p>
            <a:pPr lvl="0">
              <a:lnSpc>
                <a:spcPct val="110000"/>
              </a:lnSpc>
              <a:spcAft>
                <a:spcPts val="600"/>
              </a:spcAft>
            </a:pPr>
            <a:endParaRPr lang="en-US" sz="1100" dirty="0"/>
          </a:p>
          <a:p>
            <a:pPr lvl="0">
              <a:lnSpc>
                <a:spcPct val="110000"/>
              </a:lnSpc>
              <a:spcAft>
                <a:spcPts val="600"/>
              </a:spcAft>
            </a:pPr>
            <a:endParaRPr lang="en-US" sz="1100" noProof="0" dirty="0"/>
          </a:p>
        </p:txBody>
      </p:sp>
      <p:sp>
        <p:nvSpPr>
          <p:cNvPr id="3" name="TextBox 2">
            <a:extLst>
              <a:ext uri="{FF2B5EF4-FFF2-40B4-BE49-F238E27FC236}">
                <a16:creationId xmlns:a16="http://schemas.microsoft.com/office/drawing/2014/main" id="{D1295360-A0C0-2B3A-A04D-41A503D96F50}"/>
              </a:ext>
            </a:extLst>
          </p:cNvPr>
          <p:cNvSpPr txBox="1"/>
          <p:nvPr/>
        </p:nvSpPr>
        <p:spPr>
          <a:xfrm>
            <a:off x="11796665" y="6527549"/>
            <a:ext cx="325926" cy="246221"/>
          </a:xfrm>
          <a:prstGeom prst="rect">
            <a:avLst/>
          </a:prstGeom>
          <a:noFill/>
        </p:spPr>
        <p:txBody>
          <a:bodyPr wrap="square" rtlCol="0">
            <a:spAutoFit/>
          </a:bodyPr>
          <a:lstStyle/>
          <a:p>
            <a:r>
              <a:rPr lang="en-US" sz="1000" dirty="0"/>
              <a:t>25</a:t>
            </a:r>
          </a:p>
        </p:txBody>
      </p:sp>
    </p:spTree>
    <p:extLst>
      <p:ext uri="{BB962C8B-B14F-4D97-AF65-F5344CB8AC3E}">
        <p14:creationId xmlns:p14="http://schemas.microsoft.com/office/powerpoint/2010/main" val="208128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CDD0-17F6-3312-AE6D-F7EB95E46C02}"/>
              </a:ext>
            </a:extLst>
          </p:cNvPr>
          <p:cNvSpPr>
            <a:spLocks noGrp="1"/>
          </p:cNvSpPr>
          <p:nvPr>
            <p:ph type="title"/>
          </p:nvPr>
        </p:nvSpPr>
        <p:spPr>
          <a:xfrm>
            <a:off x="550717" y="924339"/>
            <a:ext cx="3990110" cy="5009322"/>
          </a:xfrm>
        </p:spPr>
        <p:txBody>
          <a:bodyPr/>
          <a:lstStyle/>
          <a:p>
            <a:r>
              <a:rPr lang="en-US" dirty="0"/>
              <a:t>Re-Entry</a:t>
            </a:r>
            <a:br>
              <a:rPr lang="en-US" dirty="0"/>
            </a:br>
            <a:r>
              <a:rPr lang="en-US" dirty="0"/>
              <a:t>Peer Support Specialist</a:t>
            </a:r>
            <a:br>
              <a:rPr lang="en-US" dirty="0"/>
            </a:br>
            <a:r>
              <a:rPr lang="en-US" dirty="0"/>
              <a:t>Services</a:t>
            </a:r>
          </a:p>
        </p:txBody>
      </p:sp>
      <p:sp>
        <p:nvSpPr>
          <p:cNvPr id="3" name="Content Placeholder 2">
            <a:extLst>
              <a:ext uri="{FF2B5EF4-FFF2-40B4-BE49-F238E27FC236}">
                <a16:creationId xmlns:a16="http://schemas.microsoft.com/office/drawing/2014/main" id="{EB336AA5-9DDA-DA9A-5469-6885A5A84D1D}"/>
              </a:ext>
            </a:extLst>
          </p:cNvPr>
          <p:cNvSpPr>
            <a:spLocks noGrp="1"/>
          </p:cNvSpPr>
          <p:nvPr>
            <p:ph sz="quarter" idx="10"/>
          </p:nvPr>
        </p:nvSpPr>
        <p:spPr>
          <a:xfrm>
            <a:off x="5346793" y="1186890"/>
            <a:ext cx="5684373" cy="5241069"/>
          </a:xfrm>
        </p:spPr>
        <p:txBody>
          <a:bodyPr>
            <a:normAutofit lnSpcReduction="10000"/>
          </a:bodyPr>
          <a:lstStyle/>
          <a:p>
            <a:pPr marL="342900" lvl="0" indent="-342900">
              <a:buFont typeface="Courier New" panose="02070309020205020404" pitchFamily="49" charset="0"/>
              <a:buChar char="o"/>
            </a:pPr>
            <a:r>
              <a:rPr lang="en-US" sz="2000" dirty="0"/>
              <a:t>Voluntary Service</a:t>
            </a:r>
          </a:p>
          <a:p>
            <a:pPr marL="342900" lvl="0" indent="-342900">
              <a:buFont typeface="Courier New" panose="02070309020205020404" pitchFamily="49" charset="0"/>
              <a:buChar char="o"/>
            </a:pPr>
            <a:r>
              <a:rPr lang="en-US" sz="2000" noProof="0" dirty="0"/>
              <a:t>Services the Peer Specialist Offers:</a:t>
            </a:r>
          </a:p>
          <a:p>
            <a:pPr marL="800100" lvl="1" indent="-342900">
              <a:buFont typeface="Arial" panose="020B0604020202020204" pitchFamily="34" charset="0"/>
              <a:buChar char="•"/>
            </a:pPr>
            <a:r>
              <a:rPr lang="en-US" sz="2000" dirty="0"/>
              <a:t>Peer Sessions</a:t>
            </a:r>
          </a:p>
          <a:p>
            <a:pPr marL="800100" lvl="1" indent="-342900">
              <a:buFont typeface="Arial" panose="020B0604020202020204" pitchFamily="34" charset="0"/>
              <a:buChar char="•"/>
            </a:pPr>
            <a:r>
              <a:rPr lang="en-US" sz="2000" dirty="0"/>
              <a:t>Follow Ups</a:t>
            </a:r>
          </a:p>
          <a:p>
            <a:pPr marL="800100" lvl="1" indent="-342900">
              <a:buFont typeface="Arial" panose="020B0604020202020204" pitchFamily="34" charset="0"/>
              <a:buChar char="•"/>
            </a:pPr>
            <a:r>
              <a:rPr lang="en-US" sz="2000" noProof="0" dirty="0"/>
              <a:t>Connection with services in the community &amp; outside peer support services for continuity of care. </a:t>
            </a:r>
            <a:endParaRPr lang="en-US" sz="2000" dirty="0"/>
          </a:p>
          <a:p>
            <a:pPr marL="342900" indent="-342900">
              <a:buFont typeface="Courier New" panose="02070309020205020404" pitchFamily="49" charset="0"/>
              <a:buChar char="o"/>
            </a:pPr>
            <a:r>
              <a:rPr lang="en-US" sz="2000" dirty="0"/>
              <a:t>What they are </a:t>
            </a:r>
            <a:r>
              <a:rPr lang="en-US" sz="2000" b="1" dirty="0"/>
              <a:t>NOT</a:t>
            </a:r>
            <a:r>
              <a:rPr lang="en-US" sz="2000" dirty="0"/>
              <a:t>: Counselor, Case Manager, Skills Trainer</a:t>
            </a:r>
          </a:p>
          <a:p>
            <a:endParaRPr lang="en-US" sz="2000" dirty="0"/>
          </a:p>
          <a:p>
            <a:r>
              <a:rPr lang="en-US" sz="2000" b="1" dirty="0"/>
              <a:t>Jail Peer Support Specialist: Amber St. John</a:t>
            </a:r>
            <a:endParaRPr lang="en-US" sz="2000" b="1" noProof="0" dirty="0"/>
          </a:p>
          <a:p>
            <a:pPr lvl="0"/>
            <a:endParaRPr lang="en-US" b="1" dirty="0"/>
          </a:p>
          <a:p>
            <a:pPr lvl="0"/>
            <a:endParaRPr lang="en-US" noProof="0" dirty="0"/>
          </a:p>
        </p:txBody>
      </p:sp>
      <p:sp>
        <p:nvSpPr>
          <p:cNvPr id="4" name="TextBox 3">
            <a:extLst>
              <a:ext uri="{FF2B5EF4-FFF2-40B4-BE49-F238E27FC236}">
                <a16:creationId xmlns:a16="http://schemas.microsoft.com/office/drawing/2014/main" id="{97BEFD84-6F3C-3F42-44B4-74C4A138A985}"/>
              </a:ext>
            </a:extLst>
          </p:cNvPr>
          <p:cNvSpPr txBox="1"/>
          <p:nvPr/>
        </p:nvSpPr>
        <p:spPr>
          <a:xfrm>
            <a:off x="11796665" y="6527549"/>
            <a:ext cx="325926" cy="246221"/>
          </a:xfrm>
          <a:prstGeom prst="rect">
            <a:avLst/>
          </a:prstGeom>
          <a:noFill/>
        </p:spPr>
        <p:txBody>
          <a:bodyPr wrap="square" rtlCol="0">
            <a:spAutoFit/>
          </a:bodyPr>
          <a:lstStyle/>
          <a:p>
            <a:r>
              <a:rPr lang="en-US" sz="1000" dirty="0"/>
              <a:t>26</a:t>
            </a:r>
          </a:p>
        </p:txBody>
      </p:sp>
    </p:spTree>
    <p:extLst>
      <p:ext uri="{BB962C8B-B14F-4D97-AF65-F5344CB8AC3E}">
        <p14:creationId xmlns:p14="http://schemas.microsoft.com/office/powerpoint/2010/main" val="5386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1BB1-C5B6-C34A-6087-4868288761AF}"/>
              </a:ext>
            </a:extLst>
          </p:cNvPr>
          <p:cNvSpPr>
            <a:spLocks noGrp="1"/>
          </p:cNvSpPr>
          <p:nvPr>
            <p:ph type="title"/>
          </p:nvPr>
        </p:nvSpPr>
        <p:spPr>
          <a:xfrm>
            <a:off x="529935" y="571499"/>
            <a:ext cx="11118274" cy="1154114"/>
          </a:xfrm>
        </p:spPr>
        <p:txBody>
          <a:bodyPr/>
          <a:lstStyle/>
          <a:p>
            <a:pPr lvl="0"/>
            <a:r>
              <a:rPr lang="en-US" sz="3600" dirty="0"/>
              <a:t>Other Liaison Services</a:t>
            </a:r>
            <a:endParaRPr lang="en-US" noProof="0" dirty="0"/>
          </a:p>
        </p:txBody>
      </p:sp>
      <p:sp>
        <p:nvSpPr>
          <p:cNvPr id="3" name="Content Placeholder 2">
            <a:extLst>
              <a:ext uri="{FF2B5EF4-FFF2-40B4-BE49-F238E27FC236}">
                <a16:creationId xmlns:a16="http://schemas.microsoft.com/office/drawing/2014/main" id="{0A77EDD1-5A8E-0F37-E892-65A530E36B20}"/>
              </a:ext>
            </a:extLst>
          </p:cNvPr>
          <p:cNvSpPr>
            <a:spLocks noGrp="1"/>
          </p:cNvSpPr>
          <p:nvPr>
            <p:ph sz="quarter" idx="17"/>
          </p:nvPr>
        </p:nvSpPr>
        <p:spPr>
          <a:xfrm>
            <a:off x="841667" y="2068286"/>
            <a:ext cx="10533904" cy="4114305"/>
          </a:xfrm>
        </p:spPr>
        <p:txBody>
          <a:bodyPr>
            <a:normAutofit fontScale="92500" lnSpcReduction="10000"/>
          </a:bodyPr>
          <a:lstStyle/>
          <a:p>
            <a:pPr marL="342900" indent="-342900">
              <a:buFont typeface="Arial" panose="020B0604020202020204" pitchFamily="34" charset="0"/>
              <a:buChar char="•"/>
            </a:pPr>
            <a:r>
              <a:rPr lang="en-US" sz="1800" dirty="0"/>
              <a:t>Hospital Liaison’s</a:t>
            </a:r>
          </a:p>
          <a:p>
            <a:pPr marL="800100" lvl="1" indent="-342900">
              <a:buFont typeface="Courier New" panose="02070309020205020404" pitchFamily="49" charset="0"/>
              <a:buChar char="o"/>
            </a:pPr>
            <a:r>
              <a:rPr lang="en-US" sz="1800" dirty="0">
                <a:solidFill>
                  <a:schemeClr val="bg1"/>
                </a:solidFill>
              </a:rPr>
              <a:t>The Center has multiple hospital liaison positions, including 1 adult state hospital liaison, 1 child and adolescent state hospital liaison, 2 full time community hospital liaisons, and 2 part-time community hospital liaisons.</a:t>
            </a:r>
          </a:p>
          <a:p>
            <a:pPr marL="800100" lvl="1" indent="-342900">
              <a:buFont typeface="Courier New" panose="02070309020205020404" pitchFamily="49" charset="0"/>
              <a:buChar char="o"/>
            </a:pPr>
            <a:r>
              <a:rPr lang="en-US" sz="1800" dirty="0">
                <a:solidFill>
                  <a:schemeClr val="bg1"/>
                </a:solidFill>
              </a:rPr>
              <a:t>The hospital liaison staff complete aftercare appointments with individuals discharging from inpatient treatment and help coordinate services while individuals are receiving inpatient treatment. </a:t>
            </a:r>
          </a:p>
          <a:p>
            <a:pPr marL="342900" indent="-342900">
              <a:buFont typeface="Arial" panose="020B0604020202020204" pitchFamily="34" charset="0"/>
              <a:buChar char="•"/>
            </a:pPr>
            <a:r>
              <a:rPr lang="en-US" sz="1800" dirty="0"/>
              <a:t>School Liaison</a:t>
            </a:r>
          </a:p>
          <a:p>
            <a:pPr marL="800100" lvl="1" indent="-342900">
              <a:buFont typeface="Courier New" panose="02070309020205020404" pitchFamily="49" charset="0"/>
              <a:buChar char="o"/>
            </a:pPr>
            <a:r>
              <a:rPr lang="en-US" sz="1800" dirty="0">
                <a:solidFill>
                  <a:schemeClr val="bg1"/>
                </a:solidFill>
              </a:rPr>
              <a:t>The school liaison works closely with school counselors to build relationships with each school for better coordination of services for individuals served.</a:t>
            </a:r>
          </a:p>
          <a:p>
            <a:pPr marL="800100" lvl="1" indent="-342900">
              <a:buFont typeface="Courier New" panose="02070309020205020404" pitchFamily="49" charset="0"/>
              <a:buChar char="o"/>
            </a:pPr>
            <a:endParaRPr lang="en-US" sz="1800" dirty="0">
              <a:solidFill>
                <a:schemeClr val="bg1"/>
              </a:solidFill>
            </a:endParaRPr>
          </a:p>
        </p:txBody>
      </p:sp>
      <p:sp>
        <p:nvSpPr>
          <p:cNvPr id="4" name="TextBox 3">
            <a:extLst>
              <a:ext uri="{FF2B5EF4-FFF2-40B4-BE49-F238E27FC236}">
                <a16:creationId xmlns:a16="http://schemas.microsoft.com/office/drawing/2014/main" id="{8955B1BB-38DF-AD3E-F658-43DE85F407C2}"/>
              </a:ext>
            </a:extLst>
          </p:cNvPr>
          <p:cNvSpPr txBox="1"/>
          <p:nvPr/>
        </p:nvSpPr>
        <p:spPr>
          <a:xfrm>
            <a:off x="11796665" y="6527549"/>
            <a:ext cx="325926" cy="246221"/>
          </a:xfrm>
          <a:prstGeom prst="rect">
            <a:avLst/>
          </a:prstGeom>
          <a:noFill/>
        </p:spPr>
        <p:txBody>
          <a:bodyPr wrap="square" rtlCol="0">
            <a:spAutoFit/>
          </a:bodyPr>
          <a:lstStyle/>
          <a:p>
            <a:r>
              <a:rPr lang="en-US" sz="1000" dirty="0"/>
              <a:t>27</a:t>
            </a:r>
          </a:p>
        </p:txBody>
      </p:sp>
    </p:spTree>
    <p:extLst>
      <p:ext uri="{BB962C8B-B14F-4D97-AF65-F5344CB8AC3E}">
        <p14:creationId xmlns:p14="http://schemas.microsoft.com/office/powerpoint/2010/main" val="392182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770659" y="2868669"/>
            <a:ext cx="10650681" cy="1120661"/>
          </a:xfrm>
        </p:spPr>
        <p:txBody>
          <a:bodyPr/>
          <a:lstStyle/>
          <a:p>
            <a:pPr lvl="0"/>
            <a:r>
              <a:rPr lang="en-US" dirty="0"/>
              <a:t>Thank You</a:t>
            </a:r>
            <a:endParaRPr lang="en-US" noProof="0" dirty="0"/>
          </a:p>
        </p:txBody>
      </p:sp>
    </p:spTree>
    <p:extLst>
      <p:ext uri="{BB962C8B-B14F-4D97-AF65-F5344CB8AC3E}">
        <p14:creationId xmlns:p14="http://schemas.microsoft.com/office/powerpoint/2010/main" val="242715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770660" y="1017858"/>
            <a:ext cx="10650681" cy="2719255"/>
          </a:xfrm>
        </p:spPr>
        <p:txBody>
          <a:bodyPr anchor="b">
            <a:normAutofit/>
          </a:bodyPr>
          <a:lstStyle/>
          <a:p>
            <a:pPr lvl="0"/>
            <a:r>
              <a:rPr lang="en-US" dirty="0"/>
              <a:t>Multisystemic Therapy Services (MST)</a:t>
            </a:r>
            <a:endParaRPr lang="en-US" noProof="0" dirty="0"/>
          </a:p>
        </p:txBody>
      </p:sp>
      <p:sp>
        <p:nvSpPr>
          <p:cNvPr id="8" name="Text Placeholder 2">
            <a:extLst>
              <a:ext uri="{FF2B5EF4-FFF2-40B4-BE49-F238E27FC236}">
                <a16:creationId xmlns:a16="http://schemas.microsoft.com/office/drawing/2014/main" id="{610CE17D-F992-5768-5F44-2E76EC24D471}"/>
              </a:ext>
            </a:extLst>
          </p:cNvPr>
          <p:cNvSpPr>
            <a:spLocks noGrp="1"/>
          </p:cNvSpPr>
          <p:nvPr>
            <p:ph type="body" sz="quarter" idx="14"/>
          </p:nvPr>
        </p:nvSpPr>
        <p:spPr>
          <a:xfrm>
            <a:off x="770660" y="4042066"/>
            <a:ext cx="10650681" cy="2296843"/>
          </a:xfrm>
        </p:spPr>
        <p:txBody>
          <a:bodyPr/>
          <a:lstStyle/>
          <a:p>
            <a:r>
              <a:rPr lang="en-US" dirty="0"/>
              <a:t>Sharon Jones, LCSW-S</a:t>
            </a:r>
          </a:p>
          <a:p>
            <a:r>
              <a:rPr lang="en-US" dirty="0"/>
              <a:t>Senior Director of Clinical Services</a:t>
            </a:r>
          </a:p>
        </p:txBody>
      </p:sp>
    </p:spTree>
    <p:extLst>
      <p:ext uri="{BB962C8B-B14F-4D97-AF65-F5344CB8AC3E}">
        <p14:creationId xmlns:p14="http://schemas.microsoft.com/office/powerpoint/2010/main" val="125198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7E9F-2DDB-5584-6679-6A21D84DA36D}"/>
              </a:ext>
            </a:extLst>
          </p:cNvPr>
          <p:cNvSpPr>
            <a:spLocks noGrp="1"/>
          </p:cNvSpPr>
          <p:nvPr>
            <p:ph type="title"/>
          </p:nvPr>
        </p:nvSpPr>
        <p:spPr>
          <a:xfrm>
            <a:off x="437745" y="924339"/>
            <a:ext cx="4103082" cy="5009322"/>
          </a:xfrm>
        </p:spPr>
        <p:txBody>
          <a:bodyPr/>
          <a:lstStyle/>
          <a:p>
            <a:r>
              <a:rPr lang="en-US" dirty="0"/>
              <a:t>What is a </a:t>
            </a:r>
            <a:br>
              <a:rPr lang="en-US" dirty="0"/>
            </a:br>
            <a:r>
              <a:rPr lang="en-US" dirty="0"/>
              <a:t>Risk of Harm Assessment?</a:t>
            </a:r>
          </a:p>
        </p:txBody>
      </p:sp>
      <p:sp>
        <p:nvSpPr>
          <p:cNvPr id="3" name="Content Placeholder 2">
            <a:extLst>
              <a:ext uri="{FF2B5EF4-FFF2-40B4-BE49-F238E27FC236}">
                <a16:creationId xmlns:a16="http://schemas.microsoft.com/office/drawing/2014/main" id="{49E4F8EF-A66C-740A-27F7-C88A296D6FC9}"/>
              </a:ext>
            </a:extLst>
          </p:cNvPr>
          <p:cNvSpPr>
            <a:spLocks noGrp="1"/>
          </p:cNvSpPr>
          <p:nvPr>
            <p:ph sz="quarter" idx="10"/>
          </p:nvPr>
        </p:nvSpPr>
        <p:spPr/>
        <p:txBody>
          <a:bodyPr>
            <a:normAutofit fontScale="62500" lnSpcReduction="20000"/>
          </a:bodyPr>
          <a:lstStyle/>
          <a:p>
            <a:pPr marL="285750" indent="-285750">
              <a:buFont typeface="Arial" panose="020B0604020202020204" pitchFamily="34" charset="0"/>
              <a:buChar char="•"/>
            </a:pPr>
            <a:r>
              <a:rPr lang="en-US" dirty="0"/>
              <a:t>MCOT receives referrals from all over Denton County: Local medical and behavioral health hospitals, law enforcement, city jails, Denton County jail, stand alone emergency rooms, doctors offices, friends, family members,  Tarrant County Crisis Line, and more.</a:t>
            </a:r>
          </a:p>
          <a:p>
            <a:pPr marL="285750" indent="-285750">
              <a:buFont typeface="Arial" panose="020B0604020202020204" pitchFamily="34" charset="0"/>
              <a:buChar char="•"/>
            </a:pPr>
            <a:r>
              <a:rPr lang="en-US" dirty="0"/>
              <a:t>When MCOT receives these referrals, MCOT will complete a triage assessment to determine whether the individual meets criteria for a full Risk of Harm assessment. If the individual does not meet the criteria, the individual will be provided appropriate referrals and resources.</a:t>
            </a:r>
          </a:p>
          <a:p>
            <a:pPr marL="285750" indent="-285750">
              <a:buFont typeface="Arial" panose="020B0604020202020204" pitchFamily="34" charset="0"/>
              <a:buChar char="•"/>
            </a:pPr>
            <a:r>
              <a:rPr lang="en-US" dirty="0"/>
              <a:t>The Risk of Harm assessment consists of questions regarding risk to self and/or others.  MCOT obtains a detailed timeline of individuals’ suicidal and homicidal thoughts and behaviors, and significant symptoms of deterioration. Additionally, MCOT assess for acute and chronic risk factors, mood symptoms, symptoms of disturbed thinking, physical health, trauma, substance use, and more. </a:t>
            </a:r>
          </a:p>
          <a:p>
            <a:pPr marL="285750" indent="-285750">
              <a:buFont typeface="Arial" panose="020B0604020202020204" pitchFamily="34" charset="0"/>
              <a:buChar char="•"/>
            </a:pPr>
            <a:r>
              <a:rPr lang="en-US" dirty="0"/>
              <a:t>The primary goal of a Risk of Harm assessment, is to make a recommendation using least restrictive measures. </a:t>
            </a:r>
          </a:p>
          <a:p>
            <a:pPr marL="742950" lvl="1" indent="-285750">
              <a:buFont typeface="Arial" panose="020B0604020202020204" pitchFamily="34" charset="0"/>
              <a:buChar char="•"/>
            </a:pPr>
            <a:r>
              <a:rPr lang="en-US" dirty="0"/>
              <a:t>Suicidal/Homicidal thoughts and/or behaviors within the last 2 weeks</a:t>
            </a:r>
          </a:p>
          <a:p>
            <a:pPr marL="742950" lvl="1" indent="-285750">
              <a:buFont typeface="Arial" panose="020B0604020202020204" pitchFamily="34" charset="0"/>
              <a:buChar char="•"/>
            </a:pPr>
            <a:r>
              <a:rPr lang="en-US" dirty="0"/>
              <a:t>Significant Deterioration</a:t>
            </a:r>
          </a:p>
          <a:p>
            <a:pPr marL="742950" lvl="1" indent="-285750">
              <a:buFont typeface="Arial" panose="020B0604020202020204" pitchFamily="34" charset="0"/>
              <a:buChar char="•"/>
            </a:pPr>
            <a:r>
              <a:rPr lang="en-US" dirty="0"/>
              <a:t>Medical Clearance needed</a:t>
            </a:r>
          </a:p>
          <a:p>
            <a:pPr marL="742950" lvl="1" indent="-285750">
              <a:buFont typeface="Arial" panose="020B0604020202020204" pitchFamily="34" charset="0"/>
              <a:buChar char="•"/>
            </a:pPr>
            <a:r>
              <a:rPr lang="en-US" dirty="0"/>
              <a:t>Outpatient- with or without an Ensure of Safety and CRU</a:t>
            </a:r>
          </a:p>
          <a:p>
            <a:pPr marL="742950" lvl="1" indent="-285750">
              <a:buFont typeface="Arial" panose="020B0604020202020204" pitchFamily="34" charset="0"/>
              <a:buChar char="•"/>
            </a:pPr>
            <a:r>
              <a:rPr lang="en-US" dirty="0"/>
              <a:t>Inpatient- voluntary or involuntary</a:t>
            </a:r>
          </a:p>
        </p:txBody>
      </p:sp>
      <p:sp>
        <p:nvSpPr>
          <p:cNvPr id="4" name="TextBox 3">
            <a:extLst>
              <a:ext uri="{FF2B5EF4-FFF2-40B4-BE49-F238E27FC236}">
                <a16:creationId xmlns:a16="http://schemas.microsoft.com/office/drawing/2014/main" id="{58E89D41-E71D-EC1A-812C-D5F11352A064}"/>
              </a:ext>
            </a:extLst>
          </p:cNvPr>
          <p:cNvSpPr txBox="1"/>
          <p:nvPr/>
        </p:nvSpPr>
        <p:spPr>
          <a:xfrm>
            <a:off x="11914361" y="6527549"/>
            <a:ext cx="208230" cy="246221"/>
          </a:xfrm>
          <a:prstGeom prst="rect">
            <a:avLst/>
          </a:prstGeom>
          <a:noFill/>
        </p:spPr>
        <p:txBody>
          <a:bodyPr wrap="square" rtlCol="0">
            <a:spAutoFit/>
          </a:bodyPr>
          <a:lstStyle/>
          <a:p>
            <a:r>
              <a:rPr lang="en-US" sz="1000" dirty="0"/>
              <a:t>3</a:t>
            </a:r>
          </a:p>
        </p:txBody>
      </p:sp>
    </p:spTree>
    <p:extLst>
      <p:ext uri="{BB962C8B-B14F-4D97-AF65-F5344CB8AC3E}">
        <p14:creationId xmlns:p14="http://schemas.microsoft.com/office/powerpoint/2010/main" val="1176891928"/>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8204-2C6C-CA2B-7ACE-709BD219E7A2}"/>
              </a:ext>
            </a:extLst>
          </p:cNvPr>
          <p:cNvSpPr>
            <a:spLocks noGrp="1"/>
          </p:cNvSpPr>
          <p:nvPr>
            <p:ph type="title"/>
          </p:nvPr>
        </p:nvSpPr>
        <p:spPr>
          <a:xfrm>
            <a:off x="529935" y="571499"/>
            <a:ext cx="11118274" cy="1154114"/>
          </a:xfrm>
        </p:spPr>
        <p:txBody>
          <a:bodyPr anchor="ctr">
            <a:normAutofit/>
          </a:bodyPr>
          <a:lstStyle/>
          <a:p>
            <a:r>
              <a:rPr lang="en-US" dirty="0"/>
              <a:t>What is Multisystemic Therapy (MST)?</a:t>
            </a:r>
          </a:p>
        </p:txBody>
      </p:sp>
      <p:pic>
        <p:nvPicPr>
          <p:cNvPr id="6" name="Picture Placeholder 5" descr="A white text on a black background&#10;&#10;Description automatically generated">
            <a:extLst>
              <a:ext uri="{FF2B5EF4-FFF2-40B4-BE49-F238E27FC236}">
                <a16:creationId xmlns:a16="http://schemas.microsoft.com/office/drawing/2014/main" id="{A5B8FA01-55B6-9A68-826E-0867C1BE5D4D}"/>
              </a:ext>
            </a:extLst>
          </p:cNvPr>
          <p:cNvPicPr>
            <a:picLocks noGrp="1" noChangeAspect="1"/>
          </p:cNvPicPr>
          <p:nvPr>
            <p:ph sz="quarter" idx="17"/>
          </p:nvPr>
        </p:nvPicPr>
        <p:blipFill>
          <a:blip r:embed="rId3"/>
          <a:srcRect r="2555" b="-1"/>
          <a:stretch/>
        </p:blipFill>
        <p:spPr>
          <a:xfrm>
            <a:off x="802756" y="2237320"/>
            <a:ext cx="3626424" cy="3721535"/>
          </a:xfrm>
          <a:noFill/>
        </p:spPr>
      </p:pic>
      <p:sp>
        <p:nvSpPr>
          <p:cNvPr id="3" name="Content Placeholder 2">
            <a:extLst>
              <a:ext uri="{FF2B5EF4-FFF2-40B4-BE49-F238E27FC236}">
                <a16:creationId xmlns:a16="http://schemas.microsoft.com/office/drawing/2014/main" id="{A83F17C7-EFB2-790A-200F-D9BF2626198F}"/>
              </a:ext>
            </a:extLst>
          </p:cNvPr>
          <p:cNvSpPr>
            <a:spLocks noGrp="1"/>
          </p:cNvSpPr>
          <p:nvPr>
            <p:ph sz="quarter" idx="18"/>
          </p:nvPr>
        </p:nvSpPr>
        <p:spPr>
          <a:xfrm>
            <a:off x="5995282" y="2440275"/>
            <a:ext cx="5164553" cy="3721534"/>
          </a:xfrm>
        </p:spPr>
        <p:txBody>
          <a:bodyPr anchor="t">
            <a:normAutofit lnSpcReduction="10000"/>
          </a:bodyPr>
          <a:lstStyle/>
          <a:p>
            <a:pPr lvl="0"/>
            <a:r>
              <a:rPr lang="en-US" dirty="0"/>
              <a:t>Community-based and family-driven treatment for antisocial and/or delinquent behavior in youth. </a:t>
            </a:r>
          </a:p>
          <a:p>
            <a:pPr lvl="0"/>
            <a:r>
              <a:rPr lang="en-US" dirty="0"/>
              <a:t>Focus is on empowering caregivers to solve current and future problems.</a:t>
            </a:r>
          </a:p>
          <a:p>
            <a:pPr lvl="0"/>
            <a:r>
              <a:rPr lang="en-US" dirty="0"/>
              <a:t>The primary goals of MST are to decrease youth criminal behavior and out-of-home placements.</a:t>
            </a:r>
          </a:p>
          <a:p>
            <a:pPr lvl="0"/>
            <a:r>
              <a:rPr lang="en-US" dirty="0"/>
              <a:t>Highly structured clinical supervision and quality assurance processes.</a:t>
            </a:r>
            <a:endParaRPr lang="en-US" noProof="0" dirty="0"/>
          </a:p>
        </p:txBody>
      </p:sp>
      <p:sp>
        <p:nvSpPr>
          <p:cNvPr id="4" name="TextBox 3">
            <a:extLst>
              <a:ext uri="{FF2B5EF4-FFF2-40B4-BE49-F238E27FC236}">
                <a16:creationId xmlns:a16="http://schemas.microsoft.com/office/drawing/2014/main" id="{63DFAD2A-063B-67F1-DB59-C3C1C7041FFA}"/>
              </a:ext>
            </a:extLst>
          </p:cNvPr>
          <p:cNvSpPr txBox="1"/>
          <p:nvPr/>
        </p:nvSpPr>
        <p:spPr>
          <a:xfrm>
            <a:off x="11796665" y="6527549"/>
            <a:ext cx="325926" cy="246221"/>
          </a:xfrm>
          <a:prstGeom prst="rect">
            <a:avLst/>
          </a:prstGeom>
          <a:noFill/>
        </p:spPr>
        <p:txBody>
          <a:bodyPr wrap="square" rtlCol="0">
            <a:spAutoFit/>
          </a:bodyPr>
          <a:lstStyle/>
          <a:p>
            <a:r>
              <a:rPr lang="en-US" sz="1000" dirty="0"/>
              <a:t>30</a:t>
            </a:r>
          </a:p>
        </p:txBody>
      </p:sp>
    </p:spTree>
    <p:extLst>
      <p:ext uri="{BB962C8B-B14F-4D97-AF65-F5344CB8AC3E}">
        <p14:creationId xmlns:p14="http://schemas.microsoft.com/office/powerpoint/2010/main" val="101441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324B-2426-70AD-FE11-97F00B14C441}"/>
              </a:ext>
            </a:extLst>
          </p:cNvPr>
          <p:cNvSpPr>
            <a:spLocks noGrp="1"/>
          </p:cNvSpPr>
          <p:nvPr>
            <p:ph type="title"/>
          </p:nvPr>
        </p:nvSpPr>
        <p:spPr>
          <a:xfrm>
            <a:off x="529935" y="2332759"/>
            <a:ext cx="3990110" cy="2192482"/>
          </a:xfrm>
        </p:spPr>
        <p:txBody>
          <a:bodyPr anchor="ctr">
            <a:normAutofit/>
          </a:bodyPr>
          <a:lstStyle/>
          <a:p>
            <a:r>
              <a:rPr lang="en-US" dirty="0"/>
              <a:t>Anti-Social Behaviors</a:t>
            </a:r>
          </a:p>
        </p:txBody>
      </p:sp>
      <p:sp>
        <p:nvSpPr>
          <p:cNvPr id="4" name="Straight Connector 3">
            <a:extLst>
              <a:ext uri="{FF2B5EF4-FFF2-40B4-BE49-F238E27FC236}">
                <a16:creationId xmlns:a16="http://schemas.microsoft.com/office/drawing/2014/main" id="{500DBC00-E5A0-70D8-B2CC-280FF3404248}"/>
              </a:ext>
            </a:extLst>
          </p:cNvPr>
          <p:cNvSpPr/>
          <p:nvPr/>
        </p:nvSpPr>
        <p:spPr>
          <a:xfrm>
            <a:off x="5237732" y="946835"/>
            <a:ext cx="597102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5" name="Freeform: Shape 4">
            <a:extLst>
              <a:ext uri="{FF2B5EF4-FFF2-40B4-BE49-F238E27FC236}">
                <a16:creationId xmlns:a16="http://schemas.microsoft.com/office/drawing/2014/main" id="{5E311D4E-6D10-75FE-0C71-9F3B2BF6C333}"/>
              </a:ext>
            </a:extLst>
          </p:cNvPr>
          <p:cNvSpPr/>
          <p:nvPr/>
        </p:nvSpPr>
        <p:spPr>
          <a:xfrm>
            <a:off x="5237732" y="946835"/>
            <a:ext cx="5971020" cy="1032078"/>
          </a:xfrm>
          <a:custGeom>
            <a:avLst/>
            <a:gdLst>
              <a:gd name="connsiteX0" fmla="*/ 0 w 5971020"/>
              <a:gd name="connsiteY0" fmla="*/ 0 h 1032078"/>
              <a:gd name="connsiteX1" fmla="*/ 5971020 w 5971020"/>
              <a:gd name="connsiteY1" fmla="*/ 0 h 1032078"/>
              <a:gd name="connsiteX2" fmla="*/ 5971020 w 5971020"/>
              <a:gd name="connsiteY2" fmla="*/ 1032078 h 1032078"/>
              <a:gd name="connsiteX3" fmla="*/ 0 w 5971020"/>
              <a:gd name="connsiteY3" fmla="*/ 1032078 h 1032078"/>
              <a:gd name="connsiteX4" fmla="*/ 0 w 5971020"/>
              <a:gd name="connsiteY4" fmla="*/ 0 h 10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020" h="1032078">
                <a:moveTo>
                  <a:pt x="0" y="0"/>
                </a:moveTo>
                <a:lnTo>
                  <a:pt x="5971020" y="0"/>
                </a:lnTo>
                <a:lnTo>
                  <a:pt x="5971020" y="1032078"/>
                </a:lnTo>
                <a:lnTo>
                  <a:pt x="0" y="1032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Theft and other criminal behaviors</a:t>
            </a:r>
          </a:p>
        </p:txBody>
      </p:sp>
      <p:sp>
        <p:nvSpPr>
          <p:cNvPr id="6" name="Straight Connector 5">
            <a:extLst>
              <a:ext uri="{FF2B5EF4-FFF2-40B4-BE49-F238E27FC236}">
                <a16:creationId xmlns:a16="http://schemas.microsoft.com/office/drawing/2014/main" id="{E4AF0DD6-75FC-D89B-FFE8-EF98BE2C1DDC}"/>
              </a:ext>
            </a:extLst>
          </p:cNvPr>
          <p:cNvSpPr/>
          <p:nvPr/>
        </p:nvSpPr>
        <p:spPr>
          <a:xfrm>
            <a:off x="5237732" y="1978914"/>
            <a:ext cx="597102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8" name="Freeform: Shape 7">
            <a:extLst>
              <a:ext uri="{FF2B5EF4-FFF2-40B4-BE49-F238E27FC236}">
                <a16:creationId xmlns:a16="http://schemas.microsoft.com/office/drawing/2014/main" id="{128B9924-14D1-747D-E16E-1F3427580980}"/>
              </a:ext>
            </a:extLst>
          </p:cNvPr>
          <p:cNvSpPr/>
          <p:nvPr/>
        </p:nvSpPr>
        <p:spPr>
          <a:xfrm>
            <a:off x="5237732" y="1978914"/>
            <a:ext cx="5971020" cy="1032078"/>
          </a:xfrm>
          <a:custGeom>
            <a:avLst/>
            <a:gdLst>
              <a:gd name="connsiteX0" fmla="*/ 0 w 5971020"/>
              <a:gd name="connsiteY0" fmla="*/ 0 h 1032078"/>
              <a:gd name="connsiteX1" fmla="*/ 5971020 w 5971020"/>
              <a:gd name="connsiteY1" fmla="*/ 0 h 1032078"/>
              <a:gd name="connsiteX2" fmla="*/ 5971020 w 5971020"/>
              <a:gd name="connsiteY2" fmla="*/ 1032078 h 1032078"/>
              <a:gd name="connsiteX3" fmla="*/ 0 w 5971020"/>
              <a:gd name="connsiteY3" fmla="*/ 1032078 h 1032078"/>
              <a:gd name="connsiteX4" fmla="*/ 0 w 5971020"/>
              <a:gd name="connsiteY4" fmla="*/ 0 h 10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020" h="1032078">
                <a:moveTo>
                  <a:pt x="0" y="0"/>
                </a:moveTo>
                <a:lnTo>
                  <a:pt x="5971020" y="0"/>
                </a:lnTo>
                <a:lnTo>
                  <a:pt x="5971020" y="1032078"/>
                </a:lnTo>
                <a:lnTo>
                  <a:pt x="0" y="1032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Aggressive, Violent, Assaultive Behavior</a:t>
            </a:r>
          </a:p>
        </p:txBody>
      </p:sp>
      <p:sp>
        <p:nvSpPr>
          <p:cNvPr id="9" name="Straight Connector 8">
            <a:extLst>
              <a:ext uri="{FF2B5EF4-FFF2-40B4-BE49-F238E27FC236}">
                <a16:creationId xmlns:a16="http://schemas.microsoft.com/office/drawing/2014/main" id="{81DF1D9E-584C-E8C4-31E4-EC0D1DB0FF0E}"/>
              </a:ext>
            </a:extLst>
          </p:cNvPr>
          <p:cNvSpPr/>
          <p:nvPr/>
        </p:nvSpPr>
        <p:spPr>
          <a:xfrm>
            <a:off x="5237732" y="3010993"/>
            <a:ext cx="597102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10" name="Freeform: Shape 9">
            <a:extLst>
              <a:ext uri="{FF2B5EF4-FFF2-40B4-BE49-F238E27FC236}">
                <a16:creationId xmlns:a16="http://schemas.microsoft.com/office/drawing/2014/main" id="{AFF023F1-C87E-D6F1-9327-882A0D6A805E}"/>
              </a:ext>
            </a:extLst>
          </p:cNvPr>
          <p:cNvSpPr/>
          <p:nvPr/>
        </p:nvSpPr>
        <p:spPr>
          <a:xfrm>
            <a:off x="5237732" y="3010993"/>
            <a:ext cx="5971020" cy="1032078"/>
          </a:xfrm>
          <a:custGeom>
            <a:avLst/>
            <a:gdLst>
              <a:gd name="connsiteX0" fmla="*/ 0 w 5971020"/>
              <a:gd name="connsiteY0" fmla="*/ 0 h 1032078"/>
              <a:gd name="connsiteX1" fmla="*/ 5971020 w 5971020"/>
              <a:gd name="connsiteY1" fmla="*/ 0 h 1032078"/>
              <a:gd name="connsiteX2" fmla="*/ 5971020 w 5971020"/>
              <a:gd name="connsiteY2" fmla="*/ 1032078 h 1032078"/>
              <a:gd name="connsiteX3" fmla="*/ 0 w 5971020"/>
              <a:gd name="connsiteY3" fmla="*/ 1032078 h 1032078"/>
              <a:gd name="connsiteX4" fmla="*/ 0 w 5971020"/>
              <a:gd name="connsiteY4" fmla="*/ 0 h 10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020" h="1032078">
                <a:moveTo>
                  <a:pt x="0" y="0"/>
                </a:moveTo>
                <a:lnTo>
                  <a:pt x="5971020" y="0"/>
                </a:lnTo>
                <a:lnTo>
                  <a:pt x="5971020" y="1032078"/>
                </a:lnTo>
                <a:lnTo>
                  <a:pt x="0" y="1032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Abusing and/or Selling Substances</a:t>
            </a:r>
          </a:p>
        </p:txBody>
      </p:sp>
      <p:sp>
        <p:nvSpPr>
          <p:cNvPr id="11" name="Straight Connector 10">
            <a:extLst>
              <a:ext uri="{FF2B5EF4-FFF2-40B4-BE49-F238E27FC236}">
                <a16:creationId xmlns:a16="http://schemas.microsoft.com/office/drawing/2014/main" id="{80DA4CCF-0030-D741-637B-27E385FB7958}"/>
              </a:ext>
            </a:extLst>
          </p:cNvPr>
          <p:cNvSpPr/>
          <p:nvPr/>
        </p:nvSpPr>
        <p:spPr>
          <a:xfrm>
            <a:off x="5237732" y="4043071"/>
            <a:ext cx="597102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12" name="Freeform: Shape 11">
            <a:extLst>
              <a:ext uri="{FF2B5EF4-FFF2-40B4-BE49-F238E27FC236}">
                <a16:creationId xmlns:a16="http://schemas.microsoft.com/office/drawing/2014/main" id="{679EE847-1742-78D1-B8F6-9D07B9074C98}"/>
              </a:ext>
            </a:extLst>
          </p:cNvPr>
          <p:cNvSpPr/>
          <p:nvPr/>
        </p:nvSpPr>
        <p:spPr>
          <a:xfrm>
            <a:off x="5237732" y="4043071"/>
            <a:ext cx="5971020" cy="1032078"/>
          </a:xfrm>
          <a:custGeom>
            <a:avLst/>
            <a:gdLst>
              <a:gd name="connsiteX0" fmla="*/ 0 w 5971020"/>
              <a:gd name="connsiteY0" fmla="*/ 0 h 1032078"/>
              <a:gd name="connsiteX1" fmla="*/ 5971020 w 5971020"/>
              <a:gd name="connsiteY1" fmla="*/ 0 h 1032078"/>
              <a:gd name="connsiteX2" fmla="*/ 5971020 w 5971020"/>
              <a:gd name="connsiteY2" fmla="*/ 1032078 h 1032078"/>
              <a:gd name="connsiteX3" fmla="*/ 0 w 5971020"/>
              <a:gd name="connsiteY3" fmla="*/ 1032078 h 1032078"/>
              <a:gd name="connsiteX4" fmla="*/ 0 w 5971020"/>
              <a:gd name="connsiteY4" fmla="*/ 0 h 10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020" h="1032078">
                <a:moveTo>
                  <a:pt x="0" y="0"/>
                </a:moveTo>
                <a:lnTo>
                  <a:pt x="5971020" y="0"/>
                </a:lnTo>
                <a:lnTo>
                  <a:pt x="5971020" y="1032078"/>
                </a:lnTo>
                <a:lnTo>
                  <a:pt x="0" y="1032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Chronic School Absences and/or Problem Behaviors at School</a:t>
            </a:r>
          </a:p>
        </p:txBody>
      </p:sp>
      <p:sp>
        <p:nvSpPr>
          <p:cNvPr id="13" name="Straight Connector 12">
            <a:extLst>
              <a:ext uri="{FF2B5EF4-FFF2-40B4-BE49-F238E27FC236}">
                <a16:creationId xmlns:a16="http://schemas.microsoft.com/office/drawing/2014/main" id="{CF0209F8-BE4A-CFE3-6330-9AD125B3C4B2}"/>
              </a:ext>
            </a:extLst>
          </p:cNvPr>
          <p:cNvSpPr/>
          <p:nvPr/>
        </p:nvSpPr>
        <p:spPr>
          <a:xfrm>
            <a:off x="5237732" y="5075150"/>
            <a:ext cx="597102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14" name="Freeform: Shape 13">
            <a:extLst>
              <a:ext uri="{FF2B5EF4-FFF2-40B4-BE49-F238E27FC236}">
                <a16:creationId xmlns:a16="http://schemas.microsoft.com/office/drawing/2014/main" id="{FB2298E4-E01B-34C0-FCEA-9C25D5CF4B15}"/>
              </a:ext>
            </a:extLst>
          </p:cNvPr>
          <p:cNvSpPr/>
          <p:nvPr/>
        </p:nvSpPr>
        <p:spPr>
          <a:xfrm>
            <a:off x="5237732" y="5075150"/>
            <a:ext cx="5971020" cy="1032078"/>
          </a:xfrm>
          <a:custGeom>
            <a:avLst/>
            <a:gdLst>
              <a:gd name="connsiteX0" fmla="*/ 0 w 5971020"/>
              <a:gd name="connsiteY0" fmla="*/ 0 h 1032078"/>
              <a:gd name="connsiteX1" fmla="*/ 5971020 w 5971020"/>
              <a:gd name="connsiteY1" fmla="*/ 0 h 1032078"/>
              <a:gd name="connsiteX2" fmla="*/ 5971020 w 5971020"/>
              <a:gd name="connsiteY2" fmla="*/ 1032078 h 1032078"/>
              <a:gd name="connsiteX3" fmla="*/ 0 w 5971020"/>
              <a:gd name="connsiteY3" fmla="*/ 1032078 h 1032078"/>
              <a:gd name="connsiteX4" fmla="*/ 0 w 5971020"/>
              <a:gd name="connsiteY4" fmla="*/ 0 h 10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020" h="1032078">
                <a:moveTo>
                  <a:pt x="0" y="0"/>
                </a:moveTo>
                <a:lnTo>
                  <a:pt x="5971020" y="0"/>
                </a:lnTo>
                <a:lnTo>
                  <a:pt x="5971020" y="1032078"/>
                </a:lnTo>
                <a:lnTo>
                  <a:pt x="0" y="1032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Disregard for their own safety and the safety of others</a:t>
            </a:r>
          </a:p>
        </p:txBody>
      </p:sp>
      <p:sp>
        <p:nvSpPr>
          <p:cNvPr id="3" name="TextBox 2">
            <a:extLst>
              <a:ext uri="{FF2B5EF4-FFF2-40B4-BE49-F238E27FC236}">
                <a16:creationId xmlns:a16="http://schemas.microsoft.com/office/drawing/2014/main" id="{485682FD-09E8-3ADF-F17F-8621240ABCAA}"/>
              </a:ext>
            </a:extLst>
          </p:cNvPr>
          <p:cNvSpPr txBox="1"/>
          <p:nvPr/>
        </p:nvSpPr>
        <p:spPr>
          <a:xfrm>
            <a:off x="11796665" y="6527549"/>
            <a:ext cx="325926" cy="246221"/>
          </a:xfrm>
          <a:prstGeom prst="rect">
            <a:avLst/>
          </a:prstGeom>
          <a:noFill/>
        </p:spPr>
        <p:txBody>
          <a:bodyPr wrap="square" rtlCol="0">
            <a:spAutoFit/>
          </a:bodyPr>
          <a:lstStyle/>
          <a:p>
            <a:r>
              <a:rPr lang="en-US" sz="1000" dirty="0"/>
              <a:t>31</a:t>
            </a:r>
          </a:p>
        </p:txBody>
      </p:sp>
    </p:spTree>
    <p:extLst>
      <p:ext uri="{BB962C8B-B14F-4D97-AF65-F5344CB8AC3E}">
        <p14:creationId xmlns:p14="http://schemas.microsoft.com/office/powerpoint/2010/main" val="204465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08BE0-FFF3-2830-1952-285D24D7F774}"/>
              </a:ext>
            </a:extLst>
          </p:cNvPr>
          <p:cNvSpPr>
            <a:spLocks noGrp="1"/>
          </p:cNvSpPr>
          <p:nvPr>
            <p:ph type="title"/>
          </p:nvPr>
        </p:nvSpPr>
        <p:spPr>
          <a:xfrm>
            <a:off x="810000" y="519723"/>
            <a:ext cx="10571998" cy="931907"/>
          </a:xfrm>
        </p:spPr>
        <p:txBody>
          <a:bodyPr anchor="ctr">
            <a:normAutofit fontScale="90000"/>
          </a:bodyPr>
          <a:lstStyle/>
          <a:p>
            <a:r>
              <a:rPr lang="en-US" sz="6200" dirty="0"/>
              <a:t>Goal of the MST Program</a:t>
            </a:r>
          </a:p>
        </p:txBody>
      </p:sp>
      <p:graphicFrame>
        <p:nvGraphicFramePr>
          <p:cNvPr id="8" name="Content Placeholder 5">
            <a:extLst>
              <a:ext uri="{FF2B5EF4-FFF2-40B4-BE49-F238E27FC236}">
                <a16:creationId xmlns:a16="http://schemas.microsoft.com/office/drawing/2014/main" id="{0CEB222D-2CC3-1F1A-0CA3-76BFD997A216}"/>
              </a:ext>
            </a:extLst>
          </p:cNvPr>
          <p:cNvGraphicFramePr>
            <a:graphicFrameLocks noGrp="1"/>
          </p:cNvGraphicFramePr>
          <p:nvPr>
            <p:ph sz="quarter" idx="4294967295"/>
          </p:nvPr>
        </p:nvGraphicFramePr>
        <p:xfrm>
          <a:off x="5041900" y="406400"/>
          <a:ext cx="7150100" cy="603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Shape 2">
            <a:extLst>
              <a:ext uri="{FF2B5EF4-FFF2-40B4-BE49-F238E27FC236}">
                <a16:creationId xmlns:a16="http://schemas.microsoft.com/office/drawing/2014/main" id="{0D91AFAB-AE9E-83E7-6C48-C71700A87DA5}"/>
              </a:ext>
            </a:extLst>
          </p:cNvPr>
          <p:cNvSpPr/>
          <p:nvPr/>
        </p:nvSpPr>
        <p:spPr>
          <a:xfrm>
            <a:off x="1831234" y="1575703"/>
            <a:ext cx="5744880" cy="4748266"/>
          </a:xfrm>
          <a:custGeom>
            <a:avLst/>
            <a:gdLst>
              <a:gd name="connsiteX0" fmla="*/ 0 w 5744880"/>
              <a:gd name="connsiteY0" fmla="*/ 2374133 h 4748266"/>
              <a:gd name="connsiteX1" fmla="*/ 2872440 w 5744880"/>
              <a:gd name="connsiteY1" fmla="*/ 0 h 4748266"/>
              <a:gd name="connsiteX2" fmla="*/ 5744880 w 5744880"/>
              <a:gd name="connsiteY2" fmla="*/ 2374133 h 4748266"/>
              <a:gd name="connsiteX3" fmla="*/ 2872440 w 5744880"/>
              <a:gd name="connsiteY3" fmla="*/ 4748266 h 4748266"/>
              <a:gd name="connsiteX4" fmla="*/ 0 w 5744880"/>
              <a:gd name="connsiteY4" fmla="*/ 2374133 h 474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4880" h="4748266">
                <a:moveTo>
                  <a:pt x="0" y="2374133"/>
                </a:moveTo>
                <a:cubicBezTo>
                  <a:pt x="0" y="1062936"/>
                  <a:pt x="1286035" y="0"/>
                  <a:pt x="2872440" y="0"/>
                </a:cubicBezTo>
                <a:cubicBezTo>
                  <a:pt x="4458845" y="0"/>
                  <a:pt x="5744880" y="1062936"/>
                  <a:pt x="5744880" y="2374133"/>
                </a:cubicBezTo>
                <a:cubicBezTo>
                  <a:pt x="5744880" y="3685330"/>
                  <a:pt x="4458845" y="4748266"/>
                  <a:pt x="2872440" y="4748266"/>
                </a:cubicBezTo>
                <a:cubicBezTo>
                  <a:pt x="1286035" y="4748266"/>
                  <a:pt x="0" y="3685330"/>
                  <a:pt x="0" y="2374133"/>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802213" tIns="559923" rIns="1630304" bIns="559922" numCol="1" spcCol="1270" anchor="ctr" anchorCtr="0">
            <a:noAutofit/>
          </a:bodyPr>
          <a:lstStyle/>
          <a:p>
            <a:pPr marL="0" lvl="0" indent="0" defTabSz="800100">
              <a:lnSpc>
                <a:spcPct val="90000"/>
              </a:lnSpc>
              <a:spcBef>
                <a:spcPct val="0"/>
              </a:spcBef>
              <a:spcAft>
                <a:spcPct val="35000"/>
              </a:spcAft>
              <a:buNone/>
            </a:pPr>
            <a:r>
              <a:rPr lang="en-US" sz="1800" b="1" kern="1200" dirty="0"/>
              <a:t>For Parents: </a:t>
            </a:r>
            <a:br>
              <a:rPr lang="en-US" sz="1800" kern="1200" dirty="0"/>
            </a:br>
            <a:r>
              <a:rPr lang="en-US" sz="1800" kern="1200" dirty="0"/>
              <a:t>To empower </a:t>
            </a:r>
            <a:br>
              <a:rPr lang="en-US" sz="1800" kern="1200" dirty="0"/>
            </a:br>
            <a:r>
              <a:rPr lang="en-US" sz="1800" kern="1200" dirty="0"/>
              <a:t>parents with skills </a:t>
            </a:r>
            <a:br>
              <a:rPr lang="en-US" sz="1800" kern="1200" dirty="0"/>
            </a:br>
            <a:r>
              <a:rPr lang="en-US" sz="1800" kern="1200" dirty="0"/>
              <a:t>and resources </a:t>
            </a:r>
            <a:br>
              <a:rPr lang="en-US" sz="1800" kern="1200" dirty="0"/>
            </a:br>
            <a:r>
              <a:rPr lang="en-US" sz="1800" kern="1200" dirty="0"/>
              <a:t>needed to </a:t>
            </a:r>
            <a:br>
              <a:rPr lang="en-US" sz="1800" kern="1200" dirty="0"/>
            </a:br>
            <a:r>
              <a:rPr lang="en-US" sz="1800" kern="1200" dirty="0"/>
              <a:t>address the </a:t>
            </a:r>
            <a:br>
              <a:rPr lang="en-US" sz="1800" kern="1200" dirty="0"/>
            </a:br>
            <a:r>
              <a:rPr lang="en-US" sz="1800" kern="1200" dirty="0"/>
              <a:t>difficulties that </a:t>
            </a:r>
            <a:br>
              <a:rPr lang="en-US" sz="1800" kern="1200" dirty="0"/>
            </a:br>
            <a:r>
              <a:rPr lang="en-US" sz="1800" kern="1200" dirty="0"/>
              <a:t>arise in </a:t>
            </a:r>
            <a:br>
              <a:rPr lang="en-US" sz="1800" kern="1200" dirty="0"/>
            </a:br>
            <a:r>
              <a:rPr lang="en-US" sz="1800" kern="1200" dirty="0"/>
              <a:t>raising teenagers</a:t>
            </a:r>
            <a:r>
              <a:rPr lang="en-US" sz="2000" kern="1200" dirty="0"/>
              <a:t>.</a:t>
            </a:r>
          </a:p>
        </p:txBody>
      </p:sp>
      <p:sp>
        <p:nvSpPr>
          <p:cNvPr id="4" name="Freeform: Shape 3">
            <a:extLst>
              <a:ext uri="{FF2B5EF4-FFF2-40B4-BE49-F238E27FC236}">
                <a16:creationId xmlns:a16="http://schemas.microsoft.com/office/drawing/2014/main" id="{3E1CFA12-E48A-1FF0-8797-B289C2DEBDE0}"/>
              </a:ext>
            </a:extLst>
          </p:cNvPr>
          <p:cNvSpPr/>
          <p:nvPr/>
        </p:nvSpPr>
        <p:spPr>
          <a:xfrm>
            <a:off x="5028981" y="1570338"/>
            <a:ext cx="5619098" cy="4748266"/>
          </a:xfrm>
          <a:custGeom>
            <a:avLst/>
            <a:gdLst>
              <a:gd name="connsiteX0" fmla="*/ 0 w 5619098"/>
              <a:gd name="connsiteY0" fmla="*/ 2374133 h 4748266"/>
              <a:gd name="connsiteX1" fmla="*/ 2809549 w 5619098"/>
              <a:gd name="connsiteY1" fmla="*/ 0 h 4748266"/>
              <a:gd name="connsiteX2" fmla="*/ 5619098 w 5619098"/>
              <a:gd name="connsiteY2" fmla="*/ 2374133 h 4748266"/>
              <a:gd name="connsiteX3" fmla="*/ 2809549 w 5619098"/>
              <a:gd name="connsiteY3" fmla="*/ 4748266 h 4748266"/>
              <a:gd name="connsiteX4" fmla="*/ 0 w 5619098"/>
              <a:gd name="connsiteY4" fmla="*/ 2374133 h 474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098" h="4748266">
                <a:moveTo>
                  <a:pt x="0" y="2374133"/>
                </a:moveTo>
                <a:cubicBezTo>
                  <a:pt x="0" y="1062936"/>
                  <a:pt x="1257878" y="0"/>
                  <a:pt x="2809549" y="0"/>
                </a:cubicBezTo>
                <a:cubicBezTo>
                  <a:pt x="4361220" y="0"/>
                  <a:pt x="5619098" y="1062936"/>
                  <a:pt x="5619098" y="2374133"/>
                </a:cubicBezTo>
                <a:cubicBezTo>
                  <a:pt x="5619098" y="3685330"/>
                  <a:pt x="4361220" y="4748266"/>
                  <a:pt x="2809549" y="4748266"/>
                </a:cubicBezTo>
                <a:cubicBezTo>
                  <a:pt x="1257878" y="4748266"/>
                  <a:pt x="0" y="3685330"/>
                  <a:pt x="0" y="2374133"/>
                </a:cubicBez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94609" tIns="559922" rIns="784649" bIns="559923" numCol="1" spcCol="1270" anchor="ctr" anchorCtr="0">
            <a:noAutofit/>
          </a:bodyPr>
          <a:lstStyle/>
          <a:p>
            <a:pPr marL="0" lvl="0" indent="0" algn="r" defTabSz="800100">
              <a:lnSpc>
                <a:spcPct val="90000"/>
              </a:lnSpc>
              <a:spcBef>
                <a:spcPct val="0"/>
              </a:spcBef>
              <a:spcAft>
                <a:spcPct val="35000"/>
              </a:spcAft>
              <a:buNone/>
            </a:pPr>
            <a:r>
              <a:rPr lang="en-US" sz="1800" b="1" kern="1200" dirty="0"/>
              <a:t>For Teens: </a:t>
            </a:r>
            <a:br>
              <a:rPr lang="en-US" sz="1800" kern="1200" dirty="0"/>
            </a:br>
            <a:r>
              <a:rPr lang="en-US" sz="1800" kern="1200" dirty="0"/>
              <a:t>To empower youth </a:t>
            </a:r>
            <a:br>
              <a:rPr lang="en-US" sz="1800" kern="1200" dirty="0"/>
            </a:br>
            <a:r>
              <a:rPr lang="en-US" sz="1800" kern="1200" dirty="0"/>
              <a:t>to cope with </a:t>
            </a:r>
            <a:br>
              <a:rPr lang="en-US" sz="1800" kern="1200" dirty="0"/>
            </a:br>
            <a:r>
              <a:rPr lang="en-US" sz="1800" kern="1200" dirty="0"/>
              <a:t>problems from</a:t>
            </a:r>
            <a:br>
              <a:rPr lang="en-US" sz="1800" kern="1200" dirty="0"/>
            </a:br>
            <a:r>
              <a:rPr lang="en-US" sz="1800" kern="1200" dirty="0"/>
              <a:t>family, peers, school</a:t>
            </a:r>
            <a:r>
              <a:rPr lang="en-US" dirty="0"/>
              <a:t>, </a:t>
            </a:r>
            <a:br>
              <a:rPr lang="en-US" dirty="0"/>
            </a:br>
            <a:r>
              <a:rPr lang="en-US" dirty="0"/>
              <a:t>and community </a:t>
            </a:r>
            <a:br>
              <a:rPr lang="en-US" dirty="0"/>
            </a:br>
            <a:r>
              <a:rPr lang="en-US" sz="1800" kern="1200" dirty="0"/>
              <a:t>through skill building </a:t>
            </a:r>
            <a:br>
              <a:rPr lang="en-US" sz="1800" kern="1200" dirty="0"/>
            </a:br>
            <a:r>
              <a:rPr lang="en-US" sz="1800" kern="1200" dirty="0"/>
              <a:t>strategies that help</a:t>
            </a:r>
            <a:br>
              <a:rPr lang="en-US" sz="1800" kern="1200" dirty="0"/>
            </a:br>
            <a:r>
              <a:rPr lang="en-US" sz="1800" kern="1200" dirty="0"/>
              <a:t> reduce recidivism.</a:t>
            </a:r>
          </a:p>
        </p:txBody>
      </p:sp>
      <p:sp>
        <p:nvSpPr>
          <p:cNvPr id="10" name="TextBox 9">
            <a:extLst>
              <a:ext uri="{FF2B5EF4-FFF2-40B4-BE49-F238E27FC236}">
                <a16:creationId xmlns:a16="http://schemas.microsoft.com/office/drawing/2014/main" id="{5B2DA301-2AB4-5F11-01C2-880081BCFA57}"/>
              </a:ext>
            </a:extLst>
          </p:cNvPr>
          <p:cNvSpPr txBox="1"/>
          <p:nvPr/>
        </p:nvSpPr>
        <p:spPr>
          <a:xfrm>
            <a:off x="5174815" y="2792473"/>
            <a:ext cx="2132077" cy="2585323"/>
          </a:xfrm>
          <a:prstGeom prst="rect">
            <a:avLst/>
          </a:prstGeom>
          <a:noFill/>
        </p:spPr>
        <p:txBody>
          <a:bodyPr wrap="square" rtlCol="0">
            <a:spAutoFit/>
          </a:bodyPr>
          <a:lstStyle/>
          <a:p>
            <a:pPr algn="ctr"/>
            <a:r>
              <a:rPr lang="en-US" b="1" dirty="0"/>
              <a:t>For Families:</a:t>
            </a:r>
          </a:p>
          <a:p>
            <a:pPr marL="285750" indent="-285750" algn="ctr">
              <a:buFont typeface="Arial" panose="020B0604020202020204" pitchFamily="34" charset="0"/>
              <a:buChar char="•"/>
            </a:pPr>
            <a:r>
              <a:rPr lang="en-US" dirty="0"/>
              <a:t>Prevent out-of-home placements,</a:t>
            </a:r>
            <a:br>
              <a:rPr lang="en-US" dirty="0"/>
            </a:br>
            <a:endParaRPr lang="en-US" dirty="0"/>
          </a:p>
          <a:p>
            <a:pPr marL="285750" indent="-285750" algn="ctr">
              <a:buFont typeface="Arial" panose="020B0604020202020204" pitchFamily="34" charset="0"/>
              <a:buChar char="•"/>
            </a:pPr>
            <a:r>
              <a:rPr lang="en-US" dirty="0"/>
              <a:t>Significantly improve family functioning.</a:t>
            </a:r>
          </a:p>
          <a:p>
            <a:pPr algn="ctr"/>
            <a:endParaRPr lang="en-US" dirty="0"/>
          </a:p>
        </p:txBody>
      </p:sp>
      <p:sp>
        <p:nvSpPr>
          <p:cNvPr id="2" name="TextBox 1">
            <a:extLst>
              <a:ext uri="{FF2B5EF4-FFF2-40B4-BE49-F238E27FC236}">
                <a16:creationId xmlns:a16="http://schemas.microsoft.com/office/drawing/2014/main" id="{DB6F1083-4B87-521D-1262-4F3482B6FA0D}"/>
              </a:ext>
            </a:extLst>
          </p:cNvPr>
          <p:cNvSpPr txBox="1"/>
          <p:nvPr/>
        </p:nvSpPr>
        <p:spPr>
          <a:xfrm>
            <a:off x="11796665" y="6527549"/>
            <a:ext cx="325926" cy="246221"/>
          </a:xfrm>
          <a:prstGeom prst="rect">
            <a:avLst/>
          </a:prstGeom>
          <a:noFill/>
        </p:spPr>
        <p:txBody>
          <a:bodyPr wrap="square" rtlCol="0">
            <a:spAutoFit/>
          </a:bodyPr>
          <a:lstStyle/>
          <a:p>
            <a:r>
              <a:rPr lang="en-US" sz="1000" dirty="0"/>
              <a:t>32</a:t>
            </a:r>
          </a:p>
        </p:txBody>
      </p:sp>
    </p:spTree>
    <p:extLst>
      <p:ext uri="{BB962C8B-B14F-4D97-AF65-F5344CB8AC3E}">
        <p14:creationId xmlns:p14="http://schemas.microsoft.com/office/powerpoint/2010/main" val="28505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9C917DD8-DE11-70E5-6081-D7F232FCA192}"/>
              </a:ext>
            </a:extLst>
          </p:cNvPr>
          <p:cNvPicPr>
            <a:picLocks noGrp="1" noChangeAspect="1"/>
          </p:cNvPicPr>
          <p:nvPr>
            <p:ph sz="quarter" idx="4294967295"/>
          </p:nvPr>
        </p:nvPicPr>
        <p:blipFill>
          <a:blip r:embed="rId3"/>
          <a:stretch>
            <a:fillRect/>
          </a:stretch>
        </p:blipFill>
        <p:spPr>
          <a:xfrm>
            <a:off x="1879600" y="625789"/>
            <a:ext cx="8432800" cy="5606422"/>
          </a:xfrm>
          <a:noFill/>
        </p:spPr>
      </p:pic>
      <p:sp>
        <p:nvSpPr>
          <p:cNvPr id="22" name="Rectangle 21">
            <a:extLst>
              <a:ext uri="{FF2B5EF4-FFF2-40B4-BE49-F238E27FC236}">
                <a16:creationId xmlns:a16="http://schemas.microsoft.com/office/drawing/2014/main" id="{CA98D4E7-5FE1-1B52-B08A-7EE85972CA1A}"/>
              </a:ext>
            </a:extLst>
          </p:cNvPr>
          <p:cNvSpPr/>
          <p:nvPr/>
        </p:nvSpPr>
        <p:spPr>
          <a:xfrm>
            <a:off x="9561111" y="5833387"/>
            <a:ext cx="301557" cy="184825"/>
          </a:xfrm>
          <a:prstGeom prst="rect">
            <a:avLst/>
          </a:prstGeom>
          <a:solidFill>
            <a:srgbClr val="369A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61D2555-ADAB-85F6-0696-03961B9BC846}"/>
              </a:ext>
            </a:extLst>
          </p:cNvPr>
          <p:cNvSpPr txBox="1"/>
          <p:nvPr/>
        </p:nvSpPr>
        <p:spPr>
          <a:xfrm>
            <a:off x="11796665" y="6527549"/>
            <a:ext cx="325926" cy="246221"/>
          </a:xfrm>
          <a:prstGeom prst="rect">
            <a:avLst/>
          </a:prstGeom>
          <a:noFill/>
        </p:spPr>
        <p:txBody>
          <a:bodyPr wrap="square" rtlCol="0">
            <a:spAutoFit/>
          </a:bodyPr>
          <a:lstStyle/>
          <a:p>
            <a:r>
              <a:rPr lang="en-US" sz="1000" dirty="0"/>
              <a:t>33</a:t>
            </a:r>
          </a:p>
        </p:txBody>
      </p:sp>
    </p:spTree>
    <p:extLst>
      <p:ext uri="{BB962C8B-B14F-4D97-AF65-F5344CB8AC3E}">
        <p14:creationId xmlns:p14="http://schemas.microsoft.com/office/powerpoint/2010/main" val="2818662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9D63-3539-A657-0E01-70C1A5A80F4D}"/>
              </a:ext>
            </a:extLst>
          </p:cNvPr>
          <p:cNvSpPr>
            <a:spLocks noGrp="1"/>
          </p:cNvSpPr>
          <p:nvPr>
            <p:ph type="title"/>
          </p:nvPr>
        </p:nvSpPr>
        <p:spPr>
          <a:xfrm>
            <a:off x="550717" y="924339"/>
            <a:ext cx="3990110" cy="5009322"/>
          </a:xfrm>
        </p:spPr>
        <p:txBody>
          <a:bodyPr vert="horz" lIns="91440" tIns="45720" rIns="91440" bIns="45720" rtlCol="0" anchor="ctr">
            <a:normAutofit/>
          </a:bodyPr>
          <a:lstStyle/>
          <a:p>
            <a:r>
              <a:rPr lang="en-US" b="1" kern="1200" spc="0" baseline="0" dirty="0">
                <a:ln>
                  <a:noFill/>
                </a:ln>
                <a:effectLst/>
              </a:rPr>
              <a:t>Who is appropriate for MST? </a:t>
            </a:r>
          </a:p>
        </p:txBody>
      </p:sp>
      <p:sp>
        <p:nvSpPr>
          <p:cNvPr id="4" name="Freeform: Shape 3">
            <a:extLst>
              <a:ext uri="{FF2B5EF4-FFF2-40B4-BE49-F238E27FC236}">
                <a16:creationId xmlns:a16="http://schemas.microsoft.com/office/drawing/2014/main" id="{2EDA956C-55DE-4BD9-17E8-655D5E16A5BE}"/>
              </a:ext>
            </a:extLst>
          </p:cNvPr>
          <p:cNvSpPr/>
          <p:nvPr/>
        </p:nvSpPr>
        <p:spPr>
          <a:xfrm>
            <a:off x="5326300" y="672985"/>
            <a:ext cx="2751151" cy="1650690"/>
          </a:xfrm>
          <a:custGeom>
            <a:avLst/>
            <a:gdLst>
              <a:gd name="connsiteX0" fmla="*/ 0 w 2751151"/>
              <a:gd name="connsiteY0" fmla="*/ 0 h 1650690"/>
              <a:gd name="connsiteX1" fmla="*/ 2751151 w 2751151"/>
              <a:gd name="connsiteY1" fmla="*/ 0 h 1650690"/>
              <a:gd name="connsiteX2" fmla="*/ 2751151 w 2751151"/>
              <a:gd name="connsiteY2" fmla="*/ 1650690 h 1650690"/>
              <a:gd name="connsiteX3" fmla="*/ 0 w 2751151"/>
              <a:gd name="connsiteY3" fmla="*/ 1650690 h 1650690"/>
              <a:gd name="connsiteX4" fmla="*/ 0 w 2751151"/>
              <a:gd name="connsiteY4" fmla="*/ 0 h 16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151" h="1650690">
                <a:moveTo>
                  <a:pt x="0" y="0"/>
                </a:moveTo>
                <a:lnTo>
                  <a:pt x="2751151" y="0"/>
                </a:lnTo>
                <a:lnTo>
                  <a:pt x="2751151" y="1650690"/>
                </a:lnTo>
                <a:lnTo>
                  <a:pt x="0" y="1650690"/>
                </a:lnTo>
                <a:lnTo>
                  <a:pt x="0" y="0"/>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Youth aged 12-17 years old.</a:t>
            </a:r>
            <a:endParaRPr lang="en-US" sz="1700" kern="1200" dirty="0"/>
          </a:p>
        </p:txBody>
      </p:sp>
      <p:sp>
        <p:nvSpPr>
          <p:cNvPr id="6" name="Freeform: Shape 5">
            <a:extLst>
              <a:ext uri="{FF2B5EF4-FFF2-40B4-BE49-F238E27FC236}">
                <a16:creationId xmlns:a16="http://schemas.microsoft.com/office/drawing/2014/main" id="{676A7A7E-15D1-BDD0-44DF-C4FA7183C9C2}"/>
              </a:ext>
            </a:extLst>
          </p:cNvPr>
          <p:cNvSpPr/>
          <p:nvPr/>
        </p:nvSpPr>
        <p:spPr>
          <a:xfrm>
            <a:off x="8352566" y="672985"/>
            <a:ext cx="2751151" cy="1650690"/>
          </a:xfrm>
          <a:custGeom>
            <a:avLst/>
            <a:gdLst>
              <a:gd name="connsiteX0" fmla="*/ 0 w 2751151"/>
              <a:gd name="connsiteY0" fmla="*/ 0 h 1650690"/>
              <a:gd name="connsiteX1" fmla="*/ 2751151 w 2751151"/>
              <a:gd name="connsiteY1" fmla="*/ 0 h 1650690"/>
              <a:gd name="connsiteX2" fmla="*/ 2751151 w 2751151"/>
              <a:gd name="connsiteY2" fmla="*/ 1650690 h 1650690"/>
              <a:gd name="connsiteX3" fmla="*/ 0 w 2751151"/>
              <a:gd name="connsiteY3" fmla="*/ 1650690 h 1650690"/>
              <a:gd name="connsiteX4" fmla="*/ 0 w 2751151"/>
              <a:gd name="connsiteY4" fmla="*/ 0 h 16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151" h="1650690">
                <a:moveTo>
                  <a:pt x="0" y="0"/>
                </a:moveTo>
                <a:lnTo>
                  <a:pt x="2751151" y="0"/>
                </a:lnTo>
                <a:lnTo>
                  <a:pt x="2751151" y="1650690"/>
                </a:lnTo>
                <a:lnTo>
                  <a:pt x="0" y="1650690"/>
                </a:lnTo>
                <a:lnTo>
                  <a:pt x="0" y="0"/>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Youth at-risk for out of home placement due to anti-social or delinquent behaviors, including substance abuse.</a:t>
            </a:r>
            <a:endParaRPr lang="en-US" sz="1700" kern="1200" dirty="0"/>
          </a:p>
        </p:txBody>
      </p:sp>
      <p:sp>
        <p:nvSpPr>
          <p:cNvPr id="7" name="Freeform: Shape 6">
            <a:extLst>
              <a:ext uri="{FF2B5EF4-FFF2-40B4-BE49-F238E27FC236}">
                <a16:creationId xmlns:a16="http://schemas.microsoft.com/office/drawing/2014/main" id="{0E9BB57F-BDDB-3AA8-A160-9674658C2172}"/>
              </a:ext>
            </a:extLst>
          </p:cNvPr>
          <p:cNvSpPr/>
          <p:nvPr/>
        </p:nvSpPr>
        <p:spPr>
          <a:xfrm>
            <a:off x="5326300" y="2598791"/>
            <a:ext cx="2751151" cy="1650690"/>
          </a:xfrm>
          <a:custGeom>
            <a:avLst/>
            <a:gdLst>
              <a:gd name="connsiteX0" fmla="*/ 0 w 2751151"/>
              <a:gd name="connsiteY0" fmla="*/ 0 h 1650690"/>
              <a:gd name="connsiteX1" fmla="*/ 2751151 w 2751151"/>
              <a:gd name="connsiteY1" fmla="*/ 0 h 1650690"/>
              <a:gd name="connsiteX2" fmla="*/ 2751151 w 2751151"/>
              <a:gd name="connsiteY2" fmla="*/ 1650690 h 1650690"/>
              <a:gd name="connsiteX3" fmla="*/ 0 w 2751151"/>
              <a:gd name="connsiteY3" fmla="*/ 1650690 h 1650690"/>
              <a:gd name="connsiteX4" fmla="*/ 0 w 2751151"/>
              <a:gd name="connsiteY4" fmla="*/ 0 h 16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151" h="1650690">
                <a:moveTo>
                  <a:pt x="0" y="0"/>
                </a:moveTo>
                <a:lnTo>
                  <a:pt x="2751151" y="0"/>
                </a:lnTo>
                <a:lnTo>
                  <a:pt x="2751151" y="1650690"/>
                </a:lnTo>
                <a:lnTo>
                  <a:pt x="0" y="1650690"/>
                </a:lnTo>
                <a:lnTo>
                  <a:pt x="0" y="0"/>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Youth has multiple arrests or are chronic offenders.</a:t>
            </a:r>
            <a:endParaRPr lang="en-US" sz="1700" kern="1200" dirty="0"/>
          </a:p>
        </p:txBody>
      </p:sp>
      <p:sp>
        <p:nvSpPr>
          <p:cNvPr id="8" name="Freeform: Shape 7">
            <a:extLst>
              <a:ext uri="{FF2B5EF4-FFF2-40B4-BE49-F238E27FC236}">
                <a16:creationId xmlns:a16="http://schemas.microsoft.com/office/drawing/2014/main" id="{2293B12D-6EAD-53A1-0E98-331473776776}"/>
              </a:ext>
            </a:extLst>
          </p:cNvPr>
          <p:cNvSpPr/>
          <p:nvPr/>
        </p:nvSpPr>
        <p:spPr>
          <a:xfrm>
            <a:off x="8352566" y="2598791"/>
            <a:ext cx="2751151" cy="1650690"/>
          </a:xfrm>
          <a:custGeom>
            <a:avLst/>
            <a:gdLst>
              <a:gd name="connsiteX0" fmla="*/ 0 w 2751151"/>
              <a:gd name="connsiteY0" fmla="*/ 0 h 1650690"/>
              <a:gd name="connsiteX1" fmla="*/ 2751151 w 2751151"/>
              <a:gd name="connsiteY1" fmla="*/ 0 h 1650690"/>
              <a:gd name="connsiteX2" fmla="*/ 2751151 w 2751151"/>
              <a:gd name="connsiteY2" fmla="*/ 1650690 h 1650690"/>
              <a:gd name="connsiteX3" fmla="*/ 0 w 2751151"/>
              <a:gd name="connsiteY3" fmla="*/ 1650690 h 1650690"/>
              <a:gd name="connsiteX4" fmla="*/ 0 w 2751151"/>
              <a:gd name="connsiteY4" fmla="*/ 0 h 16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151" h="1650690">
                <a:moveTo>
                  <a:pt x="0" y="0"/>
                </a:moveTo>
                <a:lnTo>
                  <a:pt x="2751151" y="0"/>
                </a:lnTo>
                <a:lnTo>
                  <a:pt x="2751151" y="1650690"/>
                </a:lnTo>
                <a:lnTo>
                  <a:pt x="0" y="1650690"/>
                </a:lnTo>
                <a:lnTo>
                  <a:pt x="0" y="0"/>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Youth deeply involved with delinquent peers.</a:t>
            </a:r>
            <a:endParaRPr lang="en-US" sz="1700" kern="1200" dirty="0"/>
          </a:p>
        </p:txBody>
      </p:sp>
      <p:sp>
        <p:nvSpPr>
          <p:cNvPr id="9" name="Freeform: Shape 8">
            <a:extLst>
              <a:ext uri="{FF2B5EF4-FFF2-40B4-BE49-F238E27FC236}">
                <a16:creationId xmlns:a16="http://schemas.microsoft.com/office/drawing/2014/main" id="{6CC19EDD-4571-86A2-0B7E-2002D4334E87}"/>
              </a:ext>
            </a:extLst>
          </p:cNvPr>
          <p:cNvSpPr/>
          <p:nvPr/>
        </p:nvSpPr>
        <p:spPr>
          <a:xfrm>
            <a:off x="5326300" y="4524596"/>
            <a:ext cx="2751151" cy="1650690"/>
          </a:xfrm>
          <a:custGeom>
            <a:avLst/>
            <a:gdLst>
              <a:gd name="connsiteX0" fmla="*/ 0 w 2751151"/>
              <a:gd name="connsiteY0" fmla="*/ 0 h 1650690"/>
              <a:gd name="connsiteX1" fmla="*/ 2751151 w 2751151"/>
              <a:gd name="connsiteY1" fmla="*/ 0 h 1650690"/>
              <a:gd name="connsiteX2" fmla="*/ 2751151 w 2751151"/>
              <a:gd name="connsiteY2" fmla="*/ 1650690 h 1650690"/>
              <a:gd name="connsiteX3" fmla="*/ 0 w 2751151"/>
              <a:gd name="connsiteY3" fmla="*/ 1650690 h 1650690"/>
              <a:gd name="connsiteX4" fmla="*/ 0 w 2751151"/>
              <a:gd name="connsiteY4" fmla="*/ 0 h 16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151" h="1650690">
                <a:moveTo>
                  <a:pt x="0" y="0"/>
                </a:moveTo>
                <a:lnTo>
                  <a:pt x="2751151" y="0"/>
                </a:lnTo>
                <a:lnTo>
                  <a:pt x="2751151" y="1650690"/>
                </a:lnTo>
                <a:lnTo>
                  <a:pt x="0" y="1650690"/>
                </a:lnTo>
                <a:lnTo>
                  <a:pt x="0" y="0"/>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Youth who have committed sexual offenses in conjunction with other anti-social behavior.</a:t>
            </a:r>
          </a:p>
        </p:txBody>
      </p:sp>
      <p:sp>
        <p:nvSpPr>
          <p:cNvPr id="10" name="Freeform: Shape 9">
            <a:extLst>
              <a:ext uri="{FF2B5EF4-FFF2-40B4-BE49-F238E27FC236}">
                <a16:creationId xmlns:a16="http://schemas.microsoft.com/office/drawing/2014/main" id="{89375C7B-8C7C-5646-A007-42C54228EEAA}"/>
              </a:ext>
            </a:extLst>
          </p:cNvPr>
          <p:cNvSpPr/>
          <p:nvPr/>
        </p:nvSpPr>
        <p:spPr>
          <a:xfrm>
            <a:off x="8352566" y="4524596"/>
            <a:ext cx="2751151" cy="1650690"/>
          </a:xfrm>
          <a:custGeom>
            <a:avLst/>
            <a:gdLst>
              <a:gd name="connsiteX0" fmla="*/ 0 w 2751151"/>
              <a:gd name="connsiteY0" fmla="*/ 0 h 1650690"/>
              <a:gd name="connsiteX1" fmla="*/ 2751151 w 2751151"/>
              <a:gd name="connsiteY1" fmla="*/ 0 h 1650690"/>
              <a:gd name="connsiteX2" fmla="*/ 2751151 w 2751151"/>
              <a:gd name="connsiteY2" fmla="*/ 1650690 h 1650690"/>
              <a:gd name="connsiteX3" fmla="*/ 0 w 2751151"/>
              <a:gd name="connsiteY3" fmla="*/ 1650690 h 1650690"/>
              <a:gd name="connsiteX4" fmla="*/ 0 w 2751151"/>
              <a:gd name="connsiteY4" fmla="*/ 0 h 16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151" h="1650690">
                <a:moveTo>
                  <a:pt x="0" y="0"/>
                </a:moveTo>
                <a:lnTo>
                  <a:pt x="2751151" y="0"/>
                </a:lnTo>
                <a:lnTo>
                  <a:pt x="2751151" y="1650690"/>
                </a:lnTo>
                <a:lnTo>
                  <a:pt x="0" y="1650690"/>
                </a:lnTo>
                <a:lnTo>
                  <a:pt x="0" y="0"/>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Experiencing Severe Issues at School.</a:t>
            </a:r>
          </a:p>
        </p:txBody>
      </p:sp>
      <p:sp>
        <p:nvSpPr>
          <p:cNvPr id="3" name="TextBox 2">
            <a:extLst>
              <a:ext uri="{FF2B5EF4-FFF2-40B4-BE49-F238E27FC236}">
                <a16:creationId xmlns:a16="http://schemas.microsoft.com/office/drawing/2014/main" id="{4F814A9B-5B03-3821-3B13-3BEF87C42025}"/>
              </a:ext>
            </a:extLst>
          </p:cNvPr>
          <p:cNvSpPr txBox="1"/>
          <p:nvPr/>
        </p:nvSpPr>
        <p:spPr>
          <a:xfrm>
            <a:off x="11796665" y="6527549"/>
            <a:ext cx="325926" cy="246221"/>
          </a:xfrm>
          <a:prstGeom prst="rect">
            <a:avLst/>
          </a:prstGeom>
          <a:noFill/>
        </p:spPr>
        <p:txBody>
          <a:bodyPr wrap="square" rtlCol="0">
            <a:spAutoFit/>
          </a:bodyPr>
          <a:lstStyle/>
          <a:p>
            <a:r>
              <a:rPr lang="en-US" sz="1000" dirty="0"/>
              <a:t>34</a:t>
            </a:r>
          </a:p>
        </p:txBody>
      </p:sp>
    </p:spTree>
    <p:extLst>
      <p:ext uri="{BB962C8B-B14F-4D97-AF65-F5344CB8AC3E}">
        <p14:creationId xmlns:p14="http://schemas.microsoft.com/office/powerpoint/2010/main" val="33161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3E25-7402-EAC9-107D-E3C80B9672C6}"/>
              </a:ext>
            </a:extLst>
          </p:cNvPr>
          <p:cNvSpPr>
            <a:spLocks noGrp="1"/>
          </p:cNvSpPr>
          <p:nvPr>
            <p:ph type="title"/>
          </p:nvPr>
        </p:nvSpPr>
        <p:spPr>
          <a:xfrm>
            <a:off x="488373" y="571501"/>
            <a:ext cx="11139054" cy="1028699"/>
          </a:xfrm>
        </p:spPr>
        <p:txBody>
          <a:bodyPr anchor="ctr">
            <a:normAutofit/>
          </a:bodyPr>
          <a:lstStyle/>
          <a:p>
            <a:pPr lvl="0"/>
            <a:r>
              <a:rPr lang="en-US" noProof="0" dirty="0"/>
              <a:t>Who does NOT Qualify for MST?</a:t>
            </a:r>
          </a:p>
        </p:txBody>
      </p:sp>
      <p:sp>
        <p:nvSpPr>
          <p:cNvPr id="4" name="Freeform: Shape 3">
            <a:extLst>
              <a:ext uri="{FF2B5EF4-FFF2-40B4-BE49-F238E27FC236}">
                <a16:creationId xmlns:a16="http://schemas.microsoft.com/office/drawing/2014/main" id="{DDDAEEA6-37D0-EB83-10A1-3A1DADDF27CA}"/>
              </a:ext>
            </a:extLst>
          </p:cNvPr>
          <p:cNvSpPr/>
          <p:nvPr/>
        </p:nvSpPr>
        <p:spPr>
          <a:xfrm>
            <a:off x="928568" y="1860749"/>
            <a:ext cx="3229644" cy="1937786"/>
          </a:xfrm>
          <a:custGeom>
            <a:avLst/>
            <a:gdLst>
              <a:gd name="connsiteX0" fmla="*/ 0 w 3229644"/>
              <a:gd name="connsiteY0" fmla="*/ 0 h 1937786"/>
              <a:gd name="connsiteX1" fmla="*/ 3229644 w 3229644"/>
              <a:gd name="connsiteY1" fmla="*/ 0 h 1937786"/>
              <a:gd name="connsiteX2" fmla="*/ 3229644 w 3229644"/>
              <a:gd name="connsiteY2" fmla="*/ 1937786 h 1937786"/>
              <a:gd name="connsiteX3" fmla="*/ 0 w 3229644"/>
              <a:gd name="connsiteY3" fmla="*/ 1937786 h 1937786"/>
              <a:gd name="connsiteX4" fmla="*/ 0 w 3229644"/>
              <a:gd name="connsiteY4" fmla="*/ 0 h 193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644" h="1937786">
                <a:moveTo>
                  <a:pt x="0" y="0"/>
                </a:moveTo>
                <a:lnTo>
                  <a:pt x="3229644" y="0"/>
                </a:lnTo>
                <a:lnTo>
                  <a:pt x="3229644" y="1937786"/>
                </a:lnTo>
                <a:lnTo>
                  <a:pt x="0" y="1937786"/>
                </a:lnTo>
                <a:lnTo>
                  <a:pt x="0" y="0"/>
                </a:lnTo>
                <a:close/>
              </a:path>
            </a:pathLst>
          </a:custGeom>
          <a:solidFill>
            <a:schemeClr val="accent5"/>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Youth living independently.</a:t>
            </a:r>
          </a:p>
        </p:txBody>
      </p:sp>
      <p:sp>
        <p:nvSpPr>
          <p:cNvPr id="5" name="Freeform: Shape 4">
            <a:extLst>
              <a:ext uri="{FF2B5EF4-FFF2-40B4-BE49-F238E27FC236}">
                <a16:creationId xmlns:a16="http://schemas.microsoft.com/office/drawing/2014/main" id="{E06E6010-778B-E760-C7E3-4A4CF4A380F4}"/>
              </a:ext>
            </a:extLst>
          </p:cNvPr>
          <p:cNvSpPr/>
          <p:nvPr/>
        </p:nvSpPr>
        <p:spPr>
          <a:xfrm>
            <a:off x="4481177" y="1860749"/>
            <a:ext cx="3229644" cy="1937786"/>
          </a:xfrm>
          <a:custGeom>
            <a:avLst/>
            <a:gdLst>
              <a:gd name="connsiteX0" fmla="*/ 0 w 3229644"/>
              <a:gd name="connsiteY0" fmla="*/ 0 h 1937786"/>
              <a:gd name="connsiteX1" fmla="*/ 3229644 w 3229644"/>
              <a:gd name="connsiteY1" fmla="*/ 0 h 1937786"/>
              <a:gd name="connsiteX2" fmla="*/ 3229644 w 3229644"/>
              <a:gd name="connsiteY2" fmla="*/ 1937786 h 1937786"/>
              <a:gd name="connsiteX3" fmla="*/ 0 w 3229644"/>
              <a:gd name="connsiteY3" fmla="*/ 1937786 h 1937786"/>
              <a:gd name="connsiteX4" fmla="*/ 0 w 3229644"/>
              <a:gd name="connsiteY4" fmla="*/ 0 h 193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644" h="1937786">
                <a:moveTo>
                  <a:pt x="0" y="0"/>
                </a:moveTo>
                <a:lnTo>
                  <a:pt x="3229644" y="0"/>
                </a:lnTo>
                <a:lnTo>
                  <a:pt x="3229644" y="1937786"/>
                </a:lnTo>
                <a:lnTo>
                  <a:pt x="0" y="1937786"/>
                </a:lnTo>
                <a:lnTo>
                  <a:pt x="0" y="0"/>
                </a:lnTo>
                <a:close/>
              </a:path>
            </a:pathLst>
          </a:custGeom>
          <a:solidFill>
            <a:schemeClr val="accent5"/>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Sex offending in the absence of other anti-social behavior.</a:t>
            </a:r>
          </a:p>
        </p:txBody>
      </p:sp>
      <p:sp>
        <p:nvSpPr>
          <p:cNvPr id="6" name="Freeform: Shape 5">
            <a:extLst>
              <a:ext uri="{FF2B5EF4-FFF2-40B4-BE49-F238E27FC236}">
                <a16:creationId xmlns:a16="http://schemas.microsoft.com/office/drawing/2014/main" id="{583FC31B-7D77-0F41-36CB-9E47C203E6F3}"/>
              </a:ext>
            </a:extLst>
          </p:cNvPr>
          <p:cNvSpPr/>
          <p:nvPr/>
        </p:nvSpPr>
        <p:spPr>
          <a:xfrm>
            <a:off x="8033786" y="1860749"/>
            <a:ext cx="3229644" cy="1937786"/>
          </a:xfrm>
          <a:custGeom>
            <a:avLst/>
            <a:gdLst>
              <a:gd name="connsiteX0" fmla="*/ 0 w 3229644"/>
              <a:gd name="connsiteY0" fmla="*/ 0 h 1937786"/>
              <a:gd name="connsiteX1" fmla="*/ 3229644 w 3229644"/>
              <a:gd name="connsiteY1" fmla="*/ 0 h 1937786"/>
              <a:gd name="connsiteX2" fmla="*/ 3229644 w 3229644"/>
              <a:gd name="connsiteY2" fmla="*/ 1937786 h 1937786"/>
              <a:gd name="connsiteX3" fmla="*/ 0 w 3229644"/>
              <a:gd name="connsiteY3" fmla="*/ 1937786 h 1937786"/>
              <a:gd name="connsiteX4" fmla="*/ 0 w 3229644"/>
              <a:gd name="connsiteY4" fmla="*/ 0 h 193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644" h="1937786">
                <a:moveTo>
                  <a:pt x="0" y="0"/>
                </a:moveTo>
                <a:lnTo>
                  <a:pt x="3229644" y="0"/>
                </a:lnTo>
                <a:lnTo>
                  <a:pt x="3229644" y="1937786"/>
                </a:lnTo>
                <a:lnTo>
                  <a:pt x="0" y="1937786"/>
                </a:lnTo>
                <a:lnTo>
                  <a:pt x="0" y="0"/>
                </a:lnTo>
                <a:close/>
              </a:path>
            </a:pathLst>
          </a:custGeom>
          <a:solidFill>
            <a:schemeClr val="accent5"/>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Youth with moderate to severe autism.</a:t>
            </a:r>
          </a:p>
          <a:p>
            <a:pPr marL="171450" lvl="1" indent="-171450" algn="l" defTabSz="711200">
              <a:lnSpc>
                <a:spcPct val="90000"/>
              </a:lnSpc>
              <a:spcBef>
                <a:spcPct val="0"/>
              </a:spcBef>
              <a:spcAft>
                <a:spcPct val="15000"/>
              </a:spcAft>
              <a:buChar char="•"/>
            </a:pPr>
            <a:r>
              <a:rPr lang="en-US" sz="1600" b="1" kern="1200" dirty="0"/>
              <a:t>Having difficulties with social communication, social interaction, and repetitive behaviors</a:t>
            </a:r>
          </a:p>
        </p:txBody>
      </p:sp>
      <p:sp>
        <p:nvSpPr>
          <p:cNvPr id="7" name="Freeform: Shape 6">
            <a:extLst>
              <a:ext uri="{FF2B5EF4-FFF2-40B4-BE49-F238E27FC236}">
                <a16:creationId xmlns:a16="http://schemas.microsoft.com/office/drawing/2014/main" id="{799B9854-9C83-CA65-68E0-2E5A4D0B7A14}"/>
              </a:ext>
            </a:extLst>
          </p:cNvPr>
          <p:cNvSpPr/>
          <p:nvPr/>
        </p:nvSpPr>
        <p:spPr>
          <a:xfrm>
            <a:off x="2704873" y="4121501"/>
            <a:ext cx="3229644" cy="1937786"/>
          </a:xfrm>
          <a:custGeom>
            <a:avLst/>
            <a:gdLst>
              <a:gd name="connsiteX0" fmla="*/ 0 w 3229644"/>
              <a:gd name="connsiteY0" fmla="*/ 0 h 1937786"/>
              <a:gd name="connsiteX1" fmla="*/ 3229644 w 3229644"/>
              <a:gd name="connsiteY1" fmla="*/ 0 h 1937786"/>
              <a:gd name="connsiteX2" fmla="*/ 3229644 w 3229644"/>
              <a:gd name="connsiteY2" fmla="*/ 1937786 h 1937786"/>
              <a:gd name="connsiteX3" fmla="*/ 0 w 3229644"/>
              <a:gd name="connsiteY3" fmla="*/ 1937786 h 1937786"/>
              <a:gd name="connsiteX4" fmla="*/ 0 w 3229644"/>
              <a:gd name="connsiteY4" fmla="*/ 0 h 193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644" h="1937786">
                <a:moveTo>
                  <a:pt x="0" y="0"/>
                </a:moveTo>
                <a:lnTo>
                  <a:pt x="3229644" y="0"/>
                </a:lnTo>
                <a:lnTo>
                  <a:pt x="3229644" y="1937786"/>
                </a:lnTo>
                <a:lnTo>
                  <a:pt x="0" y="1937786"/>
                </a:lnTo>
                <a:lnTo>
                  <a:pt x="0" y="0"/>
                </a:lnTo>
                <a:close/>
              </a:path>
            </a:pathLst>
          </a:custGeom>
          <a:solidFill>
            <a:schemeClr val="accent5"/>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2000" b="1" dirty="0"/>
              <a:t>Primary reason for referral is psychiatric or have severe and serious psychiatric problems. </a:t>
            </a:r>
          </a:p>
        </p:txBody>
      </p:sp>
      <p:sp>
        <p:nvSpPr>
          <p:cNvPr id="8" name="Freeform: Shape 7">
            <a:extLst>
              <a:ext uri="{FF2B5EF4-FFF2-40B4-BE49-F238E27FC236}">
                <a16:creationId xmlns:a16="http://schemas.microsoft.com/office/drawing/2014/main" id="{B272C882-5400-855C-D66B-82FE88A862D7}"/>
              </a:ext>
            </a:extLst>
          </p:cNvPr>
          <p:cNvSpPr/>
          <p:nvPr/>
        </p:nvSpPr>
        <p:spPr>
          <a:xfrm>
            <a:off x="6257482" y="4121501"/>
            <a:ext cx="3229644" cy="1937786"/>
          </a:xfrm>
          <a:custGeom>
            <a:avLst/>
            <a:gdLst>
              <a:gd name="connsiteX0" fmla="*/ 0 w 3229644"/>
              <a:gd name="connsiteY0" fmla="*/ 0 h 1937786"/>
              <a:gd name="connsiteX1" fmla="*/ 3229644 w 3229644"/>
              <a:gd name="connsiteY1" fmla="*/ 0 h 1937786"/>
              <a:gd name="connsiteX2" fmla="*/ 3229644 w 3229644"/>
              <a:gd name="connsiteY2" fmla="*/ 1937786 h 1937786"/>
              <a:gd name="connsiteX3" fmla="*/ 0 w 3229644"/>
              <a:gd name="connsiteY3" fmla="*/ 1937786 h 1937786"/>
              <a:gd name="connsiteX4" fmla="*/ 0 w 3229644"/>
              <a:gd name="connsiteY4" fmla="*/ 0 h 193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644" h="1937786">
                <a:moveTo>
                  <a:pt x="0" y="0"/>
                </a:moveTo>
                <a:lnTo>
                  <a:pt x="3229644" y="0"/>
                </a:lnTo>
                <a:lnTo>
                  <a:pt x="3229644" y="1937786"/>
                </a:lnTo>
                <a:lnTo>
                  <a:pt x="0" y="1937786"/>
                </a:lnTo>
                <a:lnTo>
                  <a:pt x="0" y="0"/>
                </a:lnTo>
                <a:close/>
              </a:path>
            </a:pathLst>
          </a:custGeom>
          <a:solidFill>
            <a:schemeClr val="accent5"/>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dirty="0"/>
              <a:t>Actively homicidal, suicidal, or psychotic. </a:t>
            </a:r>
          </a:p>
        </p:txBody>
      </p:sp>
      <p:sp>
        <p:nvSpPr>
          <p:cNvPr id="3" name="TextBox 2">
            <a:extLst>
              <a:ext uri="{FF2B5EF4-FFF2-40B4-BE49-F238E27FC236}">
                <a16:creationId xmlns:a16="http://schemas.microsoft.com/office/drawing/2014/main" id="{5B891935-B7BC-7FD0-183A-2B46EB7BAE3B}"/>
              </a:ext>
            </a:extLst>
          </p:cNvPr>
          <p:cNvSpPr txBox="1"/>
          <p:nvPr/>
        </p:nvSpPr>
        <p:spPr>
          <a:xfrm>
            <a:off x="11796665" y="6527549"/>
            <a:ext cx="325926" cy="246221"/>
          </a:xfrm>
          <a:prstGeom prst="rect">
            <a:avLst/>
          </a:prstGeom>
          <a:noFill/>
        </p:spPr>
        <p:txBody>
          <a:bodyPr wrap="square" rtlCol="0">
            <a:spAutoFit/>
          </a:bodyPr>
          <a:lstStyle/>
          <a:p>
            <a:r>
              <a:rPr lang="en-US" sz="1000" dirty="0"/>
              <a:t>35</a:t>
            </a:r>
          </a:p>
        </p:txBody>
      </p:sp>
    </p:spTree>
    <p:extLst>
      <p:ext uri="{BB962C8B-B14F-4D97-AF65-F5344CB8AC3E}">
        <p14:creationId xmlns:p14="http://schemas.microsoft.com/office/powerpoint/2010/main" val="31178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0234-A832-7FA2-9593-D93C15F454A6}"/>
              </a:ext>
            </a:extLst>
          </p:cNvPr>
          <p:cNvSpPr>
            <a:spLocks noGrp="1"/>
          </p:cNvSpPr>
          <p:nvPr>
            <p:ph type="title"/>
          </p:nvPr>
        </p:nvSpPr>
        <p:spPr/>
        <p:txBody>
          <a:bodyPr/>
          <a:lstStyle/>
          <a:p>
            <a:r>
              <a:rPr lang="en-US" dirty="0"/>
              <a:t>What to Expect</a:t>
            </a:r>
          </a:p>
        </p:txBody>
      </p:sp>
      <p:sp>
        <p:nvSpPr>
          <p:cNvPr id="3" name="Content Placeholder 2">
            <a:extLst>
              <a:ext uri="{FF2B5EF4-FFF2-40B4-BE49-F238E27FC236}">
                <a16:creationId xmlns:a16="http://schemas.microsoft.com/office/drawing/2014/main" id="{83151D99-8612-082E-1046-E98ADB014CB3}"/>
              </a:ext>
            </a:extLst>
          </p:cNvPr>
          <p:cNvSpPr>
            <a:spLocks noGrp="1"/>
          </p:cNvSpPr>
          <p:nvPr>
            <p:ph sz="quarter" idx="10"/>
          </p:nvPr>
        </p:nvSpPr>
        <p:spPr/>
        <p:txBody>
          <a:bodyPr>
            <a:normAutofit/>
          </a:bodyPr>
          <a:lstStyle/>
          <a:p>
            <a:pPr marL="457200" marR="0">
              <a:lnSpc>
                <a:spcPct val="107000"/>
              </a:lnSpc>
              <a:spcBef>
                <a:spcPts val="0"/>
              </a:spcBef>
              <a:spcAft>
                <a:spcPts val="0"/>
              </a:spcAft>
            </a:pPr>
            <a:r>
              <a:rPr lang="en-US" sz="1800" b="1" kern="100" dirty="0">
                <a:effectLst/>
                <a:latin typeface="Arial" panose="020B0604020202020204" pitchFamily="34" charset="0"/>
                <a:ea typeface="Calibri" panose="020F0502020204030204" pitchFamily="34" charset="0"/>
              </a:rPr>
              <a:t>After a referral is made, the MST Clinical Supervisor will determine eligibility</a:t>
            </a:r>
            <a:r>
              <a:rPr lang="en-US" b="1" kern="100" dirty="0">
                <a:latin typeface="Arial" panose="020B0604020202020204" pitchFamily="34" charset="0"/>
                <a:ea typeface="Calibri" panose="020F0502020204030204" pitchFamily="34" charset="0"/>
              </a:rPr>
              <a:t>.</a:t>
            </a:r>
          </a:p>
          <a:p>
            <a:pPr marL="457200" marR="0">
              <a:lnSpc>
                <a:spcPct val="107000"/>
              </a:lnSpc>
              <a:spcBef>
                <a:spcPts val="0"/>
              </a:spcBef>
              <a:spcAft>
                <a:spcPts val="0"/>
              </a:spcAft>
            </a:pPr>
            <a:endParaRPr lang="en-US" sz="1800" kern="1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rPr>
              <a:t>Frequency: 2 times per week</a:t>
            </a:r>
          </a:p>
          <a:p>
            <a:pPr marL="342900" marR="0" lvl="0" indent="-342900">
              <a:lnSpc>
                <a:spcPct val="107000"/>
              </a:lnSpc>
              <a:spcBef>
                <a:spcPts val="0"/>
              </a:spcBef>
              <a:spcAft>
                <a:spcPts val="0"/>
              </a:spcAft>
              <a:buFont typeface="Symbol" panose="05050102010706020507" pitchFamily="18" charset="2"/>
              <a:buChar char=""/>
            </a:pPr>
            <a:r>
              <a:rPr lang="en-US" kern="100" dirty="0">
                <a:latin typeface="Arial" panose="020B0604020202020204" pitchFamily="34" charset="0"/>
                <a:ea typeface="Calibri" panose="020F0502020204030204" pitchFamily="34" charset="0"/>
              </a:rPr>
              <a:t>Duration: 3-5 months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rPr>
              <a:t>Therapists will complete a full assessment of the youth in context of their families, school, neighbor hood and peers.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rPr>
              <a:t>Therapists will seek to understand the ‘fit’ between the youth’s problems and contributing factors.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rPr>
              <a:t>Therapists are on-call 24/7 to provide caregivers tools they need to address needs of youth.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rPr>
              <a:t>Focusing on parents receiving support from social networks in their community.</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rPr>
              <a:t>Emphasize long-term change that families can maintain after MST treatment is over.</a:t>
            </a:r>
          </a:p>
          <a:p>
            <a:endParaRPr lang="en-US" dirty="0"/>
          </a:p>
        </p:txBody>
      </p:sp>
      <p:sp>
        <p:nvSpPr>
          <p:cNvPr id="4" name="TextBox 3">
            <a:extLst>
              <a:ext uri="{FF2B5EF4-FFF2-40B4-BE49-F238E27FC236}">
                <a16:creationId xmlns:a16="http://schemas.microsoft.com/office/drawing/2014/main" id="{09429FC0-520C-6AA3-F585-FE67D6B15574}"/>
              </a:ext>
            </a:extLst>
          </p:cNvPr>
          <p:cNvSpPr txBox="1"/>
          <p:nvPr/>
        </p:nvSpPr>
        <p:spPr>
          <a:xfrm>
            <a:off x="11796665" y="6527549"/>
            <a:ext cx="325926" cy="246221"/>
          </a:xfrm>
          <a:prstGeom prst="rect">
            <a:avLst/>
          </a:prstGeom>
          <a:noFill/>
        </p:spPr>
        <p:txBody>
          <a:bodyPr wrap="square" rtlCol="0">
            <a:spAutoFit/>
          </a:bodyPr>
          <a:lstStyle/>
          <a:p>
            <a:r>
              <a:rPr lang="en-US" sz="1000" dirty="0"/>
              <a:t>36</a:t>
            </a:r>
          </a:p>
        </p:txBody>
      </p:sp>
    </p:spTree>
    <p:extLst>
      <p:ext uri="{BB962C8B-B14F-4D97-AF65-F5344CB8AC3E}">
        <p14:creationId xmlns:p14="http://schemas.microsoft.com/office/powerpoint/2010/main" val="38360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401-337B-11C3-A8A4-560588C5DA74}"/>
              </a:ext>
            </a:extLst>
          </p:cNvPr>
          <p:cNvSpPr>
            <a:spLocks noGrp="1"/>
          </p:cNvSpPr>
          <p:nvPr>
            <p:ph type="title"/>
          </p:nvPr>
        </p:nvSpPr>
        <p:spPr>
          <a:xfrm>
            <a:off x="488373" y="571501"/>
            <a:ext cx="11139054" cy="1028699"/>
          </a:xfrm>
        </p:spPr>
        <p:txBody>
          <a:bodyPr anchor="ctr">
            <a:normAutofit/>
          </a:bodyPr>
          <a:lstStyle/>
          <a:p>
            <a:r>
              <a:rPr lang="en-US" dirty="0"/>
              <a:t>Success Rate of MST</a:t>
            </a:r>
          </a:p>
        </p:txBody>
      </p:sp>
      <p:graphicFrame>
        <p:nvGraphicFramePr>
          <p:cNvPr id="5" name="Table Placeholder 2">
            <a:extLst>
              <a:ext uri="{FF2B5EF4-FFF2-40B4-BE49-F238E27FC236}">
                <a16:creationId xmlns:a16="http://schemas.microsoft.com/office/drawing/2014/main" id="{291CA9C1-E1F5-4A9A-B313-EAE26603145F}"/>
              </a:ext>
            </a:extLst>
          </p:cNvPr>
          <p:cNvGraphicFramePr/>
          <p:nvPr>
            <p:extLst>
              <p:ext uri="{D42A27DB-BD31-4B8C-83A1-F6EECF244321}">
                <p14:modId xmlns:p14="http://schemas.microsoft.com/office/powerpoint/2010/main" val="4218924761"/>
              </p:ext>
            </p:extLst>
          </p:nvPr>
        </p:nvGraphicFramePr>
        <p:xfrm>
          <a:off x="838200" y="1860550"/>
          <a:ext cx="10515600" cy="419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86D7169-727A-A258-3B8D-1B1CEDFED3C5}"/>
              </a:ext>
            </a:extLst>
          </p:cNvPr>
          <p:cNvSpPr txBox="1"/>
          <p:nvPr/>
        </p:nvSpPr>
        <p:spPr>
          <a:xfrm>
            <a:off x="11796665" y="6527549"/>
            <a:ext cx="325926" cy="246221"/>
          </a:xfrm>
          <a:prstGeom prst="rect">
            <a:avLst/>
          </a:prstGeom>
          <a:noFill/>
        </p:spPr>
        <p:txBody>
          <a:bodyPr wrap="square" rtlCol="0">
            <a:spAutoFit/>
          </a:bodyPr>
          <a:lstStyle/>
          <a:p>
            <a:r>
              <a:rPr lang="en-US" sz="1000" dirty="0"/>
              <a:t>37</a:t>
            </a:r>
          </a:p>
        </p:txBody>
      </p:sp>
    </p:spTree>
    <p:extLst>
      <p:ext uri="{BB962C8B-B14F-4D97-AF65-F5344CB8AC3E}">
        <p14:creationId xmlns:p14="http://schemas.microsoft.com/office/powerpoint/2010/main" val="34960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A9D5A-8560-5889-51F1-CA4063A4D557}"/>
              </a:ext>
            </a:extLst>
          </p:cNvPr>
          <p:cNvSpPr>
            <a:spLocks noGrp="1"/>
          </p:cNvSpPr>
          <p:nvPr>
            <p:ph type="title"/>
          </p:nvPr>
        </p:nvSpPr>
        <p:spPr>
          <a:xfrm>
            <a:off x="810003" y="1267485"/>
            <a:ext cx="10571998" cy="3983525"/>
          </a:xfrm>
        </p:spPr>
        <p:txBody>
          <a:bodyPr anchor="b">
            <a:normAutofit fontScale="90000"/>
          </a:bodyPr>
          <a:lstStyle/>
          <a:p>
            <a:pPr>
              <a:lnSpc>
                <a:spcPct val="90000"/>
              </a:lnSpc>
            </a:pPr>
            <a:r>
              <a:rPr lang="en-US" sz="3500" dirty="0"/>
              <a:t>Anyone Can Send a Referral. </a:t>
            </a:r>
            <a:br>
              <a:rPr lang="en-US" sz="3500" dirty="0"/>
            </a:br>
            <a:br>
              <a:rPr lang="en-US" sz="3500" dirty="0"/>
            </a:br>
            <a:r>
              <a:rPr lang="en-US" sz="2800" dirty="0"/>
              <a:t>Families must be informed of the referral. </a:t>
            </a:r>
            <a:br>
              <a:rPr lang="en-US" sz="3500" dirty="0"/>
            </a:br>
            <a:br>
              <a:rPr lang="en-US" sz="3500" dirty="0"/>
            </a:br>
            <a:r>
              <a:rPr lang="en-US" sz="3300" dirty="0"/>
              <a:t>Our Website:</a:t>
            </a:r>
            <a:br>
              <a:rPr lang="en-US" sz="3300" dirty="0"/>
            </a:br>
            <a:r>
              <a:rPr lang="en-US" sz="3300" dirty="0">
                <a:hlinkClick r:id="rId2"/>
              </a:rPr>
              <a:t>www.dentonmhmr.org</a:t>
            </a:r>
            <a:r>
              <a:rPr lang="en-US" sz="3300" dirty="0"/>
              <a:t> </a:t>
            </a:r>
            <a:br>
              <a:rPr lang="en-US" sz="3300" dirty="0"/>
            </a:br>
            <a:br>
              <a:rPr lang="en-US" sz="3300" dirty="0"/>
            </a:br>
            <a:r>
              <a:rPr lang="en-US" sz="3300" dirty="0"/>
              <a:t>Email to:</a:t>
            </a:r>
            <a:br>
              <a:rPr lang="en-US" sz="3300" dirty="0"/>
            </a:br>
            <a:r>
              <a:rPr lang="en-US" sz="3300" dirty="0">
                <a:hlinkClick r:id="rId3"/>
              </a:rPr>
              <a:t>mst@dentonmhmr.org</a:t>
            </a:r>
            <a:br>
              <a:rPr lang="en-US" sz="1200" dirty="0"/>
            </a:br>
            <a:br>
              <a:rPr lang="en-US" sz="1200" dirty="0"/>
            </a:br>
            <a:endParaRPr lang="en-US" sz="1200" dirty="0"/>
          </a:p>
        </p:txBody>
      </p:sp>
      <p:sp>
        <p:nvSpPr>
          <p:cNvPr id="9" name="Subtitle 2">
            <a:extLst>
              <a:ext uri="{FF2B5EF4-FFF2-40B4-BE49-F238E27FC236}">
                <a16:creationId xmlns:a16="http://schemas.microsoft.com/office/drawing/2014/main" id="{39B2C11C-E018-461D-445D-3B53A4B1550A}"/>
              </a:ext>
            </a:extLst>
          </p:cNvPr>
          <p:cNvSpPr>
            <a:spLocks noGrp="1"/>
          </p:cNvSpPr>
          <p:nvPr>
            <p:ph type="subTitle" idx="1"/>
          </p:nvPr>
        </p:nvSpPr>
        <p:spPr>
          <a:xfrm>
            <a:off x="810001" y="5531955"/>
            <a:ext cx="10572000" cy="896468"/>
          </a:xfrm>
        </p:spPr>
        <p:txBody>
          <a:bodyPr/>
          <a:lstStyle/>
          <a:p>
            <a:r>
              <a:rPr lang="en-US" sz="1800" b="1" dirty="0"/>
              <a:t>MST Clinical Supervisor for Denton County MHMR Center: </a:t>
            </a:r>
            <a:br>
              <a:rPr lang="en-US" sz="1800" dirty="0"/>
            </a:br>
            <a:r>
              <a:rPr lang="en-US" sz="1800" dirty="0"/>
              <a:t>Sherri McCarthy, LPC-S</a:t>
            </a:r>
          </a:p>
          <a:p>
            <a:endParaRPr lang="en-US" dirty="0"/>
          </a:p>
        </p:txBody>
      </p:sp>
      <p:sp>
        <p:nvSpPr>
          <p:cNvPr id="2" name="TextBox 1">
            <a:extLst>
              <a:ext uri="{FF2B5EF4-FFF2-40B4-BE49-F238E27FC236}">
                <a16:creationId xmlns:a16="http://schemas.microsoft.com/office/drawing/2014/main" id="{BFD5B91F-3C7B-355E-F689-A207DF372219}"/>
              </a:ext>
            </a:extLst>
          </p:cNvPr>
          <p:cNvSpPr txBox="1"/>
          <p:nvPr/>
        </p:nvSpPr>
        <p:spPr>
          <a:xfrm>
            <a:off x="11796665" y="6527549"/>
            <a:ext cx="325926" cy="246221"/>
          </a:xfrm>
          <a:prstGeom prst="rect">
            <a:avLst/>
          </a:prstGeom>
          <a:noFill/>
        </p:spPr>
        <p:txBody>
          <a:bodyPr wrap="square" rtlCol="0">
            <a:spAutoFit/>
          </a:bodyPr>
          <a:lstStyle/>
          <a:p>
            <a:r>
              <a:rPr lang="en-US" sz="1000" dirty="0"/>
              <a:t>38</a:t>
            </a:r>
          </a:p>
        </p:txBody>
      </p:sp>
    </p:spTree>
    <p:extLst>
      <p:ext uri="{BB962C8B-B14F-4D97-AF65-F5344CB8AC3E}">
        <p14:creationId xmlns:p14="http://schemas.microsoft.com/office/powerpoint/2010/main" val="2282693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770659" y="2868669"/>
            <a:ext cx="10650681" cy="1120661"/>
          </a:xfrm>
        </p:spPr>
        <p:txBody>
          <a:bodyPr/>
          <a:lstStyle/>
          <a:p>
            <a:pPr lvl="0"/>
            <a:r>
              <a:rPr lang="en-US" dirty="0"/>
              <a:t>Thank You</a:t>
            </a:r>
            <a:endParaRPr lang="en-US" noProof="0" dirty="0"/>
          </a:p>
        </p:txBody>
      </p:sp>
    </p:spTree>
    <p:extLst>
      <p:ext uri="{BB962C8B-B14F-4D97-AF65-F5344CB8AC3E}">
        <p14:creationId xmlns:p14="http://schemas.microsoft.com/office/powerpoint/2010/main" val="335813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9EC1-57E9-8CBA-4903-901CBF75634B}"/>
              </a:ext>
            </a:extLst>
          </p:cNvPr>
          <p:cNvSpPr>
            <a:spLocks noGrp="1"/>
          </p:cNvSpPr>
          <p:nvPr>
            <p:ph type="title"/>
          </p:nvPr>
        </p:nvSpPr>
        <p:spPr/>
        <p:txBody>
          <a:bodyPr/>
          <a:lstStyle/>
          <a:p>
            <a:r>
              <a:rPr lang="en-US" dirty="0"/>
              <a:t>How do we get the Risk of Harm timeline?</a:t>
            </a:r>
          </a:p>
        </p:txBody>
      </p:sp>
      <p:sp>
        <p:nvSpPr>
          <p:cNvPr id="3" name="Content Placeholder 2">
            <a:extLst>
              <a:ext uri="{FF2B5EF4-FFF2-40B4-BE49-F238E27FC236}">
                <a16:creationId xmlns:a16="http://schemas.microsoft.com/office/drawing/2014/main" id="{2CD4DDE7-EB34-9B9B-5FB0-0368A296174E}"/>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US" dirty="0"/>
              <a:t>Case Approach (The Chronological Assessment of Suicide Events)</a:t>
            </a:r>
          </a:p>
          <a:p>
            <a:pPr marL="742950" lvl="1" indent="-285750">
              <a:buFont typeface="Arial" panose="020B0604020202020204" pitchFamily="34" charset="0"/>
              <a:buChar char="•"/>
            </a:pPr>
            <a:r>
              <a:rPr lang="en-US" dirty="0"/>
              <a:t>Ideations</a:t>
            </a:r>
          </a:p>
          <a:p>
            <a:pPr marL="742950" lvl="1" indent="-285750">
              <a:buFont typeface="Arial" panose="020B0604020202020204" pitchFamily="34" charset="0"/>
              <a:buChar char="•"/>
            </a:pPr>
            <a:r>
              <a:rPr lang="en-US" dirty="0"/>
              <a:t>Planning</a:t>
            </a:r>
          </a:p>
          <a:p>
            <a:pPr marL="742950" lvl="1" indent="-285750">
              <a:buFont typeface="Arial" panose="020B0604020202020204" pitchFamily="34" charset="0"/>
              <a:buChar char="•"/>
            </a:pPr>
            <a:r>
              <a:rPr lang="en-US" dirty="0"/>
              <a:t>Behaviors</a:t>
            </a:r>
          </a:p>
          <a:p>
            <a:pPr marL="742950" lvl="1" indent="-285750">
              <a:buFont typeface="Arial" panose="020B0604020202020204" pitchFamily="34" charset="0"/>
              <a:buChar char="•"/>
            </a:pPr>
            <a:r>
              <a:rPr lang="en-US" dirty="0"/>
              <a:t>Desire</a:t>
            </a:r>
          </a:p>
          <a:p>
            <a:pPr marL="742950" lvl="1" indent="-285750">
              <a:buFont typeface="Arial" panose="020B0604020202020204" pitchFamily="34" charset="0"/>
              <a:buChar char="•"/>
            </a:pPr>
            <a:r>
              <a:rPr lang="en-US" dirty="0"/>
              <a:t>Intent</a:t>
            </a:r>
          </a:p>
          <a:p>
            <a:pPr marL="285750" indent="-285750">
              <a:buFont typeface="Arial" panose="020B0604020202020204" pitchFamily="34" charset="0"/>
              <a:buChar char="•"/>
            </a:pPr>
            <a:r>
              <a:rPr lang="en-US" dirty="0"/>
              <a:t>Clinicians can determine more accurately the dangerousness of an individual by bringing to the surface hidden elements of the individuals reflected intent. </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559C159-E456-EC39-78A4-6B8CC5F6D353}"/>
              </a:ext>
            </a:extLst>
          </p:cNvPr>
          <p:cNvSpPr txBox="1"/>
          <p:nvPr/>
        </p:nvSpPr>
        <p:spPr>
          <a:xfrm>
            <a:off x="11914361" y="6527549"/>
            <a:ext cx="208230" cy="246221"/>
          </a:xfrm>
          <a:prstGeom prst="rect">
            <a:avLst/>
          </a:prstGeom>
          <a:noFill/>
        </p:spPr>
        <p:txBody>
          <a:bodyPr wrap="square" rtlCol="0">
            <a:spAutoFit/>
          </a:bodyPr>
          <a:lstStyle/>
          <a:p>
            <a:r>
              <a:rPr lang="en-US" sz="1000" dirty="0"/>
              <a:t>4</a:t>
            </a:r>
          </a:p>
        </p:txBody>
      </p:sp>
    </p:spTree>
    <p:extLst>
      <p:ext uri="{BB962C8B-B14F-4D97-AF65-F5344CB8AC3E}">
        <p14:creationId xmlns:p14="http://schemas.microsoft.com/office/powerpoint/2010/main" val="7574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3BFD-4E42-C34E-AC37-82A4967A2F78}"/>
              </a:ext>
            </a:extLst>
          </p:cNvPr>
          <p:cNvSpPr>
            <a:spLocks noGrp="1"/>
          </p:cNvSpPr>
          <p:nvPr>
            <p:ph type="title"/>
          </p:nvPr>
        </p:nvSpPr>
        <p:spPr>
          <a:xfrm>
            <a:off x="240632" y="924339"/>
            <a:ext cx="4540827" cy="5009322"/>
          </a:xfrm>
        </p:spPr>
        <p:txBody>
          <a:bodyPr/>
          <a:lstStyle/>
          <a:p>
            <a:r>
              <a:rPr lang="en-US" sz="3200" dirty="0"/>
              <a:t>Case Approach Validity Technique</a:t>
            </a:r>
            <a:br>
              <a:rPr lang="en-US" sz="3200" dirty="0"/>
            </a:br>
            <a:r>
              <a:rPr lang="en-US" sz="3200" dirty="0"/>
              <a:t>Examples</a:t>
            </a:r>
          </a:p>
        </p:txBody>
      </p:sp>
      <p:sp>
        <p:nvSpPr>
          <p:cNvPr id="3" name="Content Placeholder 2">
            <a:extLst>
              <a:ext uri="{FF2B5EF4-FFF2-40B4-BE49-F238E27FC236}">
                <a16:creationId xmlns:a16="http://schemas.microsoft.com/office/drawing/2014/main" id="{16960CF2-E5E9-8B9C-E245-CE383708EB8E}"/>
              </a:ext>
            </a:extLst>
          </p:cNvPr>
          <p:cNvSpPr>
            <a:spLocks noGrp="1"/>
          </p:cNvSpPr>
          <p:nvPr>
            <p:ph sz="quarter" idx="10"/>
          </p:nvPr>
        </p:nvSpPr>
        <p:spPr/>
        <p:txBody>
          <a:bodyPr/>
          <a:lstStyle/>
          <a:p>
            <a:pPr marL="742950" lvl="1" indent="-285750">
              <a:lnSpc>
                <a:spcPct val="100000"/>
              </a:lnSpc>
              <a:buFont typeface="Arial" panose="020B0604020202020204" pitchFamily="34" charset="0"/>
              <a:buChar char="•"/>
            </a:pPr>
            <a:r>
              <a:rPr lang="en-US" dirty="0"/>
              <a:t>Behavioral Incidents</a:t>
            </a:r>
          </a:p>
          <a:p>
            <a:pPr marL="1200150" lvl="2" indent="-285750">
              <a:lnSpc>
                <a:spcPct val="100000"/>
              </a:lnSpc>
              <a:buFont typeface="Arial" panose="020B0604020202020204" pitchFamily="34" charset="0"/>
              <a:buChar char="•"/>
            </a:pPr>
            <a:r>
              <a:rPr lang="en-US" dirty="0"/>
              <a:t>“Exactly how many pills did you take? What did you do next? Where were you when you took the pills?”</a:t>
            </a:r>
          </a:p>
          <a:p>
            <a:pPr marL="742950" lvl="1" indent="-285750">
              <a:lnSpc>
                <a:spcPct val="100000"/>
              </a:lnSpc>
              <a:buFont typeface="Arial" panose="020B0604020202020204" pitchFamily="34" charset="0"/>
              <a:buChar char="•"/>
            </a:pPr>
            <a:r>
              <a:rPr lang="en-US" dirty="0"/>
              <a:t>Gentle Assumptions</a:t>
            </a:r>
          </a:p>
          <a:p>
            <a:pPr marL="1200150" lvl="2" indent="-285750">
              <a:lnSpc>
                <a:spcPct val="100000"/>
              </a:lnSpc>
              <a:buFont typeface="Arial" panose="020B0604020202020204" pitchFamily="34" charset="0"/>
              <a:buChar char="•"/>
            </a:pPr>
            <a:r>
              <a:rPr lang="en-US" dirty="0"/>
              <a:t>“What other ways have you thought of killing yourself? What types of drugs have you used?”</a:t>
            </a:r>
          </a:p>
          <a:p>
            <a:pPr marL="742950" lvl="1" indent="-285750">
              <a:lnSpc>
                <a:spcPct val="100000"/>
              </a:lnSpc>
              <a:buFont typeface="Arial" panose="020B0604020202020204" pitchFamily="34" charset="0"/>
              <a:buChar char="•"/>
            </a:pPr>
            <a:r>
              <a:rPr lang="en-US" dirty="0"/>
              <a:t>Denial of Specifics</a:t>
            </a:r>
          </a:p>
          <a:p>
            <a:pPr marL="1200150" lvl="2" indent="-285750">
              <a:lnSpc>
                <a:spcPct val="100000"/>
              </a:lnSpc>
              <a:buFont typeface="Arial" panose="020B0604020202020204" pitchFamily="34" charset="0"/>
              <a:buChar char="•"/>
            </a:pPr>
            <a:r>
              <a:rPr lang="en-US" dirty="0"/>
              <a:t>After asking “have you thought of killing yourself?” without a response from the individual, will then lead us to specific questions: “Have you thought of overdosing?”</a:t>
            </a:r>
          </a:p>
          <a:p>
            <a:pPr marL="742950" lvl="1" indent="-285750">
              <a:lnSpc>
                <a:spcPct val="100000"/>
              </a:lnSpc>
              <a:buFont typeface="Arial" panose="020B0604020202020204" pitchFamily="34" charset="0"/>
              <a:buChar char="•"/>
            </a:pPr>
            <a:r>
              <a:rPr lang="en-US" dirty="0"/>
              <a:t>Symptom Amplification</a:t>
            </a:r>
          </a:p>
          <a:p>
            <a:pPr marL="1200150" lvl="2" indent="-285750">
              <a:lnSpc>
                <a:spcPct val="100000"/>
              </a:lnSpc>
              <a:buFont typeface="Arial" panose="020B0604020202020204" pitchFamily="34" charset="0"/>
              <a:buChar char="•"/>
            </a:pPr>
            <a:r>
              <a:rPr lang="en-US" dirty="0"/>
              <a:t>“How many times have you attempted to kill yourself? 50, 75, 100?”</a:t>
            </a:r>
          </a:p>
        </p:txBody>
      </p:sp>
      <p:sp>
        <p:nvSpPr>
          <p:cNvPr id="4" name="TextBox 3">
            <a:extLst>
              <a:ext uri="{FF2B5EF4-FFF2-40B4-BE49-F238E27FC236}">
                <a16:creationId xmlns:a16="http://schemas.microsoft.com/office/drawing/2014/main" id="{4CBC6D7E-6F28-F1B7-0B66-BDB2B0F58A0E}"/>
              </a:ext>
            </a:extLst>
          </p:cNvPr>
          <p:cNvSpPr txBox="1"/>
          <p:nvPr/>
        </p:nvSpPr>
        <p:spPr>
          <a:xfrm>
            <a:off x="11914361" y="6527549"/>
            <a:ext cx="208230" cy="246221"/>
          </a:xfrm>
          <a:prstGeom prst="rect">
            <a:avLst/>
          </a:prstGeom>
          <a:noFill/>
        </p:spPr>
        <p:txBody>
          <a:bodyPr wrap="square" rtlCol="0">
            <a:spAutoFit/>
          </a:bodyPr>
          <a:lstStyle/>
          <a:p>
            <a:r>
              <a:rPr lang="en-US" sz="1000" dirty="0"/>
              <a:t>5</a:t>
            </a:r>
          </a:p>
        </p:txBody>
      </p:sp>
    </p:spTree>
    <p:extLst>
      <p:ext uri="{BB962C8B-B14F-4D97-AF65-F5344CB8AC3E}">
        <p14:creationId xmlns:p14="http://schemas.microsoft.com/office/powerpoint/2010/main" val="373623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79D1-0F5A-E5EA-B2FA-62676F7DE0F9}"/>
              </a:ext>
            </a:extLst>
          </p:cNvPr>
          <p:cNvSpPr>
            <a:spLocks noGrp="1"/>
          </p:cNvSpPr>
          <p:nvPr>
            <p:ph type="title"/>
          </p:nvPr>
        </p:nvSpPr>
        <p:spPr/>
        <p:txBody>
          <a:bodyPr/>
          <a:lstStyle/>
          <a:p>
            <a:r>
              <a:rPr lang="en-US" dirty="0"/>
              <a:t>C-SSRS (Columbia-Suicide Severity Rating Scale)</a:t>
            </a:r>
          </a:p>
        </p:txBody>
      </p:sp>
      <p:sp>
        <p:nvSpPr>
          <p:cNvPr id="3" name="Content Placeholder 2">
            <a:extLst>
              <a:ext uri="{FF2B5EF4-FFF2-40B4-BE49-F238E27FC236}">
                <a16:creationId xmlns:a16="http://schemas.microsoft.com/office/drawing/2014/main" id="{9AF8AC94-1F6C-FF55-E749-13FAD349237C}"/>
              </a:ext>
            </a:extLst>
          </p:cNvPr>
          <p:cNvSpPr>
            <a:spLocks noGrp="1"/>
          </p:cNvSpPr>
          <p:nvPr>
            <p:ph sz="quarter" idx="10"/>
          </p:nvPr>
        </p:nvSpPr>
        <p:spPr/>
        <p:txBody>
          <a:bodyPr>
            <a:normAutofit lnSpcReduction="10000"/>
          </a:bodyPr>
          <a:lstStyle/>
          <a:p>
            <a:pPr marL="285750" indent="-285750">
              <a:buFont typeface="Arial" panose="020B0604020202020204" pitchFamily="34" charset="0"/>
              <a:buChar char="•"/>
            </a:pPr>
            <a:r>
              <a:rPr lang="en-US" dirty="0"/>
              <a:t>The Columbia-Suicide Severity Rating Scale (C-SSRS) is a helpful assessment tool to incorporate alongside of the CASE approach during Risk of Harm assessments. </a:t>
            </a:r>
          </a:p>
          <a:p>
            <a:pPr marL="742950" lvl="1" indent="-285750">
              <a:buFont typeface="Arial" panose="020B0604020202020204" pitchFamily="34" charset="0"/>
              <a:buChar char="•"/>
            </a:pPr>
            <a:r>
              <a:rPr lang="en-US" dirty="0"/>
              <a:t>The C-SSRS is a standardized assessment which assists the clinician in conceptualizing an individual’s risk of harm.</a:t>
            </a:r>
          </a:p>
          <a:p>
            <a:pPr marL="742950" lvl="1" indent="-285750">
              <a:buFont typeface="Arial" panose="020B0604020202020204" pitchFamily="34" charset="0"/>
              <a:buChar char="•"/>
            </a:pPr>
            <a:r>
              <a:rPr lang="en-US" dirty="0"/>
              <a:t>The C-SSRS consists of three subsections:</a:t>
            </a:r>
          </a:p>
          <a:p>
            <a:pPr marL="1200150" lvl="2" indent="-285750">
              <a:buFont typeface="Arial" panose="020B0604020202020204" pitchFamily="34" charset="0"/>
              <a:buChar char="•"/>
            </a:pPr>
            <a:r>
              <a:rPr lang="en-US" dirty="0"/>
              <a:t>Suicidal Ideation</a:t>
            </a:r>
          </a:p>
          <a:p>
            <a:pPr marL="1200150" lvl="2" indent="-285750">
              <a:buFont typeface="Arial" panose="020B0604020202020204" pitchFamily="34" charset="0"/>
              <a:buChar char="•"/>
            </a:pPr>
            <a:r>
              <a:rPr lang="en-US" dirty="0"/>
              <a:t>Intensity of Ideation</a:t>
            </a:r>
          </a:p>
          <a:p>
            <a:pPr marL="1200150" lvl="2" indent="-285750">
              <a:buFont typeface="Arial" panose="020B0604020202020204" pitchFamily="34" charset="0"/>
              <a:buChar char="•"/>
            </a:pPr>
            <a:r>
              <a:rPr lang="en-US" dirty="0"/>
              <a:t>Suicidal Behavior</a:t>
            </a:r>
          </a:p>
          <a:p>
            <a:pPr marL="285750" indent="-285750">
              <a:buFont typeface="Arial" panose="020B0604020202020204" pitchFamily="34" charset="0"/>
              <a:buChar char="•"/>
            </a:pPr>
            <a:r>
              <a:rPr lang="en-US" dirty="0"/>
              <a:t>Utilizing the C-SSRS will strengthen the reliability of the CASE Approach.</a:t>
            </a:r>
          </a:p>
          <a:p>
            <a:endParaRPr lang="en-US" dirty="0"/>
          </a:p>
        </p:txBody>
      </p:sp>
      <p:sp>
        <p:nvSpPr>
          <p:cNvPr id="4" name="TextBox 3">
            <a:extLst>
              <a:ext uri="{FF2B5EF4-FFF2-40B4-BE49-F238E27FC236}">
                <a16:creationId xmlns:a16="http://schemas.microsoft.com/office/drawing/2014/main" id="{D3D2D838-EA15-9546-636E-8210A7DD1E58}"/>
              </a:ext>
            </a:extLst>
          </p:cNvPr>
          <p:cNvSpPr txBox="1"/>
          <p:nvPr/>
        </p:nvSpPr>
        <p:spPr>
          <a:xfrm>
            <a:off x="11914361" y="6527549"/>
            <a:ext cx="208230" cy="246221"/>
          </a:xfrm>
          <a:prstGeom prst="rect">
            <a:avLst/>
          </a:prstGeom>
          <a:noFill/>
        </p:spPr>
        <p:txBody>
          <a:bodyPr wrap="square" rtlCol="0">
            <a:spAutoFit/>
          </a:bodyPr>
          <a:lstStyle/>
          <a:p>
            <a:r>
              <a:rPr lang="en-US" sz="1000" dirty="0"/>
              <a:t>6</a:t>
            </a:r>
          </a:p>
        </p:txBody>
      </p:sp>
    </p:spTree>
    <p:extLst>
      <p:ext uri="{BB962C8B-B14F-4D97-AF65-F5344CB8AC3E}">
        <p14:creationId xmlns:p14="http://schemas.microsoft.com/office/powerpoint/2010/main" val="367755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D12CA0-9498-131D-F9D4-0FD81384EE9C}"/>
              </a:ext>
            </a:extLst>
          </p:cNvPr>
          <p:cNvPicPr>
            <a:picLocks noChangeAspect="1"/>
          </p:cNvPicPr>
          <p:nvPr/>
        </p:nvPicPr>
        <p:blipFill rotWithShape="1">
          <a:blip r:embed="rId2"/>
          <a:srcRect l="2120" r="2351"/>
          <a:stretch/>
        </p:blipFill>
        <p:spPr>
          <a:xfrm>
            <a:off x="6175222" y="490937"/>
            <a:ext cx="5859935" cy="5876126"/>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35EA7478-3F8E-BB57-752D-28129D03F3C6}"/>
              </a:ext>
            </a:extLst>
          </p:cNvPr>
          <p:cNvPicPr>
            <a:picLocks noChangeAspect="1"/>
          </p:cNvPicPr>
          <p:nvPr/>
        </p:nvPicPr>
        <p:blipFill rotWithShape="1">
          <a:blip r:embed="rId3"/>
          <a:srcRect l="5233"/>
          <a:stretch/>
        </p:blipFill>
        <p:spPr>
          <a:xfrm>
            <a:off x="156843" y="490937"/>
            <a:ext cx="5939157" cy="5876126"/>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D788E40D-74F4-A4DB-62CA-01A53B7E81EB}"/>
              </a:ext>
            </a:extLst>
          </p:cNvPr>
          <p:cNvSpPr txBox="1"/>
          <p:nvPr/>
        </p:nvSpPr>
        <p:spPr>
          <a:xfrm>
            <a:off x="11914361" y="6527549"/>
            <a:ext cx="208230" cy="246221"/>
          </a:xfrm>
          <a:prstGeom prst="rect">
            <a:avLst/>
          </a:prstGeom>
          <a:noFill/>
        </p:spPr>
        <p:txBody>
          <a:bodyPr wrap="square" rtlCol="0">
            <a:spAutoFit/>
          </a:bodyPr>
          <a:lstStyle/>
          <a:p>
            <a:r>
              <a:rPr lang="en-US" sz="1000" dirty="0"/>
              <a:t>7</a:t>
            </a:r>
          </a:p>
        </p:txBody>
      </p:sp>
    </p:spTree>
    <p:extLst>
      <p:ext uri="{BB962C8B-B14F-4D97-AF65-F5344CB8AC3E}">
        <p14:creationId xmlns:p14="http://schemas.microsoft.com/office/powerpoint/2010/main" val="407983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38A81A-C0C5-52C1-DB55-052E120D27AF}"/>
              </a:ext>
            </a:extLst>
          </p:cNvPr>
          <p:cNvGrpSpPr/>
          <p:nvPr/>
        </p:nvGrpSpPr>
        <p:grpSpPr>
          <a:xfrm>
            <a:off x="3003653" y="295689"/>
            <a:ext cx="6184693" cy="6266621"/>
            <a:chOff x="5836233" y="214794"/>
            <a:chExt cx="5750093" cy="6377942"/>
          </a:xfrm>
        </p:grpSpPr>
        <p:grpSp>
          <p:nvGrpSpPr>
            <p:cNvPr id="5" name="Group 4">
              <a:extLst>
                <a:ext uri="{FF2B5EF4-FFF2-40B4-BE49-F238E27FC236}">
                  <a16:creationId xmlns:a16="http://schemas.microsoft.com/office/drawing/2014/main" id="{14FFF5B3-11E0-D516-305B-403162C791D1}"/>
                </a:ext>
              </a:extLst>
            </p:cNvPr>
            <p:cNvGrpSpPr/>
            <p:nvPr/>
          </p:nvGrpSpPr>
          <p:grpSpPr>
            <a:xfrm>
              <a:off x="5836233" y="214794"/>
              <a:ext cx="5741504" cy="3997914"/>
              <a:chOff x="4210693" y="234442"/>
              <a:chExt cx="7737676" cy="5791942"/>
            </a:xfrm>
          </p:grpSpPr>
          <p:pic>
            <p:nvPicPr>
              <p:cNvPr id="7" name="Picture 6">
                <a:extLst>
                  <a:ext uri="{FF2B5EF4-FFF2-40B4-BE49-F238E27FC236}">
                    <a16:creationId xmlns:a16="http://schemas.microsoft.com/office/drawing/2014/main" id="{231D1324-9B0B-5116-FDE4-5B77F5384B54}"/>
                  </a:ext>
                </a:extLst>
              </p:cNvPr>
              <p:cNvPicPr>
                <a:picLocks noChangeAspect="1"/>
              </p:cNvPicPr>
              <p:nvPr/>
            </p:nvPicPr>
            <p:blipFill>
              <a:blip r:embed="rId2"/>
              <a:stretch>
                <a:fillRect/>
              </a:stretch>
            </p:blipFill>
            <p:spPr>
              <a:xfrm>
                <a:off x="4210693" y="234442"/>
                <a:ext cx="7737676" cy="3773347"/>
              </a:xfrm>
              <a:prstGeom prst="rect">
                <a:avLst/>
              </a:prstGeom>
            </p:spPr>
          </p:pic>
          <p:pic>
            <p:nvPicPr>
              <p:cNvPr id="8" name="Picture 7">
                <a:extLst>
                  <a:ext uri="{FF2B5EF4-FFF2-40B4-BE49-F238E27FC236}">
                    <a16:creationId xmlns:a16="http://schemas.microsoft.com/office/drawing/2014/main" id="{10224835-A0AF-E7B0-28FF-00BA9DDD71EE}"/>
                  </a:ext>
                </a:extLst>
              </p:cNvPr>
              <p:cNvPicPr>
                <a:picLocks noChangeAspect="1"/>
              </p:cNvPicPr>
              <p:nvPr/>
            </p:nvPicPr>
            <p:blipFill rotWithShape="1">
              <a:blip r:embed="rId3"/>
              <a:srcRect t="15453"/>
              <a:stretch/>
            </p:blipFill>
            <p:spPr>
              <a:xfrm>
                <a:off x="4222268" y="3932188"/>
                <a:ext cx="7726101" cy="2094196"/>
              </a:xfrm>
              <a:prstGeom prst="rect">
                <a:avLst/>
              </a:prstGeom>
            </p:spPr>
          </p:pic>
        </p:grpSp>
        <p:pic>
          <p:nvPicPr>
            <p:cNvPr id="6" name="Picture 5">
              <a:extLst>
                <a:ext uri="{FF2B5EF4-FFF2-40B4-BE49-F238E27FC236}">
                  <a16:creationId xmlns:a16="http://schemas.microsoft.com/office/drawing/2014/main" id="{F0786673-EDCC-24D4-6515-0E759D3B02AA}"/>
                </a:ext>
              </a:extLst>
            </p:cNvPr>
            <p:cNvPicPr>
              <a:picLocks noChangeAspect="1"/>
            </p:cNvPicPr>
            <p:nvPr/>
          </p:nvPicPr>
          <p:blipFill>
            <a:blip r:embed="rId4"/>
            <a:stretch>
              <a:fillRect/>
            </a:stretch>
          </p:blipFill>
          <p:spPr>
            <a:xfrm>
              <a:off x="5836233" y="4212709"/>
              <a:ext cx="5750093" cy="2380027"/>
            </a:xfrm>
            <a:prstGeom prst="rect">
              <a:avLst/>
            </a:prstGeom>
          </p:spPr>
        </p:pic>
      </p:grpSp>
      <p:sp>
        <p:nvSpPr>
          <p:cNvPr id="3" name="TextBox 2">
            <a:extLst>
              <a:ext uri="{FF2B5EF4-FFF2-40B4-BE49-F238E27FC236}">
                <a16:creationId xmlns:a16="http://schemas.microsoft.com/office/drawing/2014/main" id="{16EF64E8-EA25-5264-048D-8995876B05DE}"/>
              </a:ext>
            </a:extLst>
          </p:cNvPr>
          <p:cNvSpPr txBox="1"/>
          <p:nvPr/>
        </p:nvSpPr>
        <p:spPr>
          <a:xfrm>
            <a:off x="11914361" y="6527549"/>
            <a:ext cx="208230" cy="246221"/>
          </a:xfrm>
          <a:prstGeom prst="rect">
            <a:avLst/>
          </a:prstGeom>
          <a:noFill/>
        </p:spPr>
        <p:txBody>
          <a:bodyPr wrap="square" rtlCol="0">
            <a:spAutoFit/>
          </a:bodyPr>
          <a:lstStyle/>
          <a:p>
            <a:r>
              <a:rPr lang="en-US" sz="1000" dirty="0"/>
              <a:t>8</a:t>
            </a:r>
          </a:p>
        </p:txBody>
      </p:sp>
    </p:spTree>
    <p:extLst>
      <p:ext uri="{BB962C8B-B14F-4D97-AF65-F5344CB8AC3E}">
        <p14:creationId xmlns:p14="http://schemas.microsoft.com/office/powerpoint/2010/main" val="207843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8991-0A35-B94A-F9C9-FAC5743B55B8}"/>
              </a:ext>
            </a:extLst>
          </p:cNvPr>
          <p:cNvSpPr>
            <a:spLocks noGrp="1"/>
          </p:cNvSpPr>
          <p:nvPr>
            <p:ph type="title"/>
          </p:nvPr>
        </p:nvSpPr>
        <p:spPr/>
        <p:txBody>
          <a:bodyPr/>
          <a:lstStyle/>
          <a:p>
            <a:r>
              <a:rPr lang="en-US" sz="3200" dirty="0"/>
              <a:t>How do our recommendations get carried out?</a:t>
            </a:r>
          </a:p>
        </p:txBody>
      </p:sp>
      <p:sp>
        <p:nvSpPr>
          <p:cNvPr id="3" name="Content Placeholder 2">
            <a:extLst>
              <a:ext uri="{FF2B5EF4-FFF2-40B4-BE49-F238E27FC236}">
                <a16:creationId xmlns:a16="http://schemas.microsoft.com/office/drawing/2014/main" id="{41300890-009A-3C4D-2A56-7909CFBB32FC}"/>
              </a:ext>
            </a:extLst>
          </p:cNvPr>
          <p:cNvSpPr>
            <a:spLocks noGrp="1"/>
          </p:cNvSpPr>
          <p:nvPr>
            <p:ph sz="quarter" idx="10"/>
          </p:nvPr>
        </p:nvSpPr>
        <p:spPr>
          <a:xfrm>
            <a:off x="5346793" y="452673"/>
            <a:ext cx="6050213" cy="5884753"/>
          </a:xfrm>
        </p:spPr>
        <p:txBody>
          <a:bodyPr>
            <a:normAutofit fontScale="62500" lnSpcReduction="20000"/>
          </a:bodyPr>
          <a:lstStyle/>
          <a:p>
            <a:pPr marL="285750" indent="-285750">
              <a:buFont typeface="Arial" panose="020B0604020202020204" pitchFamily="34" charset="0"/>
              <a:buChar char="•"/>
            </a:pPr>
            <a:r>
              <a:rPr lang="en-US" dirty="0"/>
              <a:t>Outpatient recommendations</a:t>
            </a:r>
          </a:p>
          <a:p>
            <a:pPr marL="742950" lvl="1" indent="-285750">
              <a:buFont typeface="Arial" panose="020B0604020202020204" pitchFamily="34" charset="0"/>
              <a:buChar char="•"/>
            </a:pPr>
            <a:r>
              <a:rPr lang="en-US" dirty="0"/>
              <a:t>Outpatient </a:t>
            </a:r>
          </a:p>
          <a:p>
            <a:pPr marL="1200150" lvl="2" indent="-285750">
              <a:buFont typeface="Arial" panose="020B0604020202020204" pitchFamily="34" charset="0"/>
              <a:buChar char="•"/>
            </a:pPr>
            <a:r>
              <a:rPr lang="en-US" dirty="0"/>
              <a:t>Phone check-ins </a:t>
            </a:r>
          </a:p>
          <a:p>
            <a:pPr marL="1200150" lvl="2" indent="-285750">
              <a:buFont typeface="Arial" panose="020B0604020202020204" pitchFamily="34" charset="0"/>
              <a:buChar char="•"/>
            </a:pPr>
            <a:r>
              <a:rPr lang="en-US" dirty="0"/>
              <a:t>Minimum of 2 follow-ups</a:t>
            </a:r>
          </a:p>
          <a:p>
            <a:pPr marL="1200150" lvl="2" indent="-285750">
              <a:buFont typeface="Arial" panose="020B0604020202020204" pitchFamily="34" charset="0"/>
              <a:buChar char="•"/>
            </a:pPr>
            <a:r>
              <a:rPr lang="en-US" dirty="0"/>
              <a:t>Referrals (including Center outpt)</a:t>
            </a:r>
          </a:p>
          <a:p>
            <a:pPr marL="742950" lvl="1" indent="-285750">
              <a:buFont typeface="Arial" panose="020B0604020202020204" pitchFamily="34" charset="0"/>
              <a:buChar char="•"/>
            </a:pPr>
            <a:r>
              <a:rPr lang="en-US" dirty="0"/>
              <a:t>Outpatient with Ensure of safety </a:t>
            </a:r>
          </a:p>
          <a:p>
            <a:pPr marL="1200150" lvl="2" indent="-285750">
              <a:buFont typeface="Arial" panose="020B0604020202020204" pitchFamily="34" charset="0"/>
              <a:buChar char="•"/>
            </a:pPr>
            <a:r>
              <a:rPr lang="en-US" dirty="0"/>
              <a:t>Phone check-ins </a:t>
            </a:r>
          </a:p>
          <a:p>
            <a:pPr marL="1200150" lvl="2" indent="-285750">
              <a:buFont typeface="Arial" panose="020B0604020202020204" pitchFamily="34" charset="0"/>
              <a:buChar char="•"/>
            </a:pPr>
            <a:r>
              <a:rPr lang="en-US" dirty="0"/>
              <a:t>Ensure of Safety agrees to stay with individual (eye-sight and ear-shot) until their 24-hour follow-ups appointment. </a:t>
            </a:r>
          </a:p>
          <a:p>
            <a:pPr marL="1200150" lvl="2" indent="-285750">
              <a:buFont typeface="Arial" panose="020B0604020202020204" pitchFamily="34" charset="0"/>
              <a:buChar char="•"/>
            </a:pPr>
            <a:r>
              <a:rPr lang="en-US" dirty="0"/>
              <a:t>Minimum of 2 follow-ups</a:t>
            </a:r>
          </a:p>
          <a:p>
            <a:pPr marL="1200150" lvl="2" indent="-285750">
              <a:buFont typeface="Arial" panose="020B0604020202020204" pitchFamily="34" charset="0"/>
              <a:buChar char="•"/>
            </a:pPr>
            <a:r>
              <a:rPr lang="en-US" dirty="0"/>
              <a:t>Referrals (Including Center outpt)</a:t>
            </a:r>
          </a:p>
          <a:p>
            <a:pPr marL="742950" lvl="1" indent="-285750">
              <a:buFont typeface="Arial" panose="020B0604020202020204" pitchFamily="34" charset="0"/>
              <a:buChar char="•"/>
            </a:pPr>
            <a:r>
              <a:rPr lang="en-US" dirty="0"/>
              <a:t>Outpatient to Crisis Residential Unit (CRU)</a:t>
            </a:r>
          </a:p>
          <a:p>
            <a:pPr marL="1200150" lvl="2" indent="-285750">
              <a:buFont typeface="Arial" panose="020B0604020202020204" pitchFamily="34" charset="0"/>
              <a:buChar char="•"/>
            </a:pPr>
            <a:r>
              <a:rPr lang="en-US" dirty="0"/>
              <a:t>7-14 days (</a:t>
            </a:r>
            <a:r>
              <a:rPr lang="en-US" b="1" u="sng" dirty="0"/>
              <a:t>not</a:t>
            </a:r>
            <a:r>
              <a:rPr lang="en-US" dirty="0"/>
              <a:t> a homeless shelter, halfway house, or detox center)</a:t>
            </a:r>
          </a:p>
          <a:p>
            <a:pPr marL="1200150" lvl="2" indent="-285750">
              <a:buFont typeface="Arial" panose="020B0604020202020204" pitchFamily="34" charset="0"/>
              <a:buChar char="•"/>
            </a:pPr>
            <a:r>
              <a:rPr lang="en-US" dirty="0"/>
              <a:t>8 beds (4 male, 4 female and 1 special population bed)</a:t>
            </a:r>
          </a:p>
          <a:p>
            <a:pPr marL="1200150" lvl="2" indent="-285750">
              <a:buFont typeface="Arial" panose="020B0604020202020204" pitchFamily="34" charset="0"/>
              <a:buChar char="•"/>
            </a:pPr>
            <a:r>
              <a:rPr lang="en-US" dirty="0"/>
              <a:t>Skills training groups, stabilization, and re-integration </a:t>
            </a:r>
          </a:p>
          <a:p>
            <a:pPr marL="1200150" lvl="2" indent="-285750">
              <a:buFont typeface="Arial" panose="020B0604020202020204" pitchFamily="34" charset="0"/>
              <a:buChar char="•"/>
            </a:pPr>
            <a:r>
              <a:rPr lang="en-US" dirty="0"/>
              <a:t>Step down from inpatient psychiatric hospitalizations and incarcerations.</a:t>
            </a:r>
          </a:p>
          <a:p>
            <a:pPr marL="285750" indent="-285750">
              <a:buFont typeface="Arial" panose="020B0604020202020204" pitchFamily="34" charset="0"/>
              <a:buChar char="•"/>
            </a:pPr>
            <a:r>
              <a:rPr lang="en-US" dirty="0"/>
              <a:t>Inpatient </a:t>
            </a:r>
          </a:p>
          <a:p>
            <a:pPr marL="742950" lvl="1" indent="-285750">
              <a:buFont typeface="Arial" panose="020B0604020202020204" pitchFamily="34" charset="0"/>
              <a:buChar char="•"/>
            </a:pPr>
            <a:r>
              <a:rPr lang="en-US" dirty="0"/>
              <a:t>Voluntary – The Center will search for placement at our contracted hospitals (UBH, Millwood, and Springwood). </a:t>
            </a:r>
          </a:p>
          <a:p>
            <a:pPr marL="1200150" lvl="2" indent="-285750">
              <a:buFont typeface="Arial" panose="020B0604020202020204" pitchFamily="34" charset="0"/>
              <a:buChar char="•"/>
            </a:pPr>
            <a:r>
              <a:rPr lang="en-US" dirty="0"/>
              <a:t>Individuals without insurance will receive, on average of 3 Center funded days, if additional days are needed a clinical assessment is completed.</a:t>
            </a:r>
          </a:p>
          <a:p>
            <a:pPr marL="1200150" lvl="2" indent="-285750">
              <a:buFont typeface="Arial" panose="020B0604020202020204" pitchFamily="34" charset="0"/>
              <a:buChar char="•"/>
            </a:pPr>
            <a:r>
              <a:rPr lang="en-US" dirty="0"/>
              <a:t>Individuals with insurance can be placed at any hospital who will accept the individuals insurance. </a:t>
            </a:r>
          </a:p>
          <a:p>
            <a:pPr marL="742950" lvl="1" indent="-285750">
              <a:buFont typeface="Arial" panose="020B0604020202020204" pitchFamily="34" charset="0"/>
              <a:buChar char="•"/>
            </a:pPr>
            <a:r>
              <a:rPr lang="en-US" dirty="0"/>
              <a:t>Involuntary – The MCOT staff will reach out to local law enforcement, Crisis Intervention Response Team (CIRT), or Mental Health Deputies who will then determine appropriateness for Emergency Denton Order (EDO).</a:t>
            </a:r>
          </a:p>
          <a:p>
            <a:pPr marL="1200150" lvl="2" indent="-285750">
              <a:buFont typeface="Arial" panose="020B0604020202020204" pitchFamily="34" charset="0"/>
              <a:buChar char="•"/>
            </a:pPr>
            <a:r>
              <a:rPr lang="en-US" dirty="0"/>
              <a:t>Some will ask for our help finding placement and we will attempt to secure a bed at our contacted hospitals.</a:t>
            </a:r>
          </a:p>
        </p:txBody>
      </p:sp>
      <p:sp>
        <p:nvSpPr>
          <p:cNvPr id="4" name="TextBox 3">
            <a:extLst>
              <a:ext uri="{FF2B5EF4-FFF2-40B4-BE49-F238E27FC236}">
                <a16:creationId xmlns:a16="http://schemas.microsoft.com/office/drawing/2014/main" id="{F8E3CB8F-8413-6743-9B09-C1AD81146DC9}"/>
              </a:ext>
            </a:extLst>
          </p:cNvPr>
          <p:cNvSpPr txBox="1"/>
          <p:nvPr/>
        </p:nvSpPr>
        <p:spPr>
          <a:xfrm>
            <a:off x="11914361" y="6527549"/>
            <a:ext cx="208230" cy="246221"/>
          </a:xfrm>
          <a:prstGeom prst="rect">
            <a:avLst/>
          </a:prstGeom>
          <a:noFill/>
        </p:spPr>
        <p:txBody>
          <a:bodyPr wrap="square" rtlCol="0">
            <a:spAutoFit/>
          </a:bodyPr>
          <a:lstStyle/>
          <a:p>
            <a:r>
              <a:rPr lang="en-US" sz="1000" dirty="0"/>
              <a:t>9</a:t>
            </a:r>
          </a:p>
        </p:txBody>
      </p:sp>
    </p:spTree>
    <p:extLst>
      <p:ext uri="{BB962C8B-B14F-4D97-AF65-F5344CB8AC3E}">
        <p14:creationId xmlns:p14="http://schemas.microsoft.com/office/powerpoint/2010/main" val="1699765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M11381587_Win32_SL_v6" id="{5005B820-A0B7-49EA-8569-DCF0CD2DBB9D}" vid="{2E48C80D-E25D-44C4-BCFD-F1465E9B6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CCF44-01D5-4C40-9EAC-D3C3683409FE}">
  <ds:schemaRefs>
    <ds:schemaRef ds:uri="http://schemas.microsoft.com/office/2006/metadata/properties"/>
    <ds:schemaRef ds:uri="230e9df3-be65-4c73-a93b-d1236ebd677e"/>
    <ds:schemaRef ds:uri="http://schemas.microsoft.com/office/2006/documentManagement/types"/>
    <ds:schemaRef ds:uri="http://purl.org/dc/dcmitype/"/>
    <ds:schemaRef ds:uri="71af3243-3dd4-4a8d-8c0d-dd76da1f02a5"/>
    <ds:schemaRef ds:uri="http://purl.org/dc/terms/"/>
    <ds:schemaRef ds:uri="http://schemas.microsoft.com/office/infopath/2007/PartnerControls"/>
    <ds:schemaRef ds:uri="http://schemas.microsoft.com/sharepoint/v3"/>
    <ds:schemaRef ds:uri="http://purl.org/dc/elements/1.1/"/>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F29F0C84-2C14-4FB8-88C2-9577181F2CC2}">
  <ds:schemaRefs>
    <ds:schemaRef ds:uri="http://schemas.microsoft.com/sharepoint/v3/contenttype/forms"/>
  </ds:schemaRefs>
</ds:datastoreItem>
</file>

<file path=customXml/itemProps3.xml><?xml version="1.0" encoding="utf-8"?>
<ds:datastoreItem xmlns:ds="http://schemas.openxmlformats.org/officeDocument/2006/customXml" ds:itemID="{272B3831-C4F2-498C-8E5F-F8D6F9054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Liquid void presentation</Template>
  <TotalTime>36045</TotalTime>
  <Words>3000</Words>
  <Application>Microsoft Office PowerPoint</Application>
  <PresentationFormat>Widescreen</PresentationFormat>
  <Paragraphs>294</Paragraphs>
  <Slides>39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Calibri</vt:lpstr>
      <vt:lpstr>Century Gothic</vt:lpstr>
      <vt:lpstr>Courier New</vt:lpstr>
      <vt:lpstr>Symbol</vt:lpstr>
      <vt:lpstr>Wingdings 2</vt:lpstr>
      <vt:lpstr>Quotable</vt:lpstr>
      <vt:lpstr>Mobile Crisis Outreach Team (MCOT)</vt:lpstr>
      <vt:lpstr>What is MCOT?</vt:lpstr>
      <vt:lpstr>What is a  Risk of Harm Assessment?</vt:lpstr>
      <vt:lpstr>How do we get the Risk of Harm timeline?</vt:lpstr>
      <vt:lpstr>Case Approach Validity Technique Examples</vt:lpstr>
      <vt:lpstr>C-SSRS (Columbia-Suicide Severity Rating Scale)</vt:lpstr>
      <vt:lpstr>PowerPoint Presentation</vt:lpstr>
      <vt:lpstr>PowerPoint Presentation</vt:lpstr>
      <vt:lpstr>How do our recommendations get carried out?</vt:lpstr>
      <vt:lpstr>24-hour and 2nd Follow-ups</vt:lpstr>
      <vt:lpstr>LOC5 </vt:lpstr>
      <vt:lpstr>Who are we?</vt:lpstr>
      <vt:lpstr>Thank You</vt:lpstr>
      <vt:lpstr>Liaison Team</vt:lpstr>
      <vt:lpstr>The liaison team connects with various community providers to ensure ongoing continuity of care for individuals seeking mental health resources within Denton County.</vt:lpstr>
      <vt:lpstr>Crisis Prevention Liaison</vt:lpstr>
      <vt:lpstr>Court Liaisons</vt:lpstr>
      <vt:lpstr>16.22 Magistrate Orders</vt:lpstr>
      <vt:lpstr>16.22 Magistrate Orders</vt:lpstr>
      <vt:lpstr>Forensic Waitlist/ 46b Assessments</vt:lpstr>
      <vt:lpstr>17.032 Bond Conditions</vt:lpstr>
      <vt:lpstr>Jail Re-Entry Program</vt:lpstr>
      <vt:lpstr>Participation in the Jail Re-Entry Program</vt:lpstr>
      <vt:lpstr>Re-Entry QMHPs</vt:lpstr>
      <vt:lpstr>Re-Entry  Peer Support Specialist</vt:lpstr>
      <vt:lpstr>Re-Entry Peer Support Specialist Services</vt:lpstr>
      <vt:lpstr>Other Liaison Services</vt:lpstr>
      <vt:lpstr>Thank You</vt:lpstr>
      <vt:lpstr>Multisystemic Therapy Services (MST)</vt:lpstr>
      <vt:lpstr>What is Multisystemic Therapy (MST)?</vt:lpstr>
      <vt:lpstr>Anti-Social Behaviors</vt:lpstr>
      <vt:lpstr>Goal of the MST Program</vt:lpstr>
      <vt:lpstr>PowerPoint Presentation</vt:lpstr>
      <vt:lpstr>Who is appropriate for MST? </vt:lpstr>
      <vt:lpstr>Who does NOT Qualify for MST?</vt:lpstr>
      <vt:lpstr>What to Expect</vt:lpstr>
      <vt:lpstr>Success Rate of MST</vt:lpstr>
      <vt:lpstr>Anyone Can Send a Referral.   Families must be informed of the referral.   Our Website: www.dentonmhmr.org   Email to: mst@dentonmhmr.org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Sharon Jones</dc:creator>
  <cp:lastModifiedBy>Taylor Warren</cp:lastModifiedBy>
  <cp:revision>14</cp:revision>
  <cp:lastPrinted>2024-09-13T20:09:09Z</cp:lastPrinted>
  <dcterms:created xsi:type="dcterms:W3CDTF">2024-08-08T22:28:22Z</dcterms:created>
  <dcterms:modified xsi:type="dcterms:W3CDTF">2024-09-17T18:49:25Z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