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738" r:id="rId4"/>
  </p:sldMasterIdLst>
  <p:notesMasterIdLst>
    <p:notesMasterId r:id="rId15"/>
  </p:notesMasterIdLst>
  <p:handoutMasterIdLst>
    <p:handoutMasterId r:id="rId16"/>
  </p:handoutMasterIdLst>
  <p:sldIdLst>
    <p:sldId id="348" r:id="rId5"/>
    <p:sldId id="330" r:id="rId6"/>
    <p:sldId id="305" r:id="rId7"/>
    <p:sldId id="347" r:id="rId8"/>
    <p:sldId id="343" r:id="rId9"/>
    <p:sldId id="345" r:id="rId10"/>
    <p:sldId id="344" r:id="rId11"/>
    <p:sldId id="346" r:id="rId12"/>
    <p:sldId id="274" r:id="rId13"/>
    <p:sldId id="33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3725" autoAdjust="0"/>
  </p:normalViewPr>
  <p:slideViewPr>
    <p:cSldViewPr snapToGrid="0">
      <p:cViewPr varScale="1">
        <p:scale>
          <a:sx n="114" d="100"/>
          <a:sy n="114" d="100"/>
        </p:scale>
        <p:origin x="7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1409 Total</a:t>
            </a:r>
          </a:p>
        </c:rich>
      </c:tx>
      <c:layout>
        <c:manualLayout>
          <c:xMode val="edge"/>
          <c:yMode val="edge"/>
          <c:x val="0.26793118005698191"/>
          <c:y val="0.89273148465857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54-4EB9-9AD8-917AF35E76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54-4EB9-9AD8-917AF35E761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Procedural</c:v>
                </c:pt>
                <c:pt idx="1">
                  <c:v>Clinical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1084</c:v>
                </c:pt>
                <c:pt idx="1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54-4EB9-9AD8-917AF35E761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Examinations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616572189803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22-4E30-A36B-8DCC6E39780B}"/>
                </c:ext>
              </c:extLst>
            </c:dLbl>
            <c:dLbl>
              <c:idx val="1"/>
              <c:layout>
                <c:manualLayout>
                  <c:x val="6.4122849281136153E-3"/>
                  <c:y val="-5.159698329780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22-4E30-A36B-8DCC6E397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In-Person</c:v>
                </c:pt>
                <c:pt idx="1">
                  <c:v>Telepsych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1768</c:v>
                </c:pt>
                <c:pt idx="1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22-4E30-A36B-8DCC6E3978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Evaluations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422-4E30-A36B-8DCC6E3978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4422-4E30-A36B-8DCC6E39780B}"/>
              </c:ext>
            </c:extLst>
          </c:dPt>
          <c:dLbls>
            <c:dLbl>
              <c:idx val="0"/>
              <c:layout>
                <c:manualLayout>
                  <c:x val="2.0839926016369251E-2"/>
                  <c:y val="-4.616572189803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22-4E30-A36B-8DCC6E39780B}"/>
                </c:ext>
              </c:extLst>
            </c:dLbl>
            <c:dLbl>
              <c:idx val="1"/>
              <c:layout>
                <c:manualLayout>
                  <c:x val="2.7252210944482748E-2"/>
                  <c:y val="-4.616572189803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22-4E30-A36B-8DCC6E397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In-Person</c:v>
                </c:pt>
                <c:pt idx="1">
                  <c:v>Telepsych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912</c:v>
                </c:pt>
                <c:pt idx="1">
                  <c:v>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22-4E30-A36B-8DCC6E397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0137727"/>
        <c:axId val="1420140607"/>
        <c:axId val="0"/>
      </c:bar3DChart>
      <c:catAx>
        <c:axId val="142013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140607"/>
        <c:crosses val="autoZero"/>
        <c:auto val="1"/>
        <c:lblAlgn val="ctr"/>
        <c:lblOffset val="100"/>
        <c:noMultiLvlLbl val="0"/>
      </c:catAx>
      <c:valAx>
        <c:axId val="14201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13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59766838094349"/>
          <c:y val="0.8921160394797415"/>
          <c:w val="0.6264281872110391"/>
          <c:h val="8.7028515032068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l" defTabSz="457200" rtl="0" eaLnBrk="1" latinLnBrk="0" hangingPunct="1">
              <a:defRPr lang="en-US" sz="28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Medication Disbursement/yr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457200" rtl="0" eaLnBrk="1" latinLnBrk="0" hangingPunct="1">
            <a:defRPr lang="en-US" sz="2800" b="1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Rx</c:v>
                </c:pt>
              </c:strCache>
            </c:strRef>
          </c:tx>
          <c:spPr>
            <a:solidFill>
              <a:schemeClr val="accent1">
                <a:shade val="75000"/>
                <a:satMod val="160000"/>
              </a:schemeClr>
            </a:solidFill>
            <a:ln>
              <a:noFill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2.771452361925306E-2"/>
                  <c:y val="6.0539658827168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76-4D5D-B3B4-90E1610F5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Prescriptions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6-4D5D-B3B4-90E1610F53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Patients</c:v>
                </c:pt>
              </c:strCache>
            </c:strRef>
          </c:tx>
          <c:spPr>
            <a:solidFill>
              <a:schemeClr val="accent2">
                <a:shade val="75000"/>
                <a:satMod val="160000"/>
              </a:schemeClr>
            </a:solidFill>
            <a:ln>
              <a:noFill/>
            </a:ln>
            <a:effectLst>
              <a:outerShdw blurRad="50800" dist="15240" dir="5400000" algn="tl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flat">
              <a:bevelT w="0" h="0" prst="coolSlant"/>
              <a:contourClr>
                <a:scrgbClr r="0" g="0" b="0">
                  <a:shade val="35000"/>
                  <a:satMod val="13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2.6969481902058199E-2"/>
                  <c:y val="1.2107455093973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D-473C-9E4B-CFBDE08A7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Prescriptions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6-4D5D-B3B4-90E1610F5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0137727"/>
        <c:axId val="1420140607"/>
        <c:axId val="0"/>
      </c:bar3DChart>
      <c:catAx>
        <c:axId val="142013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140607"/>
        <c:crosses val="autoZero"/>
        <c:auto val="1"/>
        <c:lblAlgn val="ctr"/>
        <c:lblOffset val="100"/>
        <c:noMultiLvlLbl val="0"/>
      </c:catAx>
      <c:valAx>
        <c:axId val="14201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13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/>
              <a:t>CCP 46B.  Incompetent</a:t>
            </a:r>
            <a:r>
              <a:rPr lang="en-US" sz="3000" baseline="0" dirty="0"/>
              <a:t> to Stand Trial</a:t>
            </a:r>
            <a:endParaRPr lang="en-US" sz="3000" dirty="0"/>
          </a:p>
        </c:rich>
      </c:tx>
      <c:layout>
        <c:manualLayout>
          <c:xMode val="edge"/>
          <c:yMode val="edge"/>
          <c:x val="9.967575429436816E-2"/>
          <c:y val="2.067829218301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965889683912609E-2"/>
          <c:y val="0.17341035817192849"/>
          <c:w val="0.92927977362204728"/>
          <c:h val="0.80269058792503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Awaiting Transfer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378988130943547E-4"/>
                  <c:y val="0.150539172530789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933340231170789E-2"/>
                      <c:h val="0.136225193583370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33-4638-8245-5018B7928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3-4638-8245-5018B7928D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75797626189726E-3"/>
                  <c:y val="0.133954348438414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613386080302411E-2"/>
                      <c:h val="0.128570659386889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C33-4638-8245-5018B7928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3-4638-8245-5018B7928D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Compelled Medication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373525218497376E-4"/>
                  <c:y val="5.70095040786010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23892014828089E-2"/>
                      <c:h val="6.22313630173892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33-4638-8245-5018B7928D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33-4638-8245-5018B7928D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1074367"/>
        <c:axId val="1091072447"/>
      </c:barChart>
      <c:catAx>
        <c:axId val="1091074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072447"/>
        <c:crosses val="autoZero"/>
        <c:auto val="1"/>
        <c:lblAlgn val="ctr"/>
        <c:lblOffset val="100"/>
        <c:noMultiLvlLbl val="0"/>
      </c:catAx>
      <c:valAx>
        <c:axId val="109107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07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6688860644657"/>
          <c:y val="0.30180743442113439"/>
          <c:w val="0.35972913121071043"/>
          <c:h val="0.36419791531473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0559-D619-4E56-BF6F-3712370C21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63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874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8882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795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487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7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063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5227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7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8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  <p:sldLayoutId id="2147484751" r:id="rId12"/>
    <p:sldLayoutId id="2147484752" r:id="rId13"/>
    <p:sldLayoutId id="2147484753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john.Kissinger@dentoncounty.gov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openoregon.pressbooks.pub/ccj230/chapter/8-8-types-of-jail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0E146-6E50-F82A-AB39-C5B90FEA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899" y="2382234"/>
            <a:ext cx="8827262" cy="246996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br>
              <a:rPr lang="en-US" sz="72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5300" dirty="0">
                <a:solidFill>
                  <a:schemeClr val="tx1"/>
                </a:solidFill>
              </a:rPr>
              <a:t>Denton County Jail Health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6983-7C6A-9E54-BEBC-A3EBBFACB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499" y="528580"/>
            <a:ext cx="2442180" cy="16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890" y="566382"/>
            <a:ext cx="2765168" cy="6933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0182-DF99-445E-8055-837D597C3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942" y="2334884"/>
            <a:ext cx="4572002" cy="1572884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John Kissinger</a:t>
            </a:r>
          </a:p>
          <a:p>
            <a:pPr indent="-182880">
              <a:buFont typeface="Arial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john.kissinger@dentoncounty.gov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indent="-18288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940-349-1966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7D1C07D-75DD-4A12-9C4C-A9C3E052A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907" r="22770" b="-1"/>
          <a:stretch/>
        </p:blipFill>
        <p:spPr>
          <a:xfrm>
            <a:off x="6097181" y="10"/>
            <a:ext cx="60948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42" y="883844"/>
            <a:ext cx="6448618" cy="518312"/>
          </a:xfrm>
        </p:spPr>
        <p:txBody>
          <a:bodyPr>
            <a:noAutofit/>
          </a:bodyPr>
          <a:lstStyle/>
          <a:p>
            <a:r>
              <a:rPr lang="en-US" sz="4000" dirty="0"/>
              <a:t>Mental Health Division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151"/>
            <a:ext cx="5822659" cy="457622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Mental Health Shift Leader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QMHPs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Psychiatrist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Psychiatric NP-remote</a:t>
            </a:r>
          </a:p>
        </p:txBody>
      </p:sp>
      <p:pic>
        <p:nvPicPr>
          <p:cNvPr id="8" name="Picture Placeholder 7" descr="Photo of a paint brush with blue and white paint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pic>
        <p:nvPicPr>
          <p:cNvPr id="10" name="Picture Placeholder 9" descr="Image of colorful triangular shapes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  <p:pic>
        <p:nvPicPr>
          <p:cNvPr id="12" name="Picture Placeholder 11" descr="Photo of hands with a reflection of colored lights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28"/>
          <a:stretch/>
        </p:blipFill>
        <p:spPr/>
      </p:pic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52578"/>
            <a:ext cx="8622890" cy="6152843"/>
          </a:xfrm>
        </p:spPr>
        <p:txBody>
          <a:bodyPr>
            <a:normAutofit fontScale="92500" lnSpcReduction="20000"/>
          </a:bodyPr>
          <a:lstStyle/>
          <a:p>
            <a:pPr marL="0" marR="0" indent="0" algn="ctr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sz="4300" spc="-50" dirty="0">
                <a:latin typeface="+mj-lt"/>
                <a:ea typeface="+mj-ea"/>
                <a:cs typeface="+mj-cs"/>
              </a:rPr>
              <a:t>Risk of Harm Assessments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Procedural /Administrative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Immediate screening at intake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CCP 16.22/46.B follow-up</a:t>
            </a:r>
          </a:p>
          <a:p>
            <a:pPr marL="1097280" lvl="4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US" sz="2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Presentation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Overt acts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concerns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Jail staff observations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6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Inmate notifications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6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E7DBD5CA-A8D9-E366-FAF3-46B45196C875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1336837092"/>
              </p:ext>
            </p:extLst>
          </p:nvPr>
        </p:nvGraphicFramePr>
        <p:xfrm>
          <a:off x="5982928" y="1343486"/>
          <a:ext cx="5279923" cy="539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E146-6E50-F82A-AB39-C5B90FEA427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711200"/>
            <a:ext cx="6437313" cy="10779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Intake Screening Form</a:t>
            </a:r>
            <a:br>
              <a:rPr lang="en-US" dirty="0"/>
            </a:br>
            <a:r>
              <a:rPr lang="en-US" sz="1600" dirty="0"/>
              <a:t>Implemented by TCJS October 2015	</a:t>
            </a:r>
            <a:br>
              <a:rPr lang="en-US" sz="1600" dirty="0"/>
            </a:br>
            <a:r>
              <a:rPr lang="en-US" sz="1600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D1D98-F0A1-F0D2-716B-246E322B0825}"/>
              </a:ext>
            </a:extLst>
          </p:cNvPr>
          <p:cNvSpPr txBox="1"/>
          <p:nvPr/>
        </p:nvSpPr>
        <p:spPr>
          <a:xfrm>
            <a:off x="301307" y="2467804"/>
            <a:ext cx="68939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Risk assessment tool</a:t>
            </a:r>
            <a:br>
              <a:rPr lang="en-US" sz="28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notification guidance</a:t>
            </a:r>
            <a:br>
              <a:rPr lang="en-US" sz="28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13,358 YDT</a:t>
            </a:r>
            <a:br>
              <a:rPr lang="en-US" sz="28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728 advanced to SW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88EAA-E1DC-EA2F-C964-5EEE8668B1E4}"/>
              </a:ext>
            </a:extLst>
          </p:cNvPr>
          <p:cNvSpPr txBox="1"/>
          <p:nvPr/>
        </p:nvSpPr>
        <p:spPr>
          <a:xfrm>
            <a:off x="6920917" y="1249959"/>
            <a:ext cx="2835479" cy="400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5A8702B-CAB1-DEB4-C595-E5BA8BCED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9030"/>
              </p:ext>
            </p:extLst>
          </p:nvPr>
        </p:nvGraphicFramePr>
        <p:xfrm>
          <a:off x="6292645" y="385634"/>
          <a:ext cx="4894714" cy="63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67" imgH="7543800" progId="Acrobat.Document.DC">
                  <p:embed/>
                </p:oleObj>
              </mc:Choice>
              <mc:Fallback>
                <p:oleObj name="Acrobat Document" r:id="rId2" imgW="5829167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92645" y="385634"/>
                        <a:ext cx="4894714" cy="63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89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2118" y="1339645"/>
            <a:ext cx="6853084" cy="417871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pc="-50" dirty="0">
                <a:latin typeface="+mj-lt"/>
                <a:ea typeface="+mj-ea"/>
                <a:cs typeface="+mj-cs"/>
              </a:rPr>
              <a:t>Mental Health Clinics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                       Psychiatrist/Nurse Practitioner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i="1" u="sng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 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Examinations 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430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0850233-0025-65D1-B090-C880F481A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903135"/>
              </p:ext>
            </p:extLst>
          </p:nvPr>
        </p:nvGraphicFramePr>
        <p:xfrm>
          <a:off x="5371381" y="1955745"/>
          <a:ext cx="5431097" cy="357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53B5EB-8DEB-4182-F0F2-E08059986D0F}"/>
              </a:ext>
            </a:extLst>
          </p:cNvPr>
          <p:cNvSpPr txBox="1"/>
          <p:nvPr/>
        </p:nvSpPr>
        <p:spPr>
          <a:xfrm>
            <a:off x="6889677" y="5347851"/>
            <a:ext cx="256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2585                       1291       </a:t>
            </a:r>
          </a:p>
        </p:txBody>
      </p:sp>
    </p:spTree>
    <p:extLst>
      <p:ext uri="{BB962C8B-B14F-4D97-AF65-F5344CB8AC3E}">
        <p14:creationId xmlns:p14="http://schemas.microsoft.com/office/powerpoint/2010/main" val="412496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D1DC-50A3-1804-8DF6-6D7E0AED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1" y="0"/>
            <a:ext cx="7807225" cy="140053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4000" dirty="0"/>
              <a:t>Psychotropic Medications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7752F-361B-7A1D-8D58-B1DBD1F1E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094249"/>
              </p:ext>
            </p:extLst>
          </p:nvPr>
        </p:nvGraphicFramePr>
        <p:xfrm>
          <a:off x="1069114" y="2333492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43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77D0-4B6F-3484-70FE-B6CFE284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24" y="540503"/>
            <a:ext cx="9404723" cy="9035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Forensic waitlist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C6E0FA4-8F31-C139-8081-80EA3FA0A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594070"/>
              </p:ext>
            </p:extLst>
          </p:nvPr>
        </p:nvGraphicFramePr>
        <p:xfrm>
          <a:off x="1035167" y="1880558"/>
          <a:ext cx="9152627" cy="497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28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789D-CB5B-89DC-0769-6230AEDD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22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Compelled Medications</a:t>
            </a:r>
            <a:br>
              <a:rPr lang="en-US" dirty="0"/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Texas HSC Title 7, Chapter 574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B83B-77BC-6365-2D6F-4BE0FAE7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685" y="3057244"/>
            <a:ext cx="9124115" cy="2811089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Criminal Commitment (CCP 46.B)</a:t>
            </a:r>
          </a:p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Lacks clinical capacity </a:t>
            </a:r>
          </a:p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Demonstrable danger to themselves and others</a:t>
            </a:r>
          </a:p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best interest of the patient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BA858-EE00-14C1-F77F-6EA22C487B84}"/>
              </a:ext>
            </a:extLst>
          </p:cNvPr>
          <p:cNvSpPr txBox="1"/>
          <p:nvPr/>
        </p:nvSpPr>
        <p:spPr>
          <a:xfrm>
            <a:off x="1104481" y="1990580"/>
            <a:ext cx="456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Inmate-patients</a:t>
            </a:r>
          </a:p>
        </p:txBody>
      </p:sp>
    </p:spTree>
    <p:extLst>
      <p:ext uri="{BB962C8B-B14F-4D97-AF65-F5344CB8AC3E}">
        <p14:creationId xmlns:p14="http://schemas.microsoft.com/office/powerpoint/2010/main" val="356100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90" y="536917"/>
            <a:ext cx="9720072" cy="89338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Hospital Discharge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9F05F-E6F9-CF36-3C50-754473D0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172" y="2169646"/>
            <a:ext cx="6770385" cy="429841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Inmate-patients</a:t>
            </a:r>
          </a:p>
          <a:p>
            <a:pPr lvl="3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Competent </a:t>
            </a:r>
          </a:p>
          <a:p>
            <a:pPr lvl="5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sentenced</a:t>
            </a:r>
          </a:p>
          <a:p>
            <a:pPr lvl="5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awaiting trial</a:t>
            </a:r>
          </a:p>
          <a:p>
            <a:pPr lvl="5"/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Remains incompetent</a:t>
            </a:r>
          </a:p>
        </p:txBody>
      </p:sp>
    </p:spTree>
    <p:extLst>
      <p:ext uri="{BB962C8B-B14F-4D97-AF65-F5344CB8AC3E}">
        <p14:creationId xmlns:p14="http://schemas.microsoft.com/office/powerpoint/2010/main" val="327647987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987</TotalTime>
  <Words>187</Words>
  <Application>Microsoft Office PowerPoint</Application>
  <PresentationFormat>Widescreen</PresentationFormat>
  <Paragraphs>64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Cambria</vt:lpstr>
      <vt:lpstr>Century Schoolbook</vt:lpstr>
      <vt:lpstr>Rockwell</vt:lpstr>
      <vt:lpstr>Wingdings 2</vt:lpstr>
      <vt:lpstr>View</vt:lpstr>
      <vt:lpstr>Acrobat Document</vt:lpstr>
      <vt:lpstr>  Denton County Jail Health  </vt:lpstr>
      <vt:lpstr>Mental Health Division </vt:lpstr>
      <vt:lpstr>PowerPoint Presentation</vt:lpstr>
      <vt:lpstr>Intake Screening Form Implemented by TCJS October 2015   </vt:lpstr>
      <vt:lpstr>PowerPoint Presentation</vt:lpstr>
      <vt:lpstr>Psychotropic Medications</vt:lpstr>
      <vt:lpstr>Forensic waitlist </vt:lpstr>
      <vt:lpstr>Compelled Medications Texas HSC Title 7, Chapter 574 </vt:lpstr>
      <vt:lpstr>State Hospital Discharge</vt:lpstr>
      <vt:lpstr>Thank you</vt:lpstr>
    </vt:vector>
  </TitlesOfParts>
  <Company>Denton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Kissinger</dc:creator>
  <cp:lastModifiedBy>John Kissinger</cp:lastModifiedBy>
  <cp:revision>118</cp:revision>
  <dcterms:created xsi:type="dcterms:W3CDTF">2024-08-09T14:23:59Z</dcterms:created>
  <dcterms:modified xsi:type="dcterms:W3CDTF">2024-09-13T15:28:13Z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