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entaur" panose="02030504050205020304" pitchFamily="18" charset="0"/>
      <p:regular r:id="rId20"/>
    </p:embeddedFont>
    <p:embeddedFont>
      <p:font typeface="Centaur Bold" panose="020B0604020202020204" charset="0"/>
      <p:regular r:id="rId21"/>
    </p:embeddedFont>
    <p:embeddedFont>
      <p:font typeface="Garet" panose="020B0604020202020204" charset="0"/>
      <p:regular r:id="rId22"/>
    </p:embeddedFont>
    <p:embeddedFont>
      <p:font typeface="Garet Bold" panose="020B0604020202020204" charset="0"/>
      <p:regular r:id="rId23"/>
    </p:embeddedFont>
    <p:embeddedFont>
      <p:font typeface="Inter Bold" panose="020B0604020202020204" charset="0"/>
      <p:regular r:id="rId24"/>
    </p:embeddedFont>
    <p:embeddedFont>
      <p:font typeface="Overpass Light" panose="020B0604020202020204" charset="0"/>
      <p:regular r:id="rId25"/>
    </p:embeddedFont>
    <p:embeddedFont>
      <p:font typeface="Public San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5.sv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ot@dentonmhmr.or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69608" cy="10287000"/>
            <a:chOff x="0" y="0"/>
            <a:chExt cx="159858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8580" cy="2709333"/>
            </a:xfrm>
            <a:custGeom>
              <a:avLst/>
              <a:gdLst/>
              <a:ahLst/>
              <a:cxnLst/>
              <a:rect l="l" t="t" r="r" b="b"/>
              <a:pathLst>
                <a:path w="1598580" h="2709333">
                  <a:moveTo>
                    <a:pt x="0" y="0"/>
                  </a:moveTo>
                  <a:lnTo>
                    <a:pt x="1598580" y="0"/>
                  </a:lnTo>
                  <a:lnTo>
                    <a:pt x="15985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985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207854" y="732804"/>
            <a:ext cx="1742559" cy="1742559"/>
          </a:xfrm>
          <a:custGeom>
            <a:avLst/>
            <a:gdLst/>
            <a:ahLst/>
            <a:cxnLst/>
            <a:rect l="l" t="t" r="r" b="b"/>
            <a:pathLst>
              <a:path w="1742559" h="1742559">
                <a:moveTo>
                  <a:pt x="0" y="0"/>
                </a:moveTo>
                <a:lnTo>
                  <a:pt x="1742559" y="0"/>
                </a:lnTo>
                <a:lnTo>
                  <a:pt x="1742559" y="1742560"/>
                </a:lnTo>
                <a:lnTo>
                  <a:pt x="0" y="1742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1391" y="1251659"/>
            <a:ext cx="5294768" cy="664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7"/>
              </a:lnSpc>
            </a:pPr>
            <a:r>
              <a:rPr lang="en-US" sz="9198">
                <a:solidFill>
                  <a:srgbClr val="F8F5ED"/>
                </a:solidFill>
                <a:latin typeface="Centaur"/>
                <a:ea typeface="Centaur"/>
                <a:cs typeface="Centaur"/>
                <a:sym typeface="Centaur"/>
              </a:rPr>
              <a:t>Assisted Outpatient Treatment (AOT)</a:t>
            </a:r>
          </a:p>
        </p:txBody>
      </p:sp>
      <p:sp>
        <p:nvSpPr>
          <p:cNvPr id="7" name="Freeform 7"/>
          <p:cNvSpPr/>
          <p:nvPr/>
        </p:nvSpPr>
        <p:spPr>
          <a:xfrm>
            <a:off x="10195616" y="0"/>
            <a:ext cx="8092384" cy="3905488"/>
          </a:xfrm>
          <a:custGeom>
            <a:avLst/>
            <a:gdLst/>
            <a:ahLst/>
            <a:cxnLst/>
            <a:rect l="l" t="t" r="r" b="b"/>
            <a:pathLst>
              <a:path w="8092384" h="3905488">
                <a:moveTo>
                  <a:pt x="0" y="0"/>
                </a:moveTo>
                <a:lnTo>
                  <a:pt x="8092384" y="0"/>
                </a:lnTo>
                <a:lnTo>
                  <a:pt x="8092384" y="3905488"/>
                </a:lnTo>
                <a:lnTo>
                  <a:pt x="0" y="3905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258" t="-144946" r="-47993" b="-155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631583" y="4729547"/>
            <a:ext cx="7128066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Presented by: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31583" y="5872690"/>
            <a:ext cx="9202988" cy="105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 dirty="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Melissa Hsi, LPC, LPHA                  </a:t>
            </a:r>
          </a:p>
          <a:p>
            <a:pPr algn="l">
              <a:lnSpc>
                <a:spcPts val="3999"/>
              </a:lnSpc>
            </a:pPr>
            <a:r>
              <a:rPr lang="en-US" sz="3999" dirty="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AOT Program Manager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31583" y="7549234"/>
            <a:ext cx="10560872" cy="156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 dirty="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David W. Jahn</a:t>
            </a:r>
          </a:p>
          <a:p>
            <a:pPr algn="l">
              <a:lnSpc>
                <a:spcPts val="3999"/>
              </a:lnSpc>
            </a:pPr>
            <a:r>
              <a:rPr lang="en-US" sz="3999" dirty="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Presiding Judge Denton County </a:t>
            </a:r>
          </a:p>
          <a:p>
            <a:pPr algn="l">
              <a:lnSpc>
                <a:spcPts val="3999"/>
              </a:lnSpc>
            </a:pPr>
            <a:r>
              <a:rPr lang="en-US" sz="3999" dirty="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Probate Court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84704" y="10041255"/>
            <a:ext cx="6403296" cy="24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8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Presentation Created by AOT LPHA Vashti Armendariz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48" y="2916081"/>
            <a:ext cx="2078085" cy="2271357"/>
            <a:chOff x="0" y="0"/>
            <a:chExt cx="2770780" cy="302847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b="18123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944019" y="2955558"/>
            <a:ext cx="2078085" cy="2271357"/>
            <a:chOff x="0" y="0"/>
            <a:chExt cx="2770780" cy="302847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160" b="19074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505842" y="6487842"/>
            <a:ext cx="2078085" cy="2271357"/>
            <a:chOff x="0" y="0"/>
            <a:chExt cx="2770780" cy="302847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14262" b="18860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605164" y="6876240"/>
            <a:ext cx="2078085" cy="2271357"/>
            <a:chOff x="0" y="0"/>
            <a:chExt cx="2770780" cy="302847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t="9061" b="9061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937162" y="6462437"/>
            <a:ext cx="2078085" cy="2271357"/>
            <a:chOff x="0" y="0"/>
            <a:chExt cx="2770780" cy="302847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b="18024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7791754" y="2882395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1" y="0"/>
                </a:lnTo>
                <a:lnTo>
                  <a:pt x="2368901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60434" y="6415842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459755" y="6797304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810643" y="6405637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1231522" y="3273482"/>
            <a:ext cx="2078085" cy="2271357"/>
            <a:chOff x="0" y="0"/>
            <a:chExt cx="2770780" cy="3028476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/>
            <a:srcRect t="9061" b="9061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1231522" y="6876240"/>
            <a:ext cx="2078085" cy="2271357"/>
            <a:chOff x="0" y="0"/>
            <a:chExt cx="2770780" cy="302847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0"/>
            <a:srcRect l="2758" t="7584" r="6750" b="18324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sp>
        <p:nvSpPr>
          <p:cNvPr id="20" name="Freeform 20"/>
          <p:cNvSpPr/>
          <p:nvPr/>
        </p:nvSpPr>
        <p:spPr>
          <a:xfrm>
            <a:off x="11086113" y="3296198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086113" y="6797304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4526380" y="2885085"/>
            <a:ext cx="2078085" cy="2271357"/>
            <a:chOff x="0" y="0"/>
            <a:chExt cx="2770780" cy="302847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1"/>
            <a:srcRect l="6383" r="10554" b="31992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4526380" y="6487842"/>
            <a:ext cx="2078085" cy="2271357"/>
            <a:chOff x="0" y="0"/>
            <a:chExt cx="2770780" cy="302847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/>
            <a:srcRect l="19901" t="5124" r="15362" b="41872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sp>
        <p:nvSpPr>
          <p:cNvPr id="26" name="Freeform 26"/>
          <p:cNvSpPr/>
          <p:nvPr/>
        </p:nvSpPr>
        <p:spPr>
          <a:xfrm>
            <a:off x="14359858" y="2776264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4380972" y="6405637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1" y="0"/>
                </a:lnTo>
                <a:lnTo>
                  <a:pt x="2368901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4565334" y="3171831"/>
            <a:ext cx="2078085" cy="2271357"/>
            <a:chOff x="0" y="0"/>
            <a:chExt cx="2770780" cy="3028476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3"/>
            <a:srcRect b="18062"/>
            <a:stretch>
              <a:fillRect/>
            </a:stretch>
          </p:blipFill>
          <p:spPr>
            <a:xfrm>
              <a:off x="0" y="0"/>
              <a:ext cx="2770780" cy="3028476"/>
            </a:xfrm>
            <a:prstGeom prst="rect">
              <a:avLst/>
            </a:prstGeom>
          </p:spPr>
        </p:pic>
      </p:grpSp>
      <p:sp>
        <p:nvSpPr>
          <p:cNvPr id="30" name="Freeform 30"/>
          <p:cNvSpPr/>
          <p:nvPr/>
        </p:nvSpPr>
        <p:spPr>
          <a:xfrm>
            <a:off x="4419925" y="3194547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390739" y="2859679"/>
            <a:ext cx="2368902" cy="2367236"/>
          </a:xfrm>
          <a:custGeom>
            <a:avLst/>
            <a:gdLst/>
            <a:ahLst/>
            <a:cxnLst/>
            <a:rect l="l" t="t" r="r" b="b"/>
            <a:pathLst>
              <a:path w="2368902" h="2367236">
                <a:moveTo>
                  <a:pt x="0" y="0"/>
                </a:moveTo>
                <a:lnTo>
                  <a:pt x="2368902" y="0"/>
                </a:lnTo>
                <a:lnTo>
                  <a:pt x="2368902" y="2367236"/>
                </a:lnTo>
                <a:lnTo>
                  <a:pt x="0" y="2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163815" y="5294188"/>
            <a:ext cx="282275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WAKEELAH ADELEGAN 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5964" y="5579616"/>
            <a:ext cx="2342259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Chief Clinical Officer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28136" y="5587234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MELISSA HSI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04554" y="5861554"/>
            <a:ext cx="2679305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Program Manager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660134" y="5239353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REBECCA PEDERSEN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896669" y="5473157"/>
            <a:ext cx="2196850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APRN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76081" y="8842864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GRACE TUCKER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03602" y="9126709"/>
            <a:ext cx="2556039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Rehab Specialist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328136" y="9189992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PAUL DALEO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224387" y="9441627"/>
            <a:ext cx="2759978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Rehab Specialist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660134" y="8804495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STAR BRADFORD 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877779" y="9107659"/>
            <a:ext cx="2196850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RN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954493" y="5587234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VASHTI ARMENDARIZ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72139" y="5886319"/>
            <a:ext cx="2196850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LPHA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954493" y="9189992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LESLIE MORALES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339496" y="9473806"/>
            <a:ext cx="1862136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PCA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249352" y="5198837"/>
            <a:ext cx="2632141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ADELA FRANCIS 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022291" y="5466533"/>
            <a:ext cx="3189628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Peer Support Specialist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022291" y="8847026"/>
            <a:ext cx="3086263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5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CHARLOTTE SCHUESSLER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326505" y="9148511"/>
            <a:ext cx="2435609" cy="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242C5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AOT Rehab Specialist</a:t>
            </a:r>
          </a:p>
        </p:txBody>
      </p:sp>
      <p:grpSp>
        <p:nvGrpSpPr>
          <p:cNvPr id="52" name="Group 52"/>
          <p:cNvGrpSpPr/>
          <p:nvPr/>
        </p:nvGrpSpPr>
        <p:grpSpPr>
          <a:xfrm rot="5400000">
            <a:off x="8138038" y="-8138038"/>
            <a:ext cx="2011924" cy="18288000"/>
            <a:chOff x="0" y="0"/>
            <a:chExt cx="529889" cy="481659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529889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887695" y="210264"/>
            <a:ext cx="16848397" cy="127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2"/>
              </a:lnSpc>
            </a:pPr>
            <a:r>
              <a:rPr lang="en-US" sz="6673">
                <a:solidFill>
                  <a:srgbClr val="FFFDF4"/>
                </a:solidFill>
                <a:latin typeface="Centaur"/>
                <a:ea typeface="Centaur"/>
                <a:cs typeface="Centaur"/>
                <a:sym typeface="Centaur"/>
              </a:rPr>
              <a:t>Meet the Team! </a:t>
            </a:r>
          </a:p>
        </p:txBody>
      </p:sp>
      <p:sp>
        <p:nvSpPr>
          <p:cNvPr id="56" name="Freeform 56"/>
          <p:cNvSpPr/>
          <p:nvPr/>
        </p:nvSpPr>
        <p:spPr>
          <a:xfrm>
            <a:off x="3333934" y="1132754"/>
            <a:ext cx="1742806" cy="1742806"/>
          </a:xfrm>
          <a:custGeom>
            <a:avLst/>
            <a:gdLst/>
            <a:ahLst/>
            <a:cxnLst/>
            <a:rect l="l" t="t" r="r" b="b"/>
            <a:pathLst>
              <a:path w="1742806" h="1742806">
                <a:moveTo>
                  <a:pt x="0" y="0"/>
                </a:moveTo>
                <a:lnTo>
                  <a:pt x="1742806" y="0"/>
                </a:lnTo>
                <a:lnTo>
                  <a:pt x="1742806" y="1742806"/>
                </a:lnTo>
                <a:lnTo>
                  <a:pt x="0" y="17428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8984" y="829565"/>
            <a:ext cx="6615415" cy="103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00" dirty="0">
                <a:solidFill>
                  <a:srgbClr val="000000"/>
                </a:solidFill>
                <a:latin typeface="Centaur"/>
                <a:ea typeface="Centaur"/>
                <a:cs typeface="Centaur"/>
                <a:sym typeface="Centaur"/>
              </a:rPr>
              <a:t>Services Provided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8985" y="2781300"/>
            <a:ext cx="11376720" cy="554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Intensive Case Management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Counseling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Peer Support Services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Medication Management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Judge Check-Ins (either bi-weekly or monthly)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467888" y="0"/>
            <a:ext cx="3658513" cy="10287000"/>
            <a:chOff x="0" y="0"/>
            <a:chExt cx="96355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63559" cy="2709333"/>
            </a:xfrm>
            <a:custGeom>
              <a:avLst/>
              <a:gdLst/>
              <a:ahLst/>
              <a:cxnLst/>
              <a:rect l="l" t="t" r="r" b="b"/>
              <a:pathLst>
                <a:path w="963559" h="2709333">
                  <a:moveTo>
                    <a:pt x="0" y="0"/>
                  </a:moveTo>
                  <a:lnTo>
                    <a:pt x="963559" y="0"/>
                  </a:lnTo>
                  <a:lnTo>
                    <a:pt x="9635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6355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713772" y="1709883"/>
            <a:ext cx="1508233" cy="1508233"/>
          </a:xfrm>
          <a:custGeom>
            <a:avLst/>
            <a:gdLst/>
            <a:ahLst/>
            <a:cxnLst/>
            <a:rect l="l" t="t" r="r" b="b"/>
            <a:pathLst>
              <a:path w="1508233" h="1508233">
                <a:moveTo>
                  <a:pt x="0" y="0"/>
                </a:moveTo>
                <a:lnTo>
                  <a:pt x="1508233" y="0"/>
                </a:lnTo>
                <a:lnTo>
                  <a:pt x="1508233" y="1508233"/>
                </a:lnTo>
                <a:lnTo>
                  <a:pt x="0" y="150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0575"/>
            <a:ext cx="61341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b="1" spc="600" dirty="0">
                <a:solidFill>
                  <a:srgbClr val="000000"/>
                </a:solidFill>
                <a:latin typeface="Centaur Bold"/>
                <a:ea typeface="Centaur Bold"/>
                <a:cs typeface="Centaur Bold"/>
                <a:sym typeface="Centaur Bold"/>
              </a:rPr>
              <a:t>Service Delivery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138038" y="603763"/>
            <a:ext cx="2011924" cy="18288000"/>
            <a:chOff x="0" y="0"/>
            <a:chExt cx="529889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29889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364569" y="7962371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50774" y="2266950"/>
            <a:ext cx="15186451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 dirty="0"/>
          </a:p>
          <a:p>
            <a:pPr algn="l">
              <a:lnSpc>
                <a:spcPts val="4200"/>
              </a:lnSpc>
            </a:pPr>
            <a:r>
              <a:rPr lang="en-US" sz="3000" spc="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•Face to face (preferred) or a HIPAA compliant virtual option</a:t>
            </a:r>
          </a:p>
          <a:p>
            <a:pPr algn="l">
              <a:lnSpc>
                <a:spcPts val="4200"/>
              </a:lnSpc>
            </a:pPr>
            <a:endParaRPr lang="en-US" sz="3000" spc="3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 spc="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•Community and office based</a:t>
            </a:r>
          </a:p>
          <a:p>
            <a:pPr algn="l">
              <a:lnSpc>
                <a:spcPts val="4200"/>
              </a:lnSpc>
            </a:pPr>
            <a:endParaRPr lang="en-US" sz="3000" spc="3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 spc="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•Transportation for appointments can be provided </a:t>
            </a:r>
          </a:p>
          <a:p>
            <a:pPr algn="l">
              <a:lnSpc>
                <a:spcPts val="4200"/>
              </a:lnSpc>
            </a:pPr>
            <a:endParaRPr lang="en-US" sz="3000" spc="3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 spc="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•Individual’s support system is included in treatment</a:t>
            </a:r>
          </a:p>
          <a:p>
            <a:pPr algn="l">
              <a:lnSpc>
                <a:spcPts val="4200"/>
              </a:lnSpc>
            </a:pPr>
            <a:endParaRPr lang="en-US" sz="3000" spc="3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spc="3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71525"/>
            <a:ext cx="2950027" cy="248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57"/>
              </a:lnSpc>
            </a:pPr>
            <a:r>
              <a:rPr lang="en-US" sz="6755" dirty="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Referral Sources  </a:t>
            </a:r>
          </a:p>
        </p:txBody>
      </p:sp>
      <p:pic>
        <p:nvPicPr>
          <p:cNvPr id="12" name="Picture 11" descr="A diagram of a circular diagram&#10;&#10;AI-generated content may be incorrect.">
            <a:extLst>
              <a:ext uri="{FF2B5EF4-FFF2-40B4-BE49-F238E27FC236}">
                <a16:creationId xmlns:a16="http://schemas.microsoft.com/office/drawing/2014/main" id="{B594190C-2447-5903-8C9D-0F14AA5D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42"/>
            <a:ext cx="11582400" cy="102854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15660" y="163597"/>
            <a:ext cx="8000679" cy="9959806"/>
          </a:xfrm>
          <a:custGeom>
            <a:avLst/>
            <a:gdLst/>
            <a:ahLst/>
            <a:cxnLst/>
            <a:rect l="l" t="t" r="r" b="b"/>
            <a:pathLst>
              <a:path w="8000679" h="9959806">
                <a:moveTo>
                  <a:pt x="0" y="0"/>
                </a:moveTo>
                <a:lnTo>
                  <a:pt x="8000680" y="0"/>
                </a:lnTo>
                <a:lnTo>
                  <a:pt x="8000680" y="9959806"/>
                </a:lnTo>
                <a:lnTo>
                  <a:pt x="0" y="9959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9283" y="2461401"/>
            <a:ext cx="8296673" cy="801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Fill out our referral form and email it to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200" u="sng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  <a:hlinkClick r:id="rId3" tooltip="mailto:aot@dentonmhmr.org"/>
              </a:rPr>
              <a:t>aot@dentonmhmr.org</a:t>
            </a:r>
          </a:p>
          <a:p>
            <a:pPr algn="l">
              <a:lnSpc>
                <a:spcPts val="4200"/>
              </a:lnSpc>
            </a:pPr>
            <a:endParaRPr lang="en-US" sz="3200" u="sng">
              <a:solidFill>
                <a:srgbClr val="242C56"/>
              </a:solidFill>
              <a:latin typeface="Garet"/>
              <a:ea typeface="Garet"/>
              <a:cs typeface="Garet"/>
              <a:sym typeface="Garet"/>
              <a:hlinkClick r:id="rId3" tooltip="mailto:aot@dentonmhmr.org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The AOT Program Manager will review the referral to determine program eligibility.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The earlier a referral is made the better!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A link to the referral form can be found on the Denton County MHMR website: https://www.dentonmhmr.org/services/special-programs/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9283" y="602051"/>
            <a:ext cx="413220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Referral Form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9295" y="129803"/>
            <a:ext cx="7886351" cy="10027394"/>
          </a:xfrm>
          <a:custGeom>
            <a:avLst/>
            <a:gdLst/>
            <a:ahLst/>
            <a:cxnLst/>
            <a:rect l="l" t="t" r="r" b="b"/>
            <a:pathLst>
              <a:path w="7886351" h="10027394">
                <a:moveTo>
                  <a:pt x="0" y="0"/>
                </a:moveTo>
                <a:lnTo>
                  <a:pt x="7886352" y="0"/>
                </a:lnTo>
                <a:lnTo>
                  <a:pt x="7886352" y="10027394"/>
                </a:lnTo>
                <a:lnTo>
                  <a:pt x="0" y="1002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64869" y="129803"/>
            <a:ext cx="7803835" cy="10027394"/>
          </a:xfrm>
          <a:custGeom>
            <a:avLst/>
            <a:gdLst/>
            <a:ahLst/>
            <a:cxnLst/>
            <a:rect l="l" t="t" r="r" b="b"/>
            <a:pathLst>
              <a:path w="7803835" h="10027394">
                <a:moveTo>
                  <a:pt x="0" y="0"/>
                </a:moveTo>
                <a:lnTo>
                  <a:pt x="7803836" y="0"/>
                </a:lnTo>
                <a:lnTo>
                  <a:pt x="7803836" y="10027394"/>
                </a:lnTo>
                <a:lnTo>
                  <a:pt x="0" y="10027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7674" y="384857"/>
            <a:ext cx="5432653" cy="13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AOT Resources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138038" y="497144"/>
            <a:ext cx="2011924" cy="18288000"/>
            <a:chOff x="0" y="0"/>
            <a:chExt cx="529889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29889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364569" y="7855752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692480" y="2457450"/>
            <a:ext cx="12903039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https://www.tac.org/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https://www.tac.org/reports-publications/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https://texasjcmh.gov/media/svlj51l4/texas-aot-practitioners-guide.pdf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https://www.nami.org/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https://statutes.capitol.texas.gov/Docs/HS/htm/HS.574.htm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67888" y="0"/>
            <a:ext cx="3658513" cy="10287000"/>
            <a:chOff x="0" y="0"/>
            <a:chExt cx="9635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559" cy="2709333"/>
            </a:xfrm>
            <a:custGeom>
              <a:avLst/>
              <a:gdLst/>
              <a:ahLst/>
              <a:cxnLst/>
              <a:rect l="l" t="t" r="r" b="b"/>
              <a:pathLst>
                <a:path w="963559" h="2709333">
                  <a:moveTo>
                    <a:pt x="0" y="0"/>
                  </a:moveTo>
                  <a:lnTo>
                    <a:pt x="963559" y="0"/>
                  </a:lnTo>
                  <a:lnTo>
                    <a:pt x="9635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6355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80195" y="894137"/>
            <a:ext cx="526544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Connect With Us! </a:t>
            </a:r>
          </a:p>
        </p:txBody>
      </p:sp>
      <p:sp>
        <p:nvSpPr>
          <p:cNvPr id="6" name="Freeform 6"/>
          <p:cNvSpPr/>
          <p:nvPr/>
        </p:nvSpPr>
        <p:spPr>
          <a:xfrm>
            <a:off x="13713772" y="1709883"/>
            <a:ext cx="1508233" cy="1508233"/>
          </a:xfrm>
          <a:custGeom>
            <a:avLst/>
            <a:gdLst/>
            <a:ahLst/>
            <a:cxnLst/>
            <a:rect l="l" t="t" r="r" b="b"/>
            <a:pathLst>
              <a:path w="1508233" h="1508233">
                <a:moveTo>
                  <a:pt x="0" y="0"/>
                </a:moveTo>
                <a:lnTo>
                  <a:pt x="1508233" y="0"/>
                </a:lnTo>
                <a:lnTo>
                  <a:pt x="1508233" y="1508233"/>
                </a:lnTo>
                <a:lnTo>
                  <a:pt x="0" y="150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63084" y="3180016"/>
            <a:ext cx="14858921" cy="3209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0"/>
              </a:lnSpc>
            </a:pPr>
            <a:r>
              <a:rPr lang="en-US" sz="391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Please feel free to reach out to Melissa Hsi with any questions:</a:t>
            </a:r>
          </a:p>
          <a:p>
            <a:pPr algn="l">
              <a:lnSpc>
                <a:spcPts val="5090"/>
              </a:lnSpc>
            </a:pPr>
            <a:endParaRPr lang="en-US" sz="3915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5090"/>
              </a:lnSpc>
            </a:pPr>
            <a:r>
              <a:rPr lang="en-US" sz="391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email: melissah@dentonmhmr.org</a:t>
            </a:r>
          </a:p>
          <a:p>
            <a:pPr algn="l">
              <a:lnSpc>
                <a:spcPts val="5090"/>
              </a:lnSpc>
            </a:pPr>
            <a:r>
              <a:rPr lang="en-US" sz="391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phone: 940-231-3268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5039" y="0"/>
            <a:ext cx="3812961" cy="10287000"/>
            <a:chOff x="0" y="0"/>
            <a:chExt cx="10042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4237" cy="2709333"/>
            </a:xfrm>
            <a:custGeom>
              <a:avLst/>
              <a:gdLst/>
              <a:ahLst/>
              <a:cxnLst/>
              <a:rect l="l" t="t" r="r" b="b"/>
              <a:pathLst>
                <a:path w="1004237" h="2709333">
                  <a:moveTo>
                    <a:pt x="0" y="0"/>
                  </a:moveTo>
                  <a:lnTo>
                    <a:pt x="1004237" y="0"/>
                  </a:lnTo>
                  <a:lnTo>
                    <a:pt x="10042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0423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95608" y="3979935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1" y="0"/>
                </a:lnTo>
                <a:lnTo>
                  <a:pt x="1558861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72261" y="971550"/>
            <a:ext cx="12823347" cy="904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Texas Health and Human Services Commission. (2023). Evaluation of Assisted Outpatient Treatment (AOT) programs in Texas.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National Alliance on Mental Illness (NAMI). (n.d.). The role of Assisted Outpatient Treatment in reducing criminal justice and healthcare cycling.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Treatment Advocacy Center, Texas Tech University School of Law, National Alliance on Mental Illness. (2022). Texas AOT Practitioners Guide.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National Alliance on Mental Illness (NAMI). (n.d.). Re-entry Post Incarceration NAMI Public Policy Position. nami.org. https://www.nami.org/wp-content/uploads/2023/07/Re-entry-for-web.pdf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37120" y="790575"/>
            <a:ext cx="308879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FFFDF4"/>
                </a:solidFill>
                <a:latin typeface="Centaur"/>
                <a:ea typeface="Centaur"/>
                <a:cs typeface="Centaur"/>
                <a:sym typeface="Centaur"/>
              </a:rPr>
              <a:t>References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2076" y="762000"/>
            <a:ext cx="3043847" cy="132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Agenda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46728" y="2882198"/>
            <a:ext cx="13794545" cy="4656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409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Introduction to AOT</a:t>
            </a:r>
          </a:p>
          <a:p>
            <a:pPr algn="ctr">
              <a:lnSpc>
                <a:spcPts val="4095"/>
              </a:lnSpc>
            </a:pPr>
            <a:endParaRPr lang="en-US" sz="4095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4095"/>
              </a:lnSpc>
            </a:pPr>
            <a:r>
              <a:rPr lang="en-US" sz="409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Essential Elements of AOT</a:t>
            </a:r>
          </a:p>
          <a:p>
            <a:pPr algn="ctr">
              <a:lnSpc>
                <a:spcPts val="4095"/>
              </a:lnSpc>
            </a:pPr>
            <a:endParaRPr lang="en-US" sz="4095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4095"/>
              </a:lnSpc>
            </a:pPr>
            <a:r>
              <a:rPr lang="en-US" sz="409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Denton County MHMR’s AOT Program Overview</a:t>
            </a:r>
          </a:p>
          <a:p>
            <a:pPr algn="ctr">
              <a:lnSpc>
                <a:spcPts val="4095"/>
              </a:lnSpc>
            </a:pPr>
            <a:endParaRPr lang="en-US" sz="4095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4095"/>
              </a:lnSpc>
            </a:pPr>
            <a:r>
              <a:rPr lang="en-US" sz="409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AOT Referral process </a:t>
            </a:r>
          </a:p>
          <a:p>
            <a:pPr algn="ctr">
              <a:lnSpc>
                <a:spcPts val="4095"/>
              </a:lnSpc>
            </a:pPr>
            <a:r>
              <a:rPr lang="en-US" sz="409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ctr">
              <a:lnSpc>
                <a:spcPts val="4095"/>
              </a:lnSpc>
            </a:pPr>
            <a:endParaRPr lang="en-US" sz="4095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4" name="Group 4"/>
          <p:cNvGrpSpPr/>
          <p:nvPr/>
        </p:nvGrpSpPr>
        <p:grpSpPr>
          <a:xfrm rot="5400000">
            <a:off x="8138038" y="137038"/>
            <a:ext cx="2011924" cy="18288000"/>
            <a:chOff x="0" y="0"/>
            <a:chExt cx="529889" cy="481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29889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364569" y="7495646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6177138" y="0"/>
            <a:ext cx="2110862" cy="10287000"/>
            <a:chOff x="0" y="0"/>
            <a:chExt cx="55594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47" cy="2709333"/>
            </a:xfrm>
            <a:custGeom>
              <a:avLst/>
              <a:gdLst/>
              <a:ahLst/>
              <a:cxnLst/>
              <a:rect l="l" t="t" r="r" b="b"/>
              <a:pathLst>
                <a:path w="555947" h="2709333">
                  <a:moveTo>
                    <a:pt x="0" y="0"/>
                  </a:moveTo>
                  <a:lnTo>
                    <a:pt x="555947" y="0"/>
                  </a:lnTo>
                  <a:lnTo>
                    <a:pt x="55594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594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38262" y="1134649"/>
            <a:ext cx="1128944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Assisted Outpatient Treatment Defined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5607" y="2787276"/>
            <a:ext cx="11425172" cy="571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4"/>
              </a:lnSpc>
            </a:pPr>
            <a:endParaRPr/>
          </a:p>
          <a:p>
            <a:pPr algn="ctr">
              <a:lnSpc>
                <a:spcPts val="4584"/>
              </a:lnSpc>
            </a:pPr>
            <a:r>
              <a:rPr lang="en-US" sz="3526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 Assisted outpatient treatment (AOT) is the practice of providing outpatient treatment under civil court order to individuals with severe mental illness (SMI) who have demonstrated difficulty engaging with treatment on a voluntary basis. When systematically implemented and adequately resourced, AOT can dramatically reduce hospitalization, criminalization, and other adverse outcomes for its target population.</a:t>
            </a:r>
          </a:p>
        </p:txBody>
      </p:sp>
      <p:sp>
        <p:nvSpPr>
          <p:cNvPr id="7" name="Freeform 7"/>
          <p:cNvSpPr/>
          <p:nvPr/>
        </p:nvSpPr>
        <p:spPr>
          <a:xfrm>
            <a:off x="15564812" y="254892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224420" y="9969500"/>
            <a:ext cx="495271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(Treatment Advocacy Center, 2022)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2806" y="2439929"/>
            <a:ext cx="1444741" cy="1444741"/>
          </a:xfrm>
          <a:custGeom>
            <a:avLst/>
            <a:gdLst/>
            <a:ahLst/>
            <a:cxnLst/>
            <a:rect l="l" t="t" r="r" b="b"/>
            <a:pathLst>
              <a:path w="1444741" h="1444741">
                <a:moveTo>
                  <a:pt x="0" y="0"/>
                </a:moveTo>
                <a:lnTo>
                  <a:pt x="1444741" y="0"/>
                </a:lnTo>
                <a:lnTo>
                  <a:pt x="1444741" y="1444742"/>
                </a:lnTo>
                <a:lnTo>
                  <a:pt x="0" y="144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209405" y="0"/>
            <a:ext cx="8238553" cy="10287000"/>
            <a:chOff x="0" y="0"/>
            <a:chExt cx="216982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9825" cy="2709333"/>
            </a:xfrm>
            <a:custGeom>
              <a:avLst/>
              <a:gdLst/>
              <a:ahLst/>
              <a:cxnLst/>
              <a:rect l="l" t="t" r="r" b="b"/>
              <a:pathLst>
                <a:path w="2169825" h="2709333">
                  <a:moveTo>
                    <a:pt x="0" y="0"/>
                  </a:moveTo>
                  <a:lnTo>
                    <a:pt x="2169825" y="0"/>
                  </a:lnTo>
                  <a:lnTo>
                    <a:pt x="2169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69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08579" y="779549"/>
            <a:ext cx="9184159" cy="8449427"/>
            <a:chOff x="0" y="0"/>
            <a:chExt cx="12245546" cy="112659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45546" cy="11265902"/>
            </a:xfrm>
            <a:custGeom>
              <a:avLst/>
              <a:gdLst/>
              <a:ahLst/>
              <a:cxnLst/>
              <a:rect l="l" t="t" r="r" b="b"/>
              <a:pathLst>
                <a:path w="12245546" h="11265902">
                  <a:moveTo>
                    <a:pt x="0" y="0"/>
                  </a:moveTo>
                  <a:lnTo>
                    <a:pt x="12245546" y="0"/>
                  </a:lnTo>
                  <a:lnTo>
                    <a:pt x="12245546" y="11265902"/>
                  </a:lnTo>
                  <a:lnTo>
                    <a:pt x="0" y="11265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781" t="-231" r="-30040" b="-313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710824" y="5115308"/>
              <a:ext cx="4823898" cy="892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95"/>
                </a:lnSpc>
              </a:pPr>
              <a:r>
                <a:rPr lang="en-US" sz="3710">
                  <a:solidFill>
                    <a:srgbClr val="242C56"/>
                  </a:solidFill>
                  <a:latin typeface="Centaur"/>
                  <a:ea typeface="Centaur"/>
                  <a:cs typeface="Centaur"/>
                  <a:sym typeface="Centaur"/>
                </a:rPr>
                <a:t>Cycle of Recidivism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415" y="4221194"/>
            <a:ext cx="7668568" cy="191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DF4"/>
                </a:solidFill>
                <a:latin typeface="Centaur"/>
                <a:ea typeface="Centaur"/>
                <a:cs typeface="Centaur"/>
                <a:sym typeface="Centaur"/>
              </a:rPr>
              <a:t>Untreated mental illnesses cause cycling through criminal justice and healthcare systems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24256" y="9961245"/>
            <a:ext cx="642089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(National Alliance on Mental Illness (NAMI), n.d.)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8575" y="6606480"/>
            <a:ext cx="7668568" cy="129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DF4"/>
                </a:solidFill>
                <a:latin typeface="Centaur"/>
                <a:ea typeface="Centaur"/>
                <a:cs typeface="Centaur"/>
                <a:sym typeface="Centaur"/>
              </a:rPr>
              <a:t>AOT prevents episodes that lead to arrests by providing consistent mental health care.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9575" y="710396"/>
            <a:ext cx="7189009" cy="213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4"/>
              </a:lnSpc>
            </a:pPr>
            <a:r>
              <a:rPr lang="en-US" sz="5817">
                <a:solidFill>
                  <a:srgbClr val="FFFDF4"/>
                </a:solidFill>
                <a:latin typeface="Centaur"/>
                <a:ea typeface="Centaur"/>
                <a:cs typeface="Centaur"/>
                <a:sym typeface="Centaur"/>
              </a:rPr>
              <a:t>The Criminal Justice and Mental Health Systems</a:t>
            </a:r>
          </a:p>
        </p:txBody>
      </p:sp>
      <p:sp>
        <p:nvSpPr>
          <p:cNvPr id="13" name="Freeform 13"/>
          <p:cNvSpPr/>
          <p:nvPr/>
        </p:nvSpPr>
        <p:spPr>
          <a:xfrm>
            <a:off x="7249718" y="4224832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1" y="0"/>
                </a:lnTo>
                <a:lnTo>
                  <a:pt x="1558861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6177138" y="0"/>
            <a:ext cx="2110862" cy="10287000"/>
            <a:chOff x="0" y="0"/>
            <a:chExt cx="55594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47" cy="2709333"/>
            </a:xfrm>
            <a:custGeom>
              <a:avLst/>
              <a:gdLst/>
              <a:ahLst/>
              <a:cxnLst/>
              <a:rect l="l" t="t" r="r" b="b"/>
              <a:pathLst>
                <a:path w="555947" h="2709333">
                  <a:moveTo>
                    <a:pt x="0" y="0"/>
                  </a:moveTo>
                  <a:lnTo>
                    <a:pt x="555947" y="0"/>
                  </a:lnTo>
                  <a:lnTo>
                    <a:pt x="55594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594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94472" y="257405"/>
            <a:ext cx="13083867" cy="128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Types of Assisted Outpatient Treatment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885667"/>
            <a:ext cx="13122823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>
                <a:solidFill>
                  <a:srgbClr val="242C56"/>
                </a:solidFill>
                <a:latin typeface="Garet Bold"/>
                <a:ea typeface="Garet Bold"/>
                <a:cs typeface="Garet Bold"/>
                <a:sym typeface="Garet Bold"/>
              </a:rPr>
              <a:t>Temporary AOT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Duration up to 90 days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Texas Health and Safety Code 574.0345(a) provides criteria:</a:t>
            </a:r>
          </a:p>
        </p:txBody>
      </p:sp>
      <p:sp>
        <p:nvSpPr>
          <p:cNvPr id="7" name="Freeform 7"/>
          <p:cNvSpPr/>
          <p:nvPr/>
        </p:nvSpPr>
        <p:spPr>
          <a:xfrm>
            <a:off x="15564812" y="254892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441989" y="3745007"/>
            <a:ext cx="13122823" cy="494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The person has a severe and persistent mental illness and could be at risk to suffer deterioration to the extent of being unable to safely live in the community. </a:t>
            </a:r>
          </a:p>
          <a:p>
            <a:pPr algn="l">
              <a:lnSpc>
                <a:spcPts val="39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The person requires outpatient mental health treatment to prevent symptom increase that would be likely to result in serious harm to self or others. </a:t>
            </a:r>
          </a:p>
          <a:p>
            <a:pPr algn="l">
              <a:lnSpc>
                <a:spcPts val="3900"/>
              </a:lnSpc>
            </a:pPr>
            <a:endParaRPr lang="en-US" sz="3000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The person is unable to participate in outpatient mental health treatment effectively and voluntarily.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-85725"/>
            <a:ext cx="3176224" cy="10287000"/>
            <a:chOff x="0" y="0"/>
            <a:chExt cx="83653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6536" cy="2709333"/>
            </a:xfrm>
            <a:custGeom>
              <a:avLst/>
              <a:gdLst/>
              <a:ahLst/>
              <a:cxnLst/>
              <a:rect l="l" t="t" r="r" b="b"/>
              <a:pathLst>
                <a:path w="836536" h="2709333">
                  <a:moveTo>
                    <a:pt x="0" y="0"/>
                  </a:moveTo>
                  <a:lnTo>
                    <a:pt x="836536" y="0"/>
                  </a:lnTo>
                  <a:lnTo>
                    <a:pt x="83653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3653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57563" y="1280696"/>
            <a:ext cx="12882073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242C56"/>
                </a:solidFill>
                <a:latin typeface="Garet Bold"/>
                <a:ea typeface="Garet Bold"/>
                <a:cs typeface="Garet Bold"/>
                <a:sym typeface="Garet Bold"/>
              </a:rPr>
              <a:t>Extended AOT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Duration up to 1 year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Texas Health and Safety Code 574.0355(a) and (b) provide criteria: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Requires all criteria of temporary AOT, in addition to:</a:t>
            </a:r>
          </a:p>
          <a:p>
            <a:pPr marL="1943100" lvl="3" indent="-485775" algn="l">
              <a:lnSpc>
                <a:spcPts val="4200"/>
              </a:lnSpc>
              <a:buFont typeface="Arial"/>
              <a:buChar char="￭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The person’s condition is expected to continue for longer than 90 days.</a:t>
            </a:r>
          </a:p>
          <a:p>
            <a:pPr marL="1943100" lvl="3" indent="-485775" algn="l">
              <a:lnSpc>
                <a:spcPts val="4200"/>
              </a:lnSpc>
              <a:buFont typeface="Arial"/>
              <a:buChar char="￭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The person has received any of the following: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9516" y="2535576"/>
            <a:ext cx="1838577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FFFDF4"/>
                </a:solidFill>
                <a:latin typeface="Centaur"/>
                <a:ea typeface="Centaur"/>
                <a:cs typeface="Centaur"/>
                <a:sym typeface="Centaur"/>
              </a:rPr>
              <a:t>Types of AOT Cont. </a:t>
            </a:r>
          </a:p>
        </p:txBody>
      </p:sp>
      <p:sp>
        <p:nvSpPr>
          <p:cNvPr id="7" name="Freeform 7"/>
          <p:cNvSpPr/>
          <p:nvPr/>
        </p:nvSpPr>
        <p:spPr>
          <a:xfrm>
            <a:off x="2396793" y="4278344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949017" y="5226765"/>
            <a:ext cx="11680700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Court ordered inpatient mental health services for a cumulative total of 60 days over the last year.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Court-ordered outpatient mental health services during the last 60 days.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A previous order of extended court ordered mental health services.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5738381"/>
            <a:ext cx="4282607" cy="1105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363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Involuntary commitment cases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573065">
            <a:off x="7842490" y="2383370"/>
            <a:ext cx="234212" cy="202828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87927" y="2565361"/>
            <a:ext cx="3407958" cy="3171600"/>
            <a:chOff x="0" y="0"/>
            <a:chExt cx="1039392" cy="96730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975892" cy="903805"/>
            </a:xfrm>
            <a:custGeom>
              <a:avLst/>
              <a:gdLst/>
              <a:ahLst/>
              <a:cxnLst/>
              <a:rect l="l" t="t" r="r" b="b"/>
              <a:pathLst>
                <a:path w="975892" h="903805">
                  <a:moveTo>
                    <a:pt x="883182" y="903805"/>
                  </a:moveTo>
                  <a:lnTo>
                    <a:pt x="92710" y="903805"/>
                  </a:lnTo>
                  <a:cubicBezTo>
                    <a:pt x="41910" y="903805"/>
                    <a:pt x="0" y="861895"/>
                    <a:pt x="0" y="8110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912" y="0"/>
                  </a:lnTo>
                  <a:cubicBezTo>
                    <a:pt x="932712" y="0"/>
                    <a:pt x="974622" y="41910"/>
                    <a:pt x="974622" y="92710"/>
                  </a:cubicBezTo>
                  <a:lnTo>
                    <a:pt x="974622" y="809825"/>
                  </a:lnTo>
                  <a:cubicBezTo>
                    <a:pt x="975892" y="861895"/>
                    <a:pt x="933982" y="903805"/>
                    <a:pt x="883182" y="903805"/>
                  </a:cubicBezTo>
                  <a:close/>
                </a:path>
              </a:pathLst>
            </a:custGeom>
            <a:solidFill>
              <a:srgbClr val="F7B4B2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039392" cy="967305"/>
            </a:xfrm>
            <a:custGeom>
              <a:avLst/>
              <a:gdLst/>
              <a:ahLst/>
              <a:cxnLst/>
              <a:rect l="l" t="t" r="r" b="b"/>
              <a:pathLst>
                <a:path w="1039392" h="967305">
                  <a:moveTo>
                    <a:pt x="914932" y="59690"/>
                  </a:moveTo>
                  <a:cubicBezTo>
                    <a:pt x="950492" y="59690"/>
                    <a:pt x="979702" y="88900"/>
                    <a:pt x="979702" y="124460"/>
                  </a:cubicBezTo>
                  <a:lnTo>
                    <a:pt x="979702" y="842845"/>
                  </a:lnTo>
                  <a:cubicBezTo>
                    <a:pt x="979702" y="878405"/>
                    <a:pt x="950492" y="907615"/>
                    <a:pt x="914932" y="907615"/>
                  </a:cubicBezTo>
                  <a:lnTo>
                    <a:pt x="124460" y="907615"/>
                  </a:lnTo>
                  <a:cubicBezTo>
                    <a:pt x="88900" y="907615"/>
                    <a:pt x="59690" y="878405"/>
                    <a:pt x="59690" y="8428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4932" y="59690"/>
                  </a:lnTo>
                  <a:moveTo>
                    <a:pt x="9149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2845"/>
                  </a:lnTo>
                  <a:cubicBezTo>
                    <a:pt x="0" y="911425"/>
                    <a:pt x="55880" y="967305"/>
                    <a:pt x="124460" y="967305"/>
                  </a:cubicBezTo>
                  <a:lnTo>
                    <a:pt x="914932" y="967305"/>
                  </a:lnTo>
                  <a:cubicBezTo>
                    <a:pt x="983512" y="967305"/>
                    <a:pt x="1039392" y="911425"/>
                    <a:pt x="1039392" y="842845"/>
                  </a:cubicBezTo>
                  <a:lnTo>
                    <a:pt x="1039392" y="124460"/>
                  </a:lnTo>
                  <a:cubicBezTo>
                    <a:pt x="1039392" y="55880"/>
                    <a:pt x="983512" y="0"/>
                    <a:pt x="914932" y="0"/>
                  </a:cubicBezTo>
                  <a:close/>
                </a:path>
              </a:pathLst>
            </a:custGeom>
            <a:solidFill>
              <a:srgbClr val="F7B4B2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453116">
            <a:off x="6918245" y="2383716"/>
            <a:ext cx="1105792" cy="1105792"/>
          </a:xfrm>
          <a:custGeom>
            <a:avLst/>
            <a:gdLst/>
            <a:ahLst/>
            <a:cxnLst/>
            <a:rect l="l" t="t" r="r" b="b"/>
            <a:pathLst>
              <a:path w="1105792" h="1105792">
                <a:moveTo>
                  <a:pt x="0" y="0"/>
                </a:moveTo>
                <a:lnTo>
                  <a:pt x="1105792" y="0"/>
                </a:lnTo>
                <a:lnTo>
                  <a:pt x="1105792" y="1105792"/>
                </a:lnTo>
                <a:lnTo>
                  <a:pt x="0" y="11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6972599" y="5736961"/>
            <a:ext cx="2238614" cy="0"/>
          </a:xfrm>
          <a:prstGeom prst="line">
            <a:avLst/>
          </a:prstGeom>
          <a:ln w="123825" cap="rnd">
            <a:solidFill>
              <a:srgbClr val="7734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-453422">
            <a:off x="6824849" y="2565935"/>
            <a:ext cx="1241530" cy="66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 b="1" spc="38">
                <a:solidFill>
                  <a:srgbClr val="FFFDF4"/>
                </a:solidFill>
                <a:latin typeface="Inter Bold"/>
                <a:ea typeface="Inter Bold"/>
                <a:cs typeface="Inter Bold"/>
                <a:sym typeface="Inter Bold"/>
              </a:rPr>
              <a:t>69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67538" y="3433552"/>
            <a:ext cx="2448736" cy="22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2"/>
              </a:lnSpc>
            </a:pPr>
            <a:r>
              <a:rPr lang="en-US" sz="3052" b="1" spc="30">
                <a:solidFill>
                  <a:srgbClr val="70353F"/>
                </a:solidFill>
                <a:latin typeface="Centaur Bold"/>
                <a:ea typeface="Centaur Bold"/>
                <a:cs typeface="Centaur Bold"/>
                <a:sym typeface="Centaur Bold"/>
              </a:rPr>
              <a:t> Had 2 involuntary commitment cases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573065">
            <a:off x="15315988" y="2383370"/>
            <a:ext cx="234212" cy="202828"/>
            <a:chOff x="0" y="0"/>
            <a:chExt cx="6350000" cy="5499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51342" y="2565361"/>
            <a:ext cx="3407958" cy="3170147"/>
            <a:chOff x="0" y="0"/>
            <a:chExt cx="1039392" cy="966862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975892" cy="903362"/>
            </a:xfrm>
            <a:custGeom>
              <a:avLst/>
              <a:gdLst/>
              <a:ahLst/>
              <a:cxnLst/>
              <a:rect l="l" t="t" r="r" b="b"/>
              <a:pathLst>
                <a:path w="975892" h="903362">
                  <a:moveTo>
                    <a:pt x="883182" y="903362"/>
                  </a:moveTo>
                  <a:lnTo>
                    <a:pt x="92710" y="903362"/>
                  </a:lnTo>
                  <a:cubicBezTo>
                    <a:pt x="41910" y="903362"/>
                    <a:pt x="0" y="861452"/>
                    <a:pt x="0" y="8106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912" y="0"/>
                  </a:lnTo>
                  <a:cubicBezTo>
                    <a:pt x="932712" y="0"/>
                    <a:pt x="974622" y="41910"/>
                    <a:pt x="974622" y="92710"/>
                  </a:cubicBezTo>
                  <a:lnTo>
                    <a:pt x="974622" y="809382"/>
                  </a:lnTo>
                  <a:cubicBezTo>
                    <a:pt x="975892" y="861452"/>
                    <a:pt x="933982" y="903362"/>
                    <a:pt x="883182" y="903362"/>
                  </a:cubicBezTo>
                  <a:close/>
                </a:path>
              </a:pathLst>
            </a:custGeom>
            <a:solidFill>
              <a:srgbClr val="F7B4B2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039392" cy="966862"/>
            </a:xfrm>
            <a:custGeom>
              <a:avLst/>
              <a:gdLst/>
              <a:ahLst/>
              <a:cxnLst/>
              <a:rect l="l" t="t" r="r" b="b"/>
              <a:pathLst>
                <a:path w="1039392" h="966862">
                  <a:moveTo>
                    <a:pt x="914932" y="59690"/>
                  </a:moveTo>
                  <a:cubicBezTo>
                    <a:pt x="950492" y="59690"/>
                    <a:pt x="979702" y="88900"/>
                    <a:pt x="979702" y="124460"/>
                  </a:cubicBezTo>
                  <a:lnTo>
                    <a:pt x="979702" y="842402"/>
                  </a:lnTo>
                  <a:cubicBezTo>
                    <a:pt x="979702" y="877962"/>
                    <a:pt x="950492" y="907172"/>
                    <a:pt x="914932" y="907172"/>
                  </a:cubicBezTo>
                  <a:lnTo>
                    <a:pt x="124460" y="907172"/>
                  </a:lnTo>
                  <a:cubicBezTo>
                    <a:pt x="88900" y="907172"/>
                    <a:pt x="59690" y="877962"/>
                    <a:pt x="59690" y="8424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4932" y="59690"/>
                  </a:lnTo>
                  <a:moveTo>
                    <a:pt x="9149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2402"/>
                  </a:lnTo>
                  <a:cubicBezTo>
                    <a:pt x="0" y="910982"/>
                    <a:pt x="55880" y="966862"/>
                    <a:pt x="124460" y="966862"/>
                  </a:cubicBezTo>
                  <a:lnTo>
                    <a:pt x="914932" y="966862"/>
                  </a:lnTo>
                  <a:cubicBezTo>
                    <a:pt x="983512" y="966862"/>
                    <a:pt x="1039392" y="910982"/>
                    <a:pt x="1039392" y="842402"/>
                  </a:cubicBezTo>
                  <a:lnTo>
                    <a:pt x="1039392" y="124460"/>
                  </a:lnTo>
                  <a:cubicBezTo>
                    <a:pt x="1039392" y="55880"/>
                    <a:pt x="983512" y="0"/>
                    <a:pt x="914932" y="0"/>
                  </a:cubicBezTo>
                  <a:close/>
                </a:path>
              </a:pathLst>
            </a:custGeom>
            <a:solidFill>
              <a:srgbClr val="F7B4B2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14436014" y="5735508"/>
            <a:ext cx="2238614" cy="0"/>
          </a:xfrm>
          <a:prstGeom prst="line">
            <a:avLst/>
          </a:prstGeom>
          <a:ln w="123825" cap="rnd">
            <a:solidFill>
              <a:srgbClr val="785A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79661">
            <a:off x="14397020" y="2387368"/>
            <a:ext cx="1105792" cy="1105792"/>
          </a:xfrm>
          <a:custGeom>
            <a:avLst/>
            <a:gdLst/>
            <a:ahLst/>
            <a:cxnLst/>
            <a:rect l="l" t="t" r="r" b="b"/>
            <a:pathLst>
              <a:path w="1105792" h="1105792">
                <a:moveTo>
                  <a:pt x="0" y="0"/>
                </a:moveTo>
                <a:lnTo>
                  <a:pt x="1105793" y="0"/>
                </a:lnTo>
                <a:lnTo>
                  <a:pt x="1105793" y="1105792"/>
                </a:lnTo>
                <a:lnTo>
                  <a:pt x="0" y="1105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 rot="-453422">
            <a:off x="14323515" y="2565935"/>
            <a:ext cx="1241530" cy="66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 b="1" spc="38">
                <a:solidFill>
                  <a:srgbClr val="FFFDF4"/>
                </a:solidFill>
                <a:latin typeface="Inter Bold"/>
                <a:ea typeface="Inter Bold"/>
                <a:cs typeface="Inter Bold"/>
                <a:sym typeface="Inter Bold"/>
              </a:rPr>
              <a:t>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78108" y="3454306"/>
            <a:ext cx="2448736" cy="22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2"/>
              </a:lnSpc>
            </a:pPr>
            <a:r>
              <a:rPr lang="en-US" sz="3052" b="1" spc="30">
                <a:solidFill>
                  <a:srgbClr val="70353F"/>
                </a:solidFill>
                <a:latin typeface="Centaur Bold"/>
                <a:ea typeface="Centaur Bold"/>
                <a:cs typeface="Centaur Bold"/>
                <a:sym typeface="Centaur Bold"/>
              </a:rPr>
              <a:t>Had 4 involuntary commitment cases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-573065">
            <a:off x="7814709" y="6298834"/>
            <a:ext cx="234212" cy="202828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50063" y="6480825"/>
            <a:ext cx="3407958" cy="3170147"/>
            <a:chOff x="0" y="0"/>
            <a:chExt cx="1039392" cy="966862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975892" cy="903362"/>
            </a:xfrm>
            <a:custGeom>
              <a:avLst/>
              <a:gdLst/>
              <a:ahLst/>
              <a:cxnLst/>
              <a:rect l="l" t="t" r="r" b="b"/>
              <a:pathLst>
                <a:path w="975892" h="903362">
                  <a:moveTo>
                    <a:pt x="883182" y="903362"/>
                  </a:moveTo>
                  <a:lnTo>
                    <a:pt x="92710" y="903362"/>
                  </a:lnTo>
                  <a:cubicBezTo>
                    <a:pt x="41910" y="903362"/>
                    <a:pt x="0" y="861452"/>
                    <a:pt x="0" y="8106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912" y="0"/>
                  </a:lnTo>
                  <a:cubicBezTo>
                    <a:pt x="932712" y="0"/>
                    <a:pt x="974622" y="41910"/>
                    <a:pt x="974622" y="92710"/>
                  </a:cubicBezTo>
                  <a:lnTo>
                    <a:pt x="974622" y="809382"/>
                  </a:lnTo>
                  <a:cubicBezTo>
                    <a:pt x="975892" y="861452"/>
                    <a:pt x="933982" y="903362"/>
                    <a:pt x="883182" y="903362"/>
                  </a:cubicBezTo>
                  <a:close/>
                </a:path>
              </a:pathLst>
            </a:custGeom>
            <a:solidFill>
              <a:srgbClr val="C7CEEA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39392" cy="966862"/>
            </a:xfrm>
            <a:custGeom>
              <a:avLst/>
              <a:gdLst/>
              <a:ahLst/>
              <a:cxnLst/>
              <a:rect l="l" t="t" r="r" b="b"/>
              <a:pathLst>
                <a:path w="1039392" h="966862">
                  <a:moveTo>
                    <a:pt x="914932" y="59690"/>
                  </a:moveTo>
                  <a:cubicBezTo>
                    <a:pt x="950492" y="59690"/>
                    <a:pt x="979702" y="88900"/>
                    <a:pt x="979702" y="124460"/>
                  </a:cubicBezTo>
                  <a:lnTo>
                    <a:pt x="979702" y="842402"/>
                  </a:lnTo>
                  <a:cubicBezTo>
                    <a:pt x="979702" y="877962"/>
                    <a:pt x="950492" y="907172"/>
                    <a:pt x="914932" y="907172"/>
                  </a:cubicBezTo>
                  <a:lnTo>
                    <a:pt x="124460" y="907172"/>
                  </a:lnTo>
                  <a:cubicBezTo>
                    <a:pt x="88900" y="907172"/>
                    <a:pt x="59690" y="877962"/>
                    <a:pt x="59690" y="8424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4932" y="59690"/>
                  </a:lnTo>
                  <a:moveTo>
                    <a:pt x="9149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2402"/>
                  </a:lnTo>
                  <a:cubicBezTo>
                    <a:pt x="0" y="910982"/>
                    <a:pt x="55880" y="966862"/>
                    <a:pt x="124460" y="966862"/>
                  </a:cubicBezTo>
                  <a:lnTo>
                    <a:pt x="914932" y="966862"/>
                  </a:lnTo>
                  <a:cubicBezTo>
                    <a:pt x="983512" y="966862"/>
                    <a:pt x="1039392" y="910982"/>
                    <a:pt x="1039392" y="842402"/>
                  </a:cubicBezTo>
                  <a:lnTo>
                    <a:pt x="1039392" y="124460"/>
                  </a:lnTo>
                  <a:cubicBezTo>
                    <a:pt x="1039392" y="55880"/>
                    <a:pt x="983512" y="0"/>
                    <a:pt x="914932" y="0"/>
                  </a:cubicBezTo>
                  <a:close/>
                </a:path>
              </a:pathLst>
            </a:custGeom>
            <a:solidFill>
              <a:srgbClr val="C7CEEA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AutoShape 26"/>
          <p:cNvSpPr/>
          <p:nvPr/>
        </p:nvSpPr>
        <p:spPr>
          <a:xfrm>
            <a:off x="6934735" y="9650971"/>
            <a:ext cx="2238614" cy="0"/>
          </a:xfrm>
          <a:prstGeom prst="line">
            <a:avLst/>
          </a:prstGeom>
          <a:ln w="123825" cap="rnd">
            <a:solidFill>
              <a:srgbClr val="242C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479661">
            <a:off x="6895741" y="6302831"/>
            <a:ext cx="1105792" cy="1105792"/>
          </a:xfrm>
          <a:custGeom>
            <a:avLst/>
            <a:gdLst/>
            <a:ahLst/>
            <a:cxnLst/>
            <a:rect l="l" t="t" r="r" b="b"/>
            <a:pathLst>
              <a:path w="1105792" h="1105792">
                <a:moveTo>
                  <a:pt x="0" y="0"/>
                </a:moveTo>
                <a:lnTo>
                  <a:pt x="1105793" y="0"/>
                </a:lnTo>
                <a:lnTo>
                  <a:pt x="1105793" y="1105793"/>
                </a:lnTo>
                <a:lnTo>
                  <a:pt x="0" y="1105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 rot="-453422">
            <a:off x="6822236" y="6481398"/>
            <a:ext cx="1241530" cy="66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 b="1" spc="38">
                <a:solidFill>
                  <a:srgbClr val="FFFDF4"/>
                </a:solidFill>
                <a:latin typeface="Inter Bold"/>
                <a:ea typeface="Inter Bold"/>
                <a:cs typeface="Inter Bold"/>
                <a:sym typeface="Inter Bold"/>
              </a:rPr>
              <a:t>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76829" y="7365845"/>
            <a:ext cx="2448736" cy="22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2"/>
              </a:lnSpc>
            </a:pPr>
            <a:r>
              <a:rPr lang="en-US" sz="3052" b="1" spc="30">
                <a:solidFill>
                  <a:srgbClr val="242C56"/>
                </a:solidFill>
                <a:latin typeface="Centaur Bold"/>
                <a:ea typeface="Centaur Bold"/>
                <a:cs typeface="Centaur Bold"/>
                <a:sym typeface="Centaur Bold"/>
              </a:rPr>
              <a:t>Had 5 involuntary commitment cases</a:t>
            </a:r>
          </a:p>
        </p:txBody>
      </p:sp>
      <p:grpSp>
        <p:nvGrpSpPr>
          <p:cNvPr id="30" name="Group 30"/>
          <p:cNvGrpSpPr>
            <a:grpSpLocks noChangeAspect="1"/>
          </p:cNvGrpSpPr>
          <p:nvPr/>
        </p:nvGrpSpPr>
        <p:grpSpPr>
          <a:xfrm rot="-573065">
            <a:off x="11540193" y="6298834"/>
            <a:ext cx="234212" cy="202828"/>
            <a:chOff x="0" y="0"/>
            <a:chExt cx="6350000" cy="54991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085291" y="6480825"/>
            <a:ext cx="3407958" cy="3170147"/>
            <a:chOff x="0" y="0"/>
            <a:chExt cx="1039392" cy="966862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975892" cy="903362"/>
            </a:xfrm>
            <a:custGeom>
              <a:avLst/>
              <a:gdLst/>
              <a:ahLst/>
              <a:cxnLst/>
              <a:rect l="l" t="t" r="r" b="b"/>
              <a:pathLst>
                <a:path w="975892" h="903362">
                  <a:moveTo>
                    <a:pt x="883182" y="903362"/>
                  </a:moveTo>
                  <a:lnTo>
                    <a:pt x="92710" y="903362"/>
                  </a:lnTo>
                  <a:cubicBezTo>
                    <a:pt x="41910" y="903362"/>
                    <a:pt x="0" y="861452"/>
                    <a:pt x="0" y="8106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912" y="0"/>
                  </a:lnTo>
                  <a:cubicBezTo>
                    <a:pt x="932712" y="0"/>
                    <a:pt x="974622" y="41910"/>
                    <a:pt x="974622" y="92710"/>
                  </a:cubicBezTo>
                  <a:lnTo>
                    <a:pt x="974622" y="809382"/>
                  </a:lnTo>
                  <a:cubicBezTo>
                    <a:pt x="975892" y="861452"/>
                    <a:pt x="933982" y="903362"/>
                    <a:pt x="883182" y="903362"/>
                  </a:cubicBezTo>
                  <a:close/>
                </a:path>
              </a:pathLst>
            </a:custGeom>
            <a:solidFill>
              <a:srgbClr val="C7CEEA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039392" cy="966862"/>
            </a:xfrm>
            <a:custGeom>
              <a:avLst/>
              <a:gdLst/>
              <a:ahLst/>
              <a:cxnLst/>
              <a:rect l="l" t="t" r="r" b="b"/>
              <a:pathLst>
                <a:path w="1039392" h="966862">
                  <a:moveTo>
                    <a:pt x="914932" y="59690"/>
                  </a:moveTo>
                  <a:cubicBezTo>
                    <a:pt x="950492" y="59690"/>
                    <a:pt x="979702" y="88900"/>
                    <a:pt x="979702" y="124460"/>
                  </a:cubicBezTo>
                  <a:lnTo>
                    <a:pt x="979702" y="842402"/>
                  </a:lnTo>
                  <a:cubicBezTo>
                    <a:pt x="979702" y="877962"/>
                    <a:pt x="950492" y="907172"/>
                    <a:pt x="914932" y="907172"/>
                  </a:cubicBezTo>
                  <a:lnTo>
                    <a:pt x="124460" y="907172"/>
                  </a:lnTo>
                  <a:cubicBezTo>
                    <a:pt x="88900" y="907172"/>
                    <a:pt x="59690" y="877962"/>
                    <a:pt x="59690" y="8424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4932" y="59690"/>
                  </a:lnTo>
                  <a:moveTo>
                    <a:pt x="9149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2402"/>
                  </a:lnTo>
                  <a:cubicBezTo>
                    <a:pt x="0" y="910982"/>
                    <a:pt x="55880" y="966862"/>
                    <a:pt x="124460" y="966862"/>
                  </a:cubicBezTo>
                  <a:lnTo>
                    <a:pt x="914932" y="966862"/>
                  </a:lnTo>
                  <a:cubicBezTo>
                    <a:pt x="983512" y="966862"/>
                    <a:pt x="1039392" y="910982"/>
                    <a:pt x="1039392" y="842402"/>
                  </a:cubicBezTo>
                  <a:lnTo>
                    <a:pt x="1039392" y="124460"/>
                  </a:lnTo>
                  <a:cubicBezTo>
                    <a:pt x="1039392" y="55880"/>
                    <a:pt x="983512" y="0"/>
                    <a:pt x="914932" y="0"/>
                  </a:cubicBezTo>
                  <a:close/>
                </a:path>
              </a:pathLst>
            </a:custGeom>
            <a:solidFill>
              <a:srgbClr val="C7CEEA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AutoShape 35"/>
          <p:cNvSpPr/>
          <p:nvPr/>
        </p:nvSpPr>
        <p:spPr>
          <a:xfrm>
            <a:off x="10669963" y="9650971"/>
            <a:ext cx="2238614" cy="0"/>
          </a:xfrm>
          <a:prstGeom prst="line">
            <a:avLst/>
          </a:prstGeom>
          <a:ln w="123825" cap="rnd">
            <a:solidFill>
              <a:srgbClr val="303C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412005">
            <a:off x="10621678" y="6302831"/>
            <a:ext cx="1105792" cy="1105792"/>
          </a:xfrm>
          <a:custGeom>
            <a:avLst/>
            <a:gdLst/>
            <a:ahLst/>
            <a:cxnLst/>
            <a:rect l="l" t="t" r="r" b="b"/>
            <a:pathLst>
              <a:path w="1105792" h="1105792">
                <a:moveTo>
                  <a:pt x="0" y="0"/>
                </a:moveTo>
                <a:lnTo>
                  <a:pt x="1105792" y="0"/>
                </a:lnTo>
                <a:lnTo>
                  <a:pt x="1105792" y="1105793"/>
                </a:lnTo>
                <a:lnTo>
                  <a:pt x="0" y="1105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 rot="-453422">
            <a:off x="10548172" y="6481398"/>
            <a:ext cx="1241530" cy="66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 b="1" spc="38">
                <a:solidFill>
                  <a:srgbClr val="FFFDF4"/>
                </a:solidFill>
                <a:latin typeface="Inter Bold"/>
                <a:ea typeface="Inter Bold"/>
                <a:cs typeface="Inter Bold"/>
                <a:sym typeface="Inter Bold"/>
              </a:rPr>
              <a:t>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25603" y="7718412"/>
            <a:ext cx="2804697" cy="112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2"/>
              </a:lnSpc>
            </a:pPr>
            <a:r>
              <a:rPr lang="en-US" sz="3052" b="1" spc="30">
                <a:solidFill>
                  <a:srgbClr val="242C56"/>
                </a:solidFill>
                <a:latin typeface="Centaur Bold"/>
                <a:ea typeface="Centaur Bold"/>
                <a:cs typeface="Centaur Bold"/>
                <a:sym typeface="Centaur Bold"/>
              </a:rPr>
              <a:t>Had 6 involuntary commitment cases 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3820519" y="6480825"/>
            <a:ext cx="3407958" cy="3170147"/>
            <a:chOff x="0" y="0"/>
            <a:chExt cx="1039392" cy="966862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975892" cy="903362"/>
            </a:xfrm>
            <a:custGeom>
              <a:avLst/>
              <a:gdLst/>
              <a:ahLst/>
              <a:cxnLst/>
              <a:rect l="l" t="t" r="r" b="b"/>
              <a:pathLst>
                <a:path w="975892" h="903362">
                  <a:moveTo>
                    <a:pt x="883182" y="903362"/>
                  </a:moveTo>
                  <a:lnTo>
                    <a:pt x="92710" y="903362"/>
                  </a:lnTo>
                  <a:cubicBezTo>
                    <a:pt x="41910" y="903362"/>
                    <a:pt x="0" y="861452"/>
                    <a:pt x="0" y="8106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912" y="0"/>
                  </a:lnTo>
                  <a:cubicBezTo>
                    <a:pt x="932712" y="0"/>
                    <a:pt x="974622" y="41910"/>
                    <a:pt x="974622" y="92710"/>
                  </a:cubicBezTo>
                  <a:lnTo>
                    <a:pt x="974622" y="809382"/>
                  </a:lnTo>
                  <a:cubicBezTo>
                    <a:pt x="975892" y="861452"/>
                    <a:pt x="933982" y="903362"/>
                    <a:pt x="883182" y="903362"/>
                  </a:cubicBezTo>
                  <a:close/>
                </a:path>
              </a:pathLst>
            </a:custGeom>
            <a:solidFill>
              <a:srgbClr val="C7CEEA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039392" cy="966862"/>
            </a:xfrm>
            <a:custGeom>
              <a:avLst/>
              <a:gdLst/>
              <a:ahLst/>
              <a:cxnLst/>
              <a:rect l="l" t="t" r="r" b="b"/>
              <a:pathLst>
                <a:path w="1039392" h="966862">
                  <a:moveTo>
                    <a:pt x="914932" y="59690"/>
                  </a:moveTo>
                  <a:cubicBezTo>
                    <a:pt x="950492" y="59690"/>
                    <a:pt x="979702" y="88900"/>
                    <a:pt x="979702" y="124460"/>
                  </a:cubicBezTo>
                  <a:lnTo>
                    <a:pt x="979702" y="842402"/>
                  </a:lnTo>
                  <a:cubicBezTo>
                    <a:pt x="979702" y="877962"/>
                    <a:pt x="950492" y="907172"/>
                    <a:pt x="914932" y="907172"/>
                  </a:cubicBezTo>
                  <a:lnTo>
                    <a:pt x="124460" y="907172"/>
                  </a:lnTo>
                  <a:cubicBezTo>
                    <a:pt x="88900" y="907172"/>
                    <a:pt x="59690" y="877962"/>
                    <a:pt x="59690" y="8424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4932" y="59690"/>
                  </a:lnTo>
                  <a:moveTo>
                    <a:pt x="9149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2402"/>
                  </a:lnTo>
                  <a:cubicBezTo>
                    <a:pt x="0" y="910982"/>
                    <a:pt x="55880" y="966862"/>
                    <a:pt x="124460" y="966862"/>
                  </a:cubicBezTo>
                  <a:lnTo>
                    <a:pt x="914932" y="966862"/>
                  </a:lnTo>
                  <a:cubicBezTo>
                    <a:pt x="983512" y="966862"/>
                    <a:pt x="1039392" y="910982"/>
                    <a:pt x="1039392" y="842402"/>
                  </a:cubicBezTo>
                  <a:lnTo>
                    <a:pt x="1039392" y="124460"/>
                  </a:lnTo>
                  <a:cubicBezTo>
                    <a:pt x="1039392" y="55880"/>
                    <a:pt x="983512" y="0"/>
                    <a:pt x="914932" y="0"/>
                  </a:cubicBezTo>
                  <a:close/>
                </a:path>
              </a:pathLst>
            </a:custGeom>
            <a:solidFill>
              <a:srgbClr val="C7CEEA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4405191" y="9650971"/>
            <a:ext cx="2238614" cy="0"/>
          </a:xfrm>
          <a:prstGeom prst="line">
            <a:avLst/>
          </a:prstGeom>
          <a:ln w="123825" cap="rnd">
            <a:solidFill>
              <a:srgbClr val="7182A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43"/>
          <p:cNvGrpSpPr>
            <a:grpSpLocks noChangeAspect="1"/>
          </p:cNvGrpSpPr>
          <p:nvPr/>
        </p:nvGrpSpPr>
        <p:grpSpPr>
          <a:xfrm rot="-573065">
            <a:off x="11540193" y="2331342"/>
            <a:ext cx="234212" cy="202828"/>
            <a:chOff x="0" y="0"/>
            <a:chExt cx="6350000" cy="54991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085291" y="2513333"/>
            <a:ext cx="3407958" cy="3170147"/>
            <a:chOff x="0" y="0"/>
            <a:chExt cx="1039392" cy="966862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975892" cy="903362"/>
            </a:xfrm>
            <a:custGeom>
              <a:avLst/>
              <a:gdLst/>
              <a:ahLst/>
              <a:cxnLst/>
              <a:rect l="l" t="t" r="r" b="b"/>
              <a:pathLst>
                <a:path w="975892" h="903362">
                  <a:moveTo>
                    <a:pt x="883182" y="903362"/>
                  </a:moveTo>
                  <a:lnTo>
                    <a:pt x="92710" y="903362"/>
                  </a:lnTo>
                  <a:cubicBezTo>
                    <a:pt x="41910" y="903362"/>
                    <a:pt x="0" y="861452"/>
                    <a:pt x="0" y="8106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81912" y="0"/>
                  </a:lnTo>
                  <a:cubicBezTo>
                    <a:pt x="932712" y="0"/>
                    <a:pt x="974622" y="41910"/>
                    <a:pt x="974622" y="92710"/>
                  </a:cubicBezTo>
                  <a:lnTo>
                    <a:pt x="974622" y="809382"/>
                  </a:lnTo>
                  <a:cubicBezTo>
                    <a:pt x="975892" y="861452"/>
                    <a:pt x="933982" y="903362"/>
                    <a:pt x="883182" y="903362"/>
                  </a:cubicBezTo>
                  <a:close/>
                </a:path>
              </a:pathLst>
            </a:custGeom>
            <a:solidFill>
              <a:srgbClr val="F7B4B2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039392" cy="966862"/>
            </a:xfrm>
            <a:custGeom>
              <a:avLst/>
              <a:gdLst/>
              <a:ahLst/>
              <a:cxnLst/>
              <a:rect l="l" t="t" r="r" b="b"/>
              <a:pathLst>
                <a:path w="1039392" h="966862">
                  <a:moveTo>
                    <a:pt x="914932" y="59690"/>
                  </a:moveTo>
                  <a:cubicBezTo>
                    <a:pt x="950492" y="59690"/>
                    <a:pt x="979702" y="88900"/>
                    <a:pt x="979702" y="124460"/>
                  </a:cubicBezTo>
                  <a:lnTo>
                    <a:pt x="979702" y="842402"/>
                  </a:lnTo>
                  <a:cubicBezTo>
                    <a:pt x="979702" y="877962"/>
                    <a:pt x="950492" y="907172"/>
                    <a:pt x="914932" y="907172"/>
                  </a:cubicBezTo>
                  <a:lnTo>
                    <a:pt x="124460" y="907172"/>
                  </a:lnTo>
                  <a:cubicBezTo>
                    <a:pt x="88900" y="907172"/>
                    <a:pt x="59690" y="877962"/>
                    <a:pt x="59690" y="8424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4932" y="59690"/>
                  </a:lnTo>
                  <a:moveTo>
                    <a:pt x="9149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2402"/>
                  </a:lnTo>
                  <a:cubicBezTo>
                    <a:pt x="0" y="910982"/>
                    <a:pt x="55880" y="966862"/>
                    <a:pt x="124460" y="966862"/>
                  </a:cubicBezTo>
                  <a:lnTo>
                    <a:pt x="914932" y="966862"/>
                  </a:lnTo>
                  <a:cubicBezTo>
                    <a:pt x="983512" y="966862"/>
                    <a:pt x="1039392" y="910982"/>
                    <a:pt x="1039392" y="842402"/>
                  </a:cubicBezTo>
                  <a:lnTo>
                    <a:pt x="1039392" y="124460"/>
                  </a:lnTo>
                  <a:cubicBezTo>
                    <a:pt x="1039392" y="55880"/>
                    <a:pt x="983512" y="0"/>
                    <a:pt x="914932" y="0"/>
                  </a:cubicBezTo>
                  <a:close/>
                </a:path>
              </a:pathLst>
            </a:custGeom>
            <a:solidFill>
              <a:srgbClr val="F7B4B2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AutoShape 48"/>
          <p:cNvSpPr/>
          <p:nvPr/>
        </p:nvSpPr>
        <p:spPr>
          <a:xfrm>
            <a:off x="10669963" y="5683480"/>
            <a:ext cx="2238614" cy="0"/>
          </a:xfrm>
          <a:prstGeom prst="line">
            <a:avLst/>
          </a:prstGeom>
          <a:ln w="123825" cap="rnd">
            <a:solidFill>
              <a:srgbClr val="713E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 rot="-412005">
            <a:off x="10621678" y="2335340"/>
            <a:ext cx="1105792" cy="1105792"/>
          </a:xfrm>
          <a:custGeom>
            <a:avLst/>
            <a:gdLst/>
            <a:ahLst/>
            <a:cxnLst/>
            <a:rect l="l" t="t" r="r" b="b"/>
            <a:pathLst>
              <a:path w="1105792" h="1105792">
                <a:moveTo>
                  <a:pt x="0" y="0"/>
                </a:moveTo>
                <a:lnTo>
                  <a:pt x="1105792" y="0"/>
                </a:lnTo>
                <a:lnTo>
                  <a:pt x="1105792" y="1105792"/>
                </a:lnTo>
                <a:lnTo>
                  <a:pt x="0" y="11057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 rot="-453422">
            <a:off x="10548172" y="2513907"/>
            <a:ext cx="1241530" cy="66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 b="1" spc="38">
                <a:solidFill>
                  <a:srgbClr val="FFFDF4"/>
                </a:solidFill>
                <a:latin typeface="Inter Bold"/>
                <a:ea typeface="Inter Bold"/>
                <a:cs typeface="Inter Bold"/>
                <a:sym typeface="Inter Bold"/>
              </a:rPr>
              <a:t>22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421265" y="3752546"/>
            <a:ext cx="2804697" cy="112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2"/>
              </a:lnSpc>
            </a:pPr>
            <a:r>
              <a:rPr lang="en-US" sz="3052" b="1" spc="30">
                <a:solidFill>
                  <a:srgbClr val="70353F"/>
                </a:solidFill>
                <a:latin typeface="Centaur Bold"/>
                <a:ea typeface="Centaur Bold"/>
                <a:cs typeface="Centaur Bold"/>
                <a:sym typeface="Centaur Bold"/>
              </a:rPr>
              <a:t>Had 3 involuntary commitment cases</a:t>
            </a:r>
          </a:p>
        </p:txBody>
      </p:sp>
      <p:grpSp>
        <p:nvGrpSpPr>
          <p:cNvPr id="52" name="Group 52"/>
          <p:cNvGrpSpPr>
            <a:grpSpLocks noChangeAspect="1"/>
          </p:cNvGrpSpPr>
          <p:nvPr/>
        </p:nvGrpSpPr>
        <p:grpSpPr>
          <a:xfrm rot="-573065">
            <a:off x="15273798" y="6298834"/>
            <a:ext cx="234212" cy="202828"/>
            <a:chOff x="0" y="0"/>
            <a:chExt cx="6350000" cy="54991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Freeform 54"/>
          <p:cNvSpPr/>
          <p:nvPr/>
        </p:nvSpPr>
        <p:spPr>
          <a:xfrm rot="-450862">
            <a:off x="14349865" y="6297413"/>
            <a:ext cx="1105792" cy="1105792"/>
          </a:xfrm>
          <a:custGeom>
            <a:avLst/>
            <a:gdLst/>
            <a:ahLst/>
            <a:cxnLst/>
            <a:rect l="l" t="t" r="r" b="b"/>
            <a:pathLst>
              <a:path w="1105792" h="1105792">
                <a:moveTo>
                  <a:pt x="0" y="0"/>
                </a:moveTo>
                <a:lnTo>
                  <a:pt x="1105792" y="0"/>
                </a:lnTo>
                <a:lnTo>
                  <a:pt x="1105792" y="1105793"/>
                </a:lnTo>
                <a:lnTo>
                  <a:pt x="0" y="11057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TextBox 55"/>
          <p:cNvSpPr txBox="1"/>
          <p:nvPr/>
        </p:nvSpPr>
        <p:spPr>
          <a:xfrm rot="-453422">
            <a:off x="14276359" y="6481398"/>
            <a:ext cx="1241530" cy="66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 b="1" spc="38">
                <a:solidFill>
                  <a:srgbClr val="FFFDF4"/>
                </a:solidFill>
                <a:latin typeface="Inter Bold"/>
                <a:ea typeface="Inter Bold"/>
                <a:cs typeface="Inter Bold"/>
                <a:sym typeface="Inter Bold"/>
              </a:rPr>
              <a:t>108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330953" y="7397506"/>
            <a:ext cx="2448736" cy="166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2"/>
              </a:lnSpc>
            </a:pPr>
            <a:r>
              <a:rPr lang="en-US" sz="3052" b="1" spc="30">
                <a:solidFill>
                  <a:srgbClr val="242C56"/>
                </a:solidFill>
                <a:latin typeface="Centaur Bold"/>
                <a:ea typeface="Centaur Bold"/>
                <a:cs typeface="Centaur Bold"/>
                <a:sym typeface="Centaur Bold"/>
              </a:rPr>
              <a:t>With more than one involuntary commitment</a:t>
            </a:r>
          </a:p>
        </p:txBody>
      </p:sp>
      <p:grpSp>
        <p:nvGrpSpPr>
          <p:cNvPr id="57" name="Group 57"/>
          <p:cNvGrpSpPr/>
          <p:nvPr/>
        </p:nvGrpSpPr>
        <p:grpSpPr>
          <a:xfrm rot="5400000">
            <a:off x="8138038" y="-8138038"/>
            <a:ext cx="2011924" cy="18288000"/>
            <a:chOff x="0" y="0"/>
            <a:chExt cx="529889" cy="4816593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29889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642478" y="3861756"/>
            <a:ext cx="2833192" cy="191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63"/>
              </a:lnSpc>
              <a:spcBef>
                <a:spcPct val="0"/>
              </a:spcBef>
            </a:pPr>
            <a:r>
              <a:rPr lang="en-US" sz="10117">
                <a:solidFill>
                  <a:srgbClr val="000000"/>
                </a:solidFill>
                <a:latin typeface="Centaur"/>
                <a:ea typeface="Centaur"/>
                <a:cs typeface="Centaur"/>
                <a:sym typeface="Centaur"/>
              </a:rPr>
              <a:t>1288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87695" y="210264"/>
            <a:ext cx="16848397" cy="128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42"/>
              </a:lnSpc>
            </a:pPr>
            <a:r>
              <a:rPr lang="en-US" sz="6673">
                <a:solidFill>
                  <a:srgbClr val="FFFDF4"/>
                </a:solidFill>
                <a:latin typeface="Centaur"/>
                <a:ea typeface="Centaur"/>
                <a:cs typeface="Centaur"/>
                <a:sym typeface="Centaur"/>
              </a:rPr>
              <a:t>Denton County Mental Health Court Statistics 2024</a:t>
            </a:r>
          </a:p>
        </p:txBody>
      </p:sp>
      <p:sp>
        <p:nvSpPr>
          <p:cNvPr id="62" name="Freeform 62"/>
          <p:cNvSpPr/>
          <p:nvPr/>
        </p:nvSpPr>
        <p:spPr>
          <a:xfrm>
            <a:off x="2187671" y="1140521"/>
            <a:ext cx="1742806" cy="1742806"/>
          </a:xfrm>
          <a:custGeom>
            <a:avLst/>
            <a:gdLst/>
            <a:ahLst/>
            <a:cxnLst/>
            <a:rect l="l" t="t" r="r" b="b"/>
            <a:pathLst>
              <a:path w="1742806" h="1742806">
                <a:moveTo>
                  <a:pt x="0" y="0"/>
                </a:moveTo>
                <a:lnTo>
                  <a:pt x="1742806" y="0"/>
                </a:lnTo>
                <a:lnTo>
                  <a:pt x="1742806" y="1742805"/>
                </a:lnTo>
                <a:lnTo>
                  <a:pt x="0" y="17428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67888" y="0"/>
            <a:ext cx="3658513" cy="10287000"/>
            <a:chOff x="0" y="0"/>
            <a:chExt cx="9635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559" cy="2709333"/>
            </a:xfrm>
            <a:custGeom>
              <a:avLst/>
              <a:gdLst/>
              <a:ahLst/>
              <a:cxnLst/>
              <a:rect l="l" t="t" r="r" b="b"/>
              <a:pathLst>
                <a:path w="963559" h="2709333">
                  <a:moveTo>
                    <a:pt x="0" y="0"/>
                  </a:moveTo>
                  <a:lnTo>
                    <a:pt x="963559" y="0"/>
                  </a:lnTo>
                  <a:lnTo>
                    <a:pt x="9635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6355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735381"/>
            <a:ext cx="1236843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Denton County MHMR’s AOT Program</a:t>
            </a:r>
          </a:p>
        </p:txBody>
      </p:sp>
      <p:sp>
        <p:nvSpPr>
          <p:cNvPr id="6" name="Freeform 6"/>
          <p:cNvSpPr/>
          <p:nvPr/>
        </p:nvSpPr>
        <p:spPr>
          <a:xfrm>
            <a:off x="13713772" y="1709883"/>
            <a:ext cx="1508233" cy="1508233"/>
          </a:xfrm>
          <a:custGeom>
            <a:avLst/>
            <a:gdLst/>
            <a:ahLst/>
            <a:cxnLst/>
            <a:rect l="l" t="t" r="r" b="b"/>
            <a:pathLst>
              <a:path w="1508233" h="1508233">
                <a:moveTo>
                  <a:pt x="0" y="0"/>
                </a:moveTo>
                <a:lnTo>
                  <a:pt x="1508233" y="0"/>
                </a:lnTo>
                <a:lnTo>
                  <a:pt x="1508233" y="1508233"/>
                </a:lnTo>
                <a:lnTo>
                  <a:pt x="0" y="150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78778" y="2717899"/>
            <a:ext cx="12068278" cy="578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0"/>
              </a:lnSpc>
            </a:pPr>
            <a:r>
              <a:rPr lang="en-US" sz="391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Funding</a:t>
            </a:r>
          </a:p>
          <a:p>
            <a:pPr marL="845462" lvl="1" indent="-422731" algn="l">
              <a:lnSpc>
                <a:spcPts val="5090"/>
              </a:lnSpc>
              <a:buFont typeface="Arial"/>
              <a:buChar char="•"/>
            </a:pPr>
            <a:r>
              <a:rPr lang="en-US" sz="391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4-year grant through the Substance Abuse and Mental Health Services Administration (SAMHSA)</a:t>
            </a:r>
          </a:p>
          <a:p>
            <a:pPr algn="l">
              <a:lnSpc>
                <a:spcPts val="5090"/>
              </a:lnSpc>
            </a:pPr>
            <a:endParaRPr lang="en-US" sz="3915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845462" lvl="1" indent="-422731" algn="l">
              <a:lnSpc>
                <a:spcPts val="5090"/>
              </a:lnSpc>
              <a:buFont typeface="Arial"/>
              <a:buChar char="•"/>
            </a:pPr>
            <a:r>
              <a:rPr lang="en-US" sz="391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75 unduplicated individuals served per grant year</a:t>
            </a:r>
          </a:p>
          <a:p>
            <a:pPr algn="l">
              <a:lnSpc>
                <a:spcPts val="5090"/>
              </a:lnSpc>
            </a:pPr>
            <a:endParaRPr lang="en-US" sz="3915">
              <a:solidFill>
                <a:srgbClr val="242C5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845462" lvl="1" indent="-422731" algn="l">
              <a:lnSpc>
                <a:spcPts val="5090"/>
              </a:lnSpc>
              <a:buFont typeface="Arial"/>
              <a:buChar char="•"/>
            </a:pPr>
            <a:r>
              <a:rPr lang="en-US" sz="3915">
                <a:solidFill>
                  <a:srgbClr val="242C56"/>
                </a:solidFill>
                <a:latin typeface="Garet"/>
                <a:ea typeface="Garet"/>
                <a:cs typeface="Garet"/>
                <a:sym typeface="Garet"/>
              </a:rPr>
              <a:t>300 total individuals over 4 years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23701" y="149696"/>
            <a:ext cx="6868715" cy="1462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26"/>
              </a:lnSpc>
            </a:pPr>
            <a:r>
              <a:rPr lang="en-US" sz="7662">
                <a:solidFill>
                  <a:srgbClr val="242C56"/>
                </a:solidFill>
                <a:latin typeface="Centaur"/>
                <a:ea typeface="Centaur"/>
                <a:cs typeface="Centaur"/>
                <a:sym typeface="Centaur"/>
              </a:rPr>
              <a:t>Program Goals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88664" y="3577206"/>
            <a:ext cx="2847431" cy="4228758"/>
            <a:chOff x="0" y="0"/>
            <a:chExt cx="819396" cy="12168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9396" cy="1216896"/>
            </a:xfrm>
            <a:custGeom>
              <a:avLst/>
              <a:gdLst/>
              <a:ahLst/>
              <a:cxnLst/>
              <a:rect l="l" t="t" r="r" b="b"/>
              <a:pathLst>
                <a:path w="819396" h="1216896">
                  <a:moveTo>
                    <a:pt x="0" y="0"/>
                  </a:moveTo>
                  <a:lnTo>
                    <a:pt x="819396" y="0"/>
                  </a:lnTo>
                  <a:lnTo>
                    <a:pt x="819396" y="1216896"/>
                  </a:lnTo>
                  <a:lnTo>
                    <a:pt x="0" y="1216896"/>
                  </a:lnTo>
                  <a:close/>
                </a:path>
              </a:pathLst>
            </a:custGeom>
            <a:solidFill>
              <a:srgbClr val="7182AF">
                <a:alpha val="2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819396" cy="122642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95338" y="2665841"/>
            <a:ext cx="2840758" cy="1289331"/>
            <a:chOff x="0" y="0"/>
            <a:chExt cx="1327799" cy="6026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7799" cy="602646"/>
            </a:xfrm>
            <a:custGeom>
              <a:avLst/>
              <a:gdLst/>
              <a:ahLst/>
              <a:cxnLst/>
              <a:rect l="l" t="t" r="r" b="b"/>
              <a:pathLst>
                <a:path w="1327799" h="602646">
                  <a:moveTo>
                    <a:pt x="1327799" y="0"/>
                  </a:moveTo>
                  <a:lnTo>
                    <a:pt x="1327799" y="488346"/>
                  </a:lnTo>
                  <a:lnTo>
                    <a:pt x="663900" y="602646"/>
                  </a:lnTo>
                  <a:lnTo>
                    <a:pt x="0" y="488346"/>
                  </a:lnTo>
                  <a:lnTo>
                    <a:pt x="0" y="0"/>
                  </a:lnTo>
                  <a:lnTo>
                    <a:pt x="1327799" y="0"/>
                  </a:lnTo>
                  <a:close/>
                </a:path>
              </a:pathLst>
            </a:custGeom>
            <a:solidFill>
              <a:srgbClr val="303C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327799" cy="49787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99985" y="4171926"/>
            <a:ext cx="2847431" cy="4228758"/>
            <a:chOff x="0" y="0"/>
            <a:chExt cx="819396" cy="12168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9396" cy="1216896"/>
            </a:xfrm>
            <a:custGeom>
              <a:avLst/>
              <a:gdLst/>
              <a:ahLst/>
              <a:cxnLst/>
              <a:rect l="l" t="t" r="r" b="b"/>
              <a:pathLst>
                <a:path w="819396" h="1216896">
                  <a:moveTo>
                    <a:pt x="0" y="0"/>
                  </a:moveTo>
                  <a:lnTo>
                    <a:pt x="819396" y="0"/>
                  </a:lnTo>
                  <a:lnTo>
                    <a:pt x="819396" y="1216896"/>
                  </a:lnTo>
                  <a:lnTo>
                    <a:pt x="0" y="1216896"/>
                  </a:lnTo>
                  <a:close/>
                </a:path>
              </a:pathLst>
            </a:custGeom>
            <a:solidFill>
              <a:srgbClr val="773441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9396" cy="122642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06658" y="3337791"/>
            <a:ext cx="2840758" cy="1289331"/>
            <a:chOff x="0" y="0"/>
            <a:chExt cx="1327799" cy="6026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7799" cy="602646"/>
            </a:xfrm>
            <a:custGeom>
              <a:avLst/>
              <a:gdLst/>
              <a:ahLst/>
              <a:cxnLst/>
              <a:rect l="l" t="t" r="r" b="b"/>
              <a:pathLst>
                <a:path w="1327799" h="602646">
                  <a:moveTo>
                    <a:pt x="1327799" y="0"/>
                  </a:moveTo>
                  <a:lnTo>
                    <a:pt x="1327799" y="488346"/>
                  </a:lnTo>
                  <a:lnTo>
                    <a:pt x="663900" y="602646"/>
                  </a:lnTo>
                  <a:lnTo>
                    <a:pt x="0" y="488346"/>
                  </a:lnTo>
                  <a:lnTo>
                    <a:pt x="0" y="0"/>
                  </a:lnTo>
                  <a:lnTo>
                    <a:pt x="1327799" y="0"/>
                  </a:lnTo>
                  <a:close/>
                </a:path>
              </a:pathLst>
            </a:custGeom>
            <a:solidFill>
              <a:srgbClr val="713E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327799" cy="49787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715522" y="3577206"/>
            <a:ext cx="2847431" cy="4228758"/>
            <a:chOff x="0" y="0"/>
            <a:chExt cx="819396" cy="12168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9396" cy="1216896"/>
            </a:xfrm>
            <a:custGeom>
              <a:avLst/>
              <a:gdLst/>
              <a:ahLst/>
              <a:cxnLst/>
              <a:rect l="l" t="t" r="r" b="b"/>
              <a:pathLst>
                <a:path w="819396" h="1216896">
                  <a:moveTo>
                    <a:pt x="0" y="0"/>
                  </a:moveTo>
                  <a:lnTo>
                    <a:pt x="819396" y="0"/>
                  </a:lnTo>
                  <a:lnTo>
                    <a:pt x="819396" y="1216896"/>
                  </a:lnTo>
                  <a:lnTo>
                    <a:pt x="0" y="1216896"/>
                  </a:lnTo>
                  <a:close/>
                </a:path>
              </a:pathLst>
            </a:custGeom>
            <a:solidFill>
              <a:srgbClr val="7182AF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9396" cy="122642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22195" y="2665841"/>
            <a:ext cx="2840758" cy="1289331"/>
            <a:chOff x="0" y="0"/>
            <a:chExt cx="1327799" cy="6026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27799" cy="602646"/>
            </a:xfrm>
            <a:custGeom>
              <a:avLst/>
              <a:gdLst/>
              <a:ahLst/>
              <a:cxnLst/>
              <a:rect l="l" t="t" r="r" b="b"/>
              <a:pathLst>
                <a:path w="1327799" h="602646">
                  <a:moveTo>
                    <a:pt x="1327799" y="0"/>
                  </a:moveTo>
                  <a:lnTo>
                    <a:pt x="1327799" y="488346"/>
                  </a:lnTo>
                  <a:lnTo>
                    <a:pt x="663900" y="602646"/>
                  </a:lnTo>
                  <a:lnTo>
                    <a:pt x="0" y="488346"/>
                  </a:lnTo>
                  <a:lnTo>
                    <a:pt x="0" y="0"/>
                  </a:lnTo>
                  <a:lnTo>
                    <a:pt x="1327799" y="0"/>
                  </a:lnTo>
                  <a:close/>
                </a:path>
              </a:pathLst>
            </a:custGeom>
            <a:solidFill>
              <a:srgbClr val="303C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327799" cy="49787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828248" y="4171926"/>
            <a:ext cx="2847431" cy="4228758"/>
            <a:chOff x="0" y="0"/>
            <a:chExt cx="819396" cy="121689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9396" cy="1216896"/>
            </a:xfrm>
            <a:custGeom>
              <a:avLst/>
              <a:gdLst/>
              <a:ahLst/>
              <a:cxnLst/>
              <a:rect l="l" t="t" r="r" b="b"/>
              <a:pathLst>
                <a:path w="819396" h="1216896">
                  <a:moveTo>
                    <a:pt x="0" y="0"/>
                  </a:moveTo>
                  <a:lnTo>
                    <a:pt x="819396" y="0"/>
                  </a:lnTo>
                  <a:lnTo>
                    <a:pt x="819396" y="1216896"/>
                  </a:lnTo>
                  <a:lnTo>
                    <a:pt x="0" y="1216896"/>
                  </a:lnTo>
                  <a:close/>
                </a:path>
              </a:pathLst>
            </a:custGeom>
            <a:solidFill>
              <a:srgbClr val="773441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9396" cy="122642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834921" y="3337791"/>
            <a:ext cx="2840758" cy="1289331"/>
            <a:chOff x="0" y="0"/>
            <a:chExt cx="1327799" cy="60264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27799" cy="602646"/>
            </a:xfrm>
            <a:custGeom>
              <a:avLst/>
              <a:gdLst/>
              <a:ahLst/>
              <a:cxnLst/>
              <a:rect l="l" t="t" r="r" b="b"/>
              <a:pathLst>
                <a:path w="1327799" h="602646">
                  <a:moveTo>
                    <a:pt x="1327799" y="0"/>
                  </a:moveTo>
                  <a:lnTo>
                    <a:pt x="1327799" y="488346"/>
                  </a:lnTo>
                  <a:lnTo>
                    <a:pt x="663900" y="602646"/>
                  </a:lnTo>
                  <a:lnTo>
                    <a:pt x="0" y="488346"/>
                  </a:lnTo>
                  <a:lnTo>
                    <a:pt x="0" y="0"/>
                  </a:lnTo>
                  <a:lnTo>
                    <a:pt x="1327799" y="0"/>
                  </a:lnTo>
                  <a:close/>
                </a:path>
              </a:pathLst>
            </a:custGeom>
            <a:solidFill>
              <a:srgbClr val="713E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1327799" cy="49787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951904" y="3577206"/>
            <a:ext cx="2847431" cy="4228758"/>
            <a:chOff x="0" y="0"/>
            <a:chExt cx="819396" cy="121689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9396" cy="1216896"/>
            </a:xfrm>
            <a:custGeom>
              <a:avLst/>
              <a:gdLst/>
              <a:ahLst/>
              <a:cxnLst/>
              <a:rect l="l" t="t" r="r" b="b"/>
              <a:pathLst>
                <a:path w="819396" h="1216896">
                  <a:moveTo>
                    <a:pt x="0" y="0"/>
                  </a:moveTo>
                  <a:lnTo>
                    <a:pt x="819396" y="0"/>
                  </a:lnTo>
                  <a:lnTo>
                    <a:pt x="819396" y="1216896"/>
                  </a:lnTo>
                  <a:lnTo>
                    <a:pt x="0" y="1216896"/>
                  </a:lnTo>
                  <a:close/>
                </a:path>
              </a:pathLst>
            </a:custGeom>
            <a:solidFill>
              <a:srgbClr val="7182AF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19396" cy="122642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949053" y="2665841"/>
            <a:ext cx="2840758" cy="1289331"/>
            <a:chOff x="0" y="0"/>
            <a:chExt cx="1327799" cy="60264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27799" cy="602646"/>
            </a:xfrm>
            <a:custGeom>
              <a:avLst/>
              <a:gdLst/>
              <a:ahLst/>
              <a:cxnLst/>
              <a:rect l="l" t="t" r="r" b="b"/>
              <a:pathLst>
                <a:path w="1327799" h="602646">
                  <a:moveTo>
                    <a:pt x="1327799" y="0"/>
                  </a:moveTo>
                  <a:lnTo>
                    <a:pt x="1327799" y="488346"/>
                  </a:lnTo>
                  <a:lnTo>
                    <a:pt x="663900" y="602646"/>
                  </a:lnTo>
                  <a:lnTo>
                    <a:pt x="0" y="488346"/>
                  </a:lnTo>
                  <a:lnTo>
                    <a:pt x="0" y="0"/>
                  </a:lnTo>
                  <a:lnTo>
                    <a:pt x="1327799" y="0"/>
                  </a:lnTo>
                  <a:close/>
                </a:path>
              </a:pathLst>
            </a:custGeom>
            <a:solidFill>
              <a:srgbClr val="303C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1327799" cy="497871"/>
            </a:xfrm>
            <a:prstGeom prst="rect">
              <a:avLst/>
            </a:prstGeom>
          </p:spPr>
          <p:txBody>
            <a:bodyPr lIns="60411" tIns="60411" rIns="60411" bIns="60411" rtlCol="0" anchor="ctr"/>
            <a:lstStyle/>
            <a:p>
              <a:pPr algn="ctr">
                <a:lnSpc>
                  <a:spcPts val="144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633661" y="4714356"/>
            <a:ext cx="2557438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Motivate individuals to engage in mental health services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744982" y="4893011"/>
            <a:ext cx="2557438" cy="321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Ensure the safety and well being of program participants and the community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60519" y="4190481"/>
            <a:ext cx="2557438" cy="321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Decrease participant involvement with the criminal justice system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978710" y="5350211"/>
            <a:ext cx="2557438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Decrease re-hospitalizations for program participants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087437" y="4714356"/>
            <a:ext cx="2557438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Increase access to care for individuals engaged in the program </a:t>
            </a:r>
          </a:p>
        </p:txBody>
      </p:sp>
      <p:grpSp>
        <p:nvGrpSpPr>
          <p:cNvPr id="38" name="Group 38"/>
          <p:cNvGrpSpPr/>
          <p:nvPr/>
        </p:nvGrpSpPr>
        <p:grpSpPr>
          <a:xfrm rot="5400000">
            <a:off x="8138038" y="723675"/>
            <a:ext cx="2011924" cy="18288000"/>
            <a:chOff x="0" y="0"/>
            <a:chExt cx="529889" cy="481659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73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29889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8364569" y="8082283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878</Words>
  <Application>Microsoft Office PowerPoint</Application>
  <PresentationFormat>Custom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Public Sans</vt:lpstr>
      <vt:lpstr>Calibri</vt:lpstr>
      <vt:lpstr>Arial</vt:lpstr>
      <vt:lpstr>Centaur</vt:lpstr>
      <vt:lpstr>Centaur Bold</vt:lpstr>
      <vt:lpstr>Garet</vt:lpstr>
      <vt:lpstr>Garet Bold</vt:lpstr>
      <vt:lpstr>Overpass Light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 MHMR Presentation 9.11.25</dc:title>
  <dc:creator>Vashti Armendariz</dc:creator>
  <cp:lastModifiedBy>Vashti Armendariz</cp:lastModifiedBy>
  <cp:revision>2</cp:revision>
  <dcterms:created xsi:type="dcterms:W3CDTF">2006-08-16T00:00:00Z</dcterms:created>
  <dcterms:modified xsi:type="dcterms:W3CDTF">2025-09-16T15:34:47Z</dcterms:modified>
  <dc:identifier>DAGyr6dBApA</dc:identifier>
</cp:coreProperties>
</file>