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85" r:id="rId2"/>
    <p:sldId id="305" r:id="rId3"/>
    <p:sldId id="311" r:id="rId4"/>
    <p:sldId id="312" r:id="rId5"/>
    <p:sldId id="307" r:id="rId6"/>
    <p:sldId id="308" r:id="rId7"/>
    <p:sldId id="260" r:id="rId8"/>
    <p:sldId id="277" r:id="rId9"/>
    <p:sldId id="271" r:id="rId10"/>
    <p:sldId id="272" r:id="rId11"/>
    <p:sldId id="281" r:id="rId12"/>
    <p:sldId id="276" r:id="rId13"/>
    <p:sldId id="278" r:id="rId14"/>
    <p:sldId id="296" r:id="rId15"/>
    <p:sldId id="258" r:id="rId16"/>
    <p:sldId id="310" r:id="rId17"/>
    <p:sldId id="28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449927-864D-4B32-B880-F2839A8D571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9A3DC649-D489-434E-B6A6-8C1E07F4C5FB}">
      <dgm:prSet custT="1"/>
      <dgm:spPr/>
      <dgm:t>
        <a:bodyPr/>
        <a:lstStyle/>
        <a:p>
          <a:endParaRPr lang="en-US" sz="1300" dirty="0"/>
        </a:p>
        <a:p>
          <a:r>
            <a:rPr lang="en-US" sz="1500" dirty="0"/>
            <a:t>An initial substance use assessment allows clinicians to identify the most appropriate and least restrictive level of care for individuals. Individuals will be connected to the relevant services within the Substance Use Services department based on their specific needs.</a:t>
          </a:r>
        </a:p>
        <a:p>
          <a:endParaRPr lang="en-US" sz="1300" dirty="0"/>
        </a:p>
      </dgm:t>
    </dgm:pt>
    <dgm:pt modelId="{7901EE50-2895-4B67-AFA6-F11E8329ECCD}" type="parTrans" cxnId="{4049C4E5-09F6-4533-AECD-50E07FEB4410}">
      <dgm:prSet/>
      <dgm:spPr/>
      <dgm:t>
        <a:bodyPr/>
        <a:lstStyle/>
        <a:p>
          <a:endParaRPr lang="en-US" sz="1500"/>
        </a:p>
      </dgm:t>
    </dgm:pt>
    <dgm:pt modelId="{A07A6C70-5CFA-40FA-9B36-A941CBA13B3F}" type="sibTrans" cxnId="{4049C4E5-09F6-4533-AECD-50E07FEB4410}">
      <dgm:prSet/>
      <dgm:spPr/>
      <dgm:t>
        <a:bodyPr/>
        <a:lstStyle/>
        <a:p>
          <a:endParaRPr lang="en-US"/>
        </a:p>
      </dgm:t>
    </dgm:pt>
    <dgm:pt modelId="{6135B270-5C0E-4A33-AA2A-51F2B81A2257}">
      <dgm:prSet custT="1"/>
      <dgm:spPr/>
      <dgm:t>
        <a:bodyPr/>
        <a:lstStyle/>
        <a:p>
          <a:r>
            <a:rPr lang="en-US" sz="1500" dirty="0"/>
            <a:t>The assessment will collect information such as recent substance use, treatment history, and biopsychosocial factors to determine the most appropriate level of care and treatment for individuals.</a:t>
          </a:r>
        </a:p>
      </dgm:t>
    </dgm:pt>
    <dgm:pt modelId="{8EB8C917-76BB-4677-818D-D62CE0D02B30}" type="parTrans" cxnId="{01792E48-5362-4B25-AB78-59D3E109316D}">
      <dgm:prSet/>
      <dgm:spPr/>
      <dgm:t>
        <a:bodyPr/>
        <a:lstStyle/>
        <a:p>
          <a:endParaRPr lang="en-US" sz="1500"/>
        </a:p>
      </dgm:t>
    </dgm:pt>
    <dgm:pt modelId="{1FD91B76-189C-4190-8A62-0386E7B4CD3A}" type="sibTrans" cxnId="{01792E48-5362-4B25-AB78-59D3E109316D}">
      <dgm:prSet/>
      <dgm:spPr/>
      <dgm:t>
        <a:bodyPr/>
        <a:lstStyle/>
        <a:p>
          <a:endParaRPr lang="en-US"/>
        </a:p>
      </dgm:t>
    </dgm:pt>
    <dgm:pt modelId="{81B087AD-B976-48A1-836B-0BA928A636EF}">
      <dgm:prSet custT="1"/>
      <dgm:spPr/>
      <dgm:t>
        <a:bodyPr/>
        <a:lstStyle/>
        <a:p>
          <a:r>
            <a:rPr lang="en-US" sz="1500" dirty="0"/>
            <a:t>If the appropriate level of care is higher than we offer, we will provide referrals and assist with connecting to those services.</a:t>
          </a:r>
        </a:p>
      </dgm:t>
    </dgm:pt>
    <dgm:pt modelId="{8FA47BE3-8FD9-4CC6-8F4D-914569A068B7}" type="parTrans" cxnId="{14636CAB-4F83-47B6-AD31-D8FFC10569D5}">
      <dgm:prSet/>
      <dgm:spPr/>
      <dgm:t>
        <a:bodyPr/>
        <a:lstStyle/>
        <a:p>
          <a:endParaRPr lang="en-US" sz="1500"/>
        </a:p>
      </dgm:t>
    </dgm:pt>
    <dgm:pt modelId="{373D5C09-C911-40F2-9362-6DB9C2B990CC}" type="sibTrans" cxnId="{14636CAB-4F83-47B6-AD31-D8FFC10569D5}">
      <dgm:prSet/>
      <dgm:spPr/>
      <dgm:t>
        <a:bodyPr/>
        <a:lstStyle/>
        <a:p>
          <a:endParaRPr lang="en-US"/>
        </a:p>
      </dgm:t>
    </dgm:pt>
    <dgm:pt modelId="{82DBB43A-524F-4E18-AD53-98FD6648D47B}" type="pres">
      <dgm:prSet presAssocID="{B8449927-864D-4B32-B880-F2839A8D5716}" presName="hierChild1" presStyleCnt="0">
        <dgm:presLayoutVars>
          <dgm:chPref val="1"/>
          <dgm:dir/>
          <dgm:animOne val="branch"/>
          <dgm:animLvl val="lvl"/>
          <dgm:resizeHandles/>
        </dgm:presLayoutVars>
      </dgm:prSet>
      <dgm:spPr/>
    </dgm:pt>
    <dgm:pt modelId="{3C110F6A-20B7-41D8-BA7B-B4FD97F5ABAC}" type="pres">
      <dgm:prSet presAssocID="{9A3DC649-D489-434E-B6A6-8C1E07F4C5FB}" presName="hierRoot1" presStyleCnt="0"/>
      <dgm:spPr/>
    </dgm:pt>
    <dgm:pt modelId="{9F3DF685-AF3B-4768-8F22-B5E094ACCA4A}" type="pres">
      <dgm:prSet presAssocID="{9A3DC649-D489-434E-B6A6-8C1E07F4C5FB}" presName="composite" presStyleCnt="0"/>
      <dgm:spPr/>
    </dgm:pt>
    <dgm:pt modelId="{37DAAA1A-E6EC-47DD-B69E-38AFC66AA70E}" type="pres">
      <dgm:prSet presAssocID="{9A3DC649-D489-434E-B6A6-8C1E07F4C5FB}" presName="background" presStyleLbl="node0" presStyleIdx="0" presStyleCnt="3"/>
      <dgm:spPr/>
    </dgm:pt>
    <dgm:pt modelId="{EAE604A1-6EF1-4846-9615-9723005DA927}" type="pres">
      <dgm:prSet presAssocID="{9A3DC649-D489-434E-B6A6-8C1E07F4C5FB}" presName="text" presStyleLbl="fgAcc0" presStyleIdx="0" presStyleCnt="3">
        <dgm:presLayoutVars>
          <dgm:chPref val="3"/>
        </dgm:presLayoutVars>
      </dgm:prSet>
      <dgm:spPr/>
    </dgm:pt>
    <dgm:pt modelId="{BF38FF28-9BBA-4919-8D25-C9528C9BB433}" type="pres">
      <dgm:prSet presAssocID="{9A3DC649-D489-434E-B6A6-8C1E07F4C5FB}" presName="hierChild2" presStyleCnt="0"/>
      <dgm:spPr/>
    </dgm:pt>
    <dgm:pt modelId="{DF1212DE-CCFD-4AF2-A909-E96D2E42011F}" type="pres">
      <dgm:prSet presAssocID="{6135B270-5C0E-4A33-AA2A-51F2B81A2257}" presName="hierRoot1" presStyleCnt="0"/>
      <dgm:spPr/>
    </dgm:pt>
    <dgm:pt modelId="{43A332E7-8CED-4AC6-A1EC-2570C18932E2}" type="pres">
      <dgm:prSet presAssocID="{6135B270-5C0E-4A33-AA2A-51F2B81A2257}" presName="composite" presStyleCnt="0"/>
      <dgm:spPr/>
    </dgm:pt>
    <dgm:pt modelId="{1D058EB6-138C-4D82-8036-27AFA27FF243}" type="pres">
      <dgm:prSet presAssocID="{6135B270-5C0E-4A33-AA2A-51F2B81A2257}" presName="background" presStyleLbl="node0" presStyleIdx="1" presStyleCnt="3"/>
      <dgm:spPr/>
    </dgm:pt>
    <dgm:pt modelId="{B0F035FE-A4EE-4E42-8F7A-64CB60E21767}" type="pres">
      <dgm:prSet presAssocID="{6135B270-5C0E-4A33-AA2A-51F2B81A2257}" presName="text" presStyleLbl="fgAcc0" presStyleIdx="1" presStyleCnt="3">
        <dgm:presLayoutVars>
          <dgm:chPref val="3"/>
        </dgm:presLayoutVars>
      </dgm:prSet>
      <dgm:spPr/>
    </dgm:pt>
    <dgm:pt modelId="{80DDB3E3-FF77-4B7B-8322-A086A3B43B5A}" type="pres">
      <dgm:prSet presAssocID="{6135B270-5C0E-4A33-AA2A-51F2B81A2257}" presName="hierChild2" presStyleCnt="0"/>
      <dgm:spPr/>
    </dgm:pt>
    <dgm:pt modelId="{6B942ACD-629C-4D03-863E-CC0A11F714E3}" type="pres">
      <dgm:prSet presAssocID="{81B087AD-B976-48A1-836B-0BA928A636EF}" presName="hierRoot1" presStyleCnt="0"/>
      <dgm:spPr/>
    </dgm:pt>
    <dgm:pt modelId="{3932E8CE-A0C5-45AE-BC2D-D48C0316E13F}" type="pres">
      <dgm:prSet presAssocID="{81B087AD-B976-48A1-836B-0BA928A636EF}" presName="composite" presStyleCnt="0"/>
      <dgm:spPr/>
    </dgm:pt>
    <dgm:pt modelId="{B9491540-128D-410F-8B1F-79B2E1B4EF5D}" type="pres">
      <dgm:prSet presAssocID="{81B087AD-B976-48A1-836B-0BA928A636EF}" presName="background" presStyleLbl="node0" presStyleIdx="2" presStyleCnt="3"/>
      <dgm:spPr/>
    </dgm:pt>
    <dgm:pt modelId="{0017782D-6D8D-4F40-96CD-EF66657132BF}" type="pres">
      <dgm:prSet presAssocID="{81B087AD-B976-48A1-836B-0BA928A636EF}" presName="text" presStyleLbl="fgAcc0" presStyleIdx="2" presStyleCnt="3">
        <dgm:presLayoutVars>
          <dgm:chPref val="3"/>
        </dgm:presLayoutVars>
      </dgm:prSet>
      <dgm:spPr/>
    </dgm:pt>
    <dgm:pt modelId="{E718F1EE-FF34-46B1-8B82-858BEDA872D4}" type="pres">
      <dgm:prSet presAssocID="{81B087AD-B976-48A1-836B-0BA928A636EF}" presName="hierChild2" presStyleCnt="0"/>
      <dgm:spPr/>
    </dgm:pt>
  </dgm:ptLst>
  <dgm:cxnLst>
    <dgm:cxn modelId="{66C43C24-1538-4435-8D56-2945A89184F0}" type="presOf" srcId="{81B087AD-B976-48A1-836B-0BA928A636EF}" destId="{0017782D-6D8D-4F40-96CD-EF66657132BF}" srcOrd="0" destOrd="0" presId="urn:microsoft.com/office/officeart/2005/8/layout/hierarchy1"/>
    <dgm:cxn modelId="{01792E48-5362-4B25-AB78-59D3E109316D}" srcId="{B8449927-864D-4B32-B880-F2839A8D5716}" destId="{6135B270-5C0E-4A33-AA2A-51F2B81A2257}" srcOrd="1" destOrd="0" parTransId="{8EB8C917-76BB-4677-818D-D62CE0D02B30}" sibTransId="{1FD91B76-189C-4190-8A62-0386E7B4CD3A}"/>
    <dgm:cxn modelId="{F2359470-B6E6-4782-93B4-2ED6F66B2104}" type="presOf" srcId="{B8449927-864D-4B32-B880-F2839A8D5716}" destId="{82DBB43A-524F-4E18-AD53-98FD6648D47B}" srcOrd="0" destOrd="0" presId="urn:microsoft.com/office/officeart/2005/8/layout/hierarchy1"/>
    <dgm:cxn modelId="{6D801A5A-CC4B-4B98-98E0-A1C321C0D33D}" type="presOf" srcId="{9A3DC649-D489-434E-B6A6-8C1E07F4C5FB}" destId="{EAE604A1-6EF1-4846-9615-9723005DA927}" srcOrd="0" destOrd="0" presId="urn:microsoft.com/office/officeart/2005/8/layout/hierarchy1"/>
    <dgm:cxn modelId="{14636CAB-4F83-47B6-AD31-D8FFC10569D5}" srcId="{B8449927-864D-4B32-B880-F2839A8D5716}" destId="{81B087AD-B976-48A1-836B-0BA928A636EF}" srcOrd="2" destOrd="0" parTransId="{8FA47BE3-8FD9-4CC6-8F4D-914569A068B7}" sibTransId="{373D5C09-C911-40F2-9362-6DB9C2B990CC}"/>
    <dgm:cxn modelId="{538D65D6-AA03-4EE3-8E85-43B9C4100E1E}" type="presOf" srcId="{6135B270-5C0E-4A33-AA2A-51F2B81A2257}" destId="{B0F035FE-A4EE-4E42-8F7A-64CB60E21767}" srcOrd="0" destOrd="0" presId="urn:microsoft.com/office/officeart/2005/8/layout/hierarchy1"/>
    <dgm:cxn modelId="{4049C4E5-09F6-4533-AECD-50E07FEB4410}" srcId="{B8449927-864D-4B32-B880-F2839A8D5716}" destId="{9A3DC649-D489-434E-B6A6-8C1E07F4C5FB}" srcOrd="0" destOrd="0" parTransId="{7901EE50-2895-4B67-AFA6-F11E8329ECCD}" sibTransId="{A07A6C70-5CFA-40FA-9B36-A941CBA13B3F}"/>
    <dgm:cxn modelId="{7E3DDAE4-CE8F-4476-8437-06F204925423}" type="presParOf" srcId="{82DBB43A-524F-4E18-AD53-98FD6648D47B}" destId="{3C110F6A-20B7-41D8-BA7B-B4FD97F5ABAC}" srcOrd="0" destOrd="0" presId="urn:microsoft.com/office/officeart/2005/8/layout/hierarchy1"/>
    <dgm:cxn modelId="{8469D78B-E2CE-4AC3-9DD5-09AE053D4869}" type="presParOf" srcId="{3C110F6A-20B7-41D8-BA7B-B4FD97F5ABAC}" destId="{9F3DF685-AF3B-4768-8F22-B5E094ACCA4A}" srcOrd="0" destOrd="0" presId="urn:microsoft.com/office/officeart/2005/8/layout/hierarchy1"/>
    <dgm:cxn modelId="{65605538-CA39-4372-B49F-948732284D83}" type="presParOf" srcId="{9F3DF685-AF3B-4768-8F22-B5E094ACCA4A}" destId="{37DAAA1A-E6EC-47DD-B69E-38AFC66AA70E}" srcOrd="0" destOrd="0" presId="urn:microsoft.com/office/officeart/2005/8/layout/hierarchy1"/>
    <dgm:cxn modelId="{0035371D-170D-4AFF-BDCE-2E64AFB686BB}" type="presParOf" srcId="{9F3DF685-AF3B-4768-8F22-B5E094ACCA4A}" destId="{EAE604A1-6EF1-4846-9615-9723005DA927}" srcOrd="1" destOrd="0" presId="urn:microsoft.com/office/officeart/2005/8/layout/hierarchy1"/>
    <dgm:cxn modelId="{E4192941-63B5-4A1C-8DD6-0928E7618567}" type="presParOf" srcId="{3C110F6A-20B7-41D8-BA7B-B4FD97F5ABAC}" destId="{BF38FF28-9BBA-4919-8D25-C9528C9BB433}" srcOrd="1" destOrd="0" presId="urn:microsoft.com/office/officeart/2005/8/layout/hierarchy1"/>
    <dgm:cxn modelId="{7D2C2F5E-2D1B-4EB3-8399-AA1185533872}" type="presParOf" srcId="{82DBB43A-524F-4E18-AD53-98FD6648D47B}" destId="{DF1212DE-CCFD-4AF2-A909-E96D2E42011F}" srcOrd="1" destOrd="0" presId="urn:microsoft.com/office/officeart/2005/8/layout/hierarchy1"/>
    <dgm:cxn modelId="{8FE663AC-0255-4F9E-9B69-4B42D501AFC1}" type="presParOf" srcId="{DF1212DE-CCFD-4AF2-A909-E96D2E42011F}" destId="{43A332E7-8CED-4AC6-A1EC-2570C18932E2}" srcOrd="0" destOrd="0" presId="urn:microsoft.com/office/officeart/2005/8/layout/hierarchy1"/>
    <dgm:cxn modelId="{3178B8C6-3CB6-4EAA-952A-EF9D541F981A}" type="presParOf" srcId="{43A332E7-8CED-4AC6-A1EC-2570C18932E2}" destId="{1D058EB6-138C-4D82-8036-27AFA27FF243}" srcOrd="0" destOrd="0" presId="urn:microsoft.com/office/officeart/2005/8/layout/hierarchy1"/>
    <dgm:cxn modelId="{D020F370-03CC-46A6-A5F7-EEABACF47E77}" type="presParOf" srcId="{43A332E7-8CED-4AC6-A1EC-2570C18932E2}" destId="{B0F035FE-A4EE-4E42-8F7A-64CB60E21767}" srcOrd="1" destOrd="0" presId="urn:microsoft.com/office/officeart/2005/8/layout/hierarchy1"/>
    <dgm:cxn modelId="{1ECF8194-6440-4F6B-A95A-839416CAF90F}" type="presParOf" srcId="{DF1212DE-CCFD-4AF2-A909-E96D2E42011F}" destId="{80DDB3E3-FF77-4B7B-8322-A086A3B43B5A}" srcOrd="1" destOrd="0" presId="urn:microsoft.com/office/officeart/2005/8/layout/hierarchy1"/>
    <dgm:cxn modelId="{5C0ECBEB-23BD-4803-BEBC-EEDF5EBE4122}" type="presParOf" srcId="{82DBB43A-524F-4E18-AD53-98FD6648D47B}" destId="{6B942ACD-629C-4D03-863E-CC0A11F714E3}" srcOrd="2" destOrd="0" presId="urn:microsoft.com/office/officeart/2005/8/layout/hierarchy1"/>
    <dgm:cxn modelId="{C8DDAA04-2A1B-4F92-850B-4D23EA9ECBFF}" type="presParOf" srcId="{6B942ACD-629C-4D03-863E-CC0A11F714E3}" destId="{3932E8CE-A0C5-45AE-BC2D-D48C0316E13F}" srcOrd="0" destOrd="0" presId="urn:microsoft.com/office/officeart/2005/8/layout/hierarchy1"/>
    <dgm:cxn modelId="{8E11E826-6528-4589-ADC1-B37E286DB011}" type="presParOf" srcId="{3932E8CE-A0C5-45AE-BC2D-D48C0316E13F}" destId="{B9491540-128D-410F-8B1F-79B2E1B4EF5D}" srcOrd="0" destOrd="0" presId="urn:microsoft.com/office/officeart/2005/8/layout/hierarchy1"/>
    <dgm:cxn modelId="{2441994D-6AAB-408C-9537-D0EB051653C8}" type="presParOf" srcId="{3932E8CE-A0C5-45AE-BC2D-D48C0316E13F}" destId="{0017782D-6D8D-4F40-96CD-EF66657132BF}" srcOrd="1" destOrd="0" presId="urn:microsoft.com/office/officeart/2005/8/layout/hierarchy1"/>
    <dgm:cxn modelId="{AEB046DF-E514-41E0-AB52-A9C8233313D4}" type="presParOf" srcId="{6B942ACD-629C-4D03-863E-CC0A11F714E3}" destId="{E718F1EE-FF34-46B1-8B82-858BEDA872D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333F67-E7B7-4E05-B805-7498511ED5E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1E2B315-EF8C-45F1-90E2-7EB3908DBF6A}">
      <dgm:prSet/>
      <dgm:spPr/>
      <dgm:t>
        <a:bodyPr/>
        <a:lstStyle/>
        <a:p>
          <a:r>
            <a:rPr lang="en-US" dirty="0"/>
            <a:t>Individuals are eligible for up to 26 sessions of substance use counseling per year, with the option for staff to advocate for additional sessions if clinically justified.</a:t>
          </a:r>
        </a:p>
      </dgm:t>
    </dgm:pt>
    <dgm:pt modelId="{49C1679D-1F71-44B4-8760-E7A5A0EDEABF}" type="parTrans" cxnId="{CCE46C5B-996B-4519-B167-DDD4009E598A}">
      <dgm:prSet/>
      <dgm:spPr/>
      <dgm:t>
        <a:bodyPr/>
        <a:lstStyle/>
        <a:p>
          <a:endParaRPr lang="en-US"/>
        </a:p>
      </dgm:t>
    </dgm:pt>
    <dgm:pt modelId="{732BE917-30F3-4CD2-9BAE-D0C858A79B5A}" type="sibTrans" cxnId="{CCE46C5B-996B-4519-B167-DDD4009E598A}">
      <dgm:prSet/>
      <dgm:spPr/>
      <dgm:t>
        <a:bodyPr/>
        <a:lstStyle/>
        <a:p>
          <a:endParaRPr lang="en-US"/>
        </a:p>
      </dgm:t>
    </dgm:pt>
    <dgm:pt modelId="{74BC7584-24A3-4AFA-9953-6394CEEF1258}">
      <dgm:prSet/>
      <dgm:spPr/>
      <dgm:t>
        <a:bodyPr/>
        <a:lstStyle/>
        <a:p>
          <a:r>
            <a:rPr lang="en-US" dirty="0"/>
            <a:t>Substance Use Services counseling will be conducted by Licensed Chemical Dependency Counselors and/or Licensed Professional Counselors.</a:t>
          </a:r>
        </a:p>
      </dgm:t>
    </dgm:pt>
    <dgm:pt modelId="{A80FC535-8A34-4D62-819A-33F8D644CA29}" type="parTrans" cxnId="{8E3215C8-7763-4CF5-8E90-E56CB88914B7}">
      <dgm:prSet/>
      <dgm:spPr/>
      <dgm:t>
        <a:bodyPr/>
        <a:lstStyle/>
        <a:p>
          <a:endParaRPr lang="en-US"/>
        </a:p>
      </dgm:t>
    </dgm:pt>
    <dgm:pt modelId="{45D8A057-5359-4045-B8B2-1606491265FA}" type="sibTrans" cxnId="{8E3215C8-7763-4CF5-8E90-E56CB88914B7}">
      <dgm:prSet/>
      <dgm:spPr/>
      <dgm:t>
        <a:bodyPr/>
        <a:lstStyle/>
        <a:p>
          <a:endParaRPr lang="en-US"/>
        </a:p>
      </dgm:t>
    </dgm:pt>
    <dgm:pt modelId="{152973CB-1307-4050-9DD1-0BFCE77F2D1B}">
      <dgm:prSet/>
      <dgm:spPr/>
      <dgm:t>
        <a:bodyPr/>
        <a:lstStyle/>
        <a:p>
          <a:endParaRPr lang="en-US" dirty="0"/>
        </a:p>
        <a:p>
          <a:r>
            <a:rPr lang="en-US" dirty="0"/>
            <a:t>Sessions will last approximately 50 minutes and will be held weekly or bi-weekly; both individual and family sessions are available.
</a:t>
          </a:r>
        </a:p>
      </dgm:t>
    </dgm:pt>
    <dgm:pt modelId="{B45E48B1-A9A1-4AD3-A633-A03B0B78446E}" type="parTrans" cxnId="{8C87AB41-6125-4EBE-8C9D-8FD1D08A79DE}">
      <dgm:prSet/>
      <dgm:spPr/>
      <dgm:t>
        <a:bodyPr/>
        <a:lstStyle/>
        <a:p>
          <a:endParaRPr lang="en-US"/>
        </a:p>
      </dgm:t>
    </dgm:pt>
    <dgm:pt modelId="{DB73D8BA-1C37-4109-965D-9639C5FC55AE}" type="sibTrans" cxnId="{8C87AB41-6125-4EBE-8C9D-8FD1D08A79DE}">
      <dgm:prSet/>
      <dgm:spPr/>
      <dgm:t>
        <a:bodyPr/>
        <a:lstStyle/>
        <a:p>
          <a:endParaRPr lang="en-US"/>
        </a:p>
      </dgm:t>
    </dgm:pt>
    <dgm:pt modelId="{924E46A2-F180-40F6-8285-47540BC3960E}" type="pres">
      <dgm:prSet presAssocID="{2A333F67-E7B7-4E05-B805-7498511ED5EC}" presName="linear" presStyleCnt="0">
        <dgm:presLayoutVars>
          <dgm:animLvl val="lvl"/>
          <dgm:resizeHandles val="exact"/>
        </dgm:presLayoutVars>
      </dgm:prSet>
      <dgm:spPr/>
    </dgm:pt>
    <dgm:pt modelId="{F08387A7-60C6-481D-AD1A-ECD696D22011}" type="pres">
      <dgm:prSet presAssocID="{74BC7584-24A3-4AFA-9953-6394CEEF1258}" presName="parentText" presStyleLbl="node1" presStyleIdx="0" presStyleCnt="3">
        <dgm:presLayoutVars>
          <dgm:chMax val="0"/>
          <dgm:bulletEnabled val="1"/>
        </dgm:presLayoutVars>
      </dgm:prSet>
      <dgm:spPr/>
    </dgm:pt>
    <dgm:pt modelId="{17407B14-B456-455C-BF69-5AED93B77706}" type="pres">
      <dgm:prSet presAssocID="{45D8A057-5359-4045-B8B2-1606491265FA}" presName="spacer" presStyleCnt="0"/>
      <dgm:spPr/>
    </dgm:pt>
    <dgm:pt modelId="{C9B7B901-3EB3-4413-B9E5-B57AEB7739F4}" type="pres">
      <dgm:prSet presAssocID="{152973CB-1307-4050-9DD1-0BFCE77F2D1B}" presName="parentText" presStyleLbl="node1" presStyleIdx="1" presStyleCnt="3">
        <dgm:presLayoutVars>
          <dgm:chMax val="0"/>
          <dgm:bulletEnabled val="1"/>
        </dgm:presLayoutVars>
      </dgm:prSet>
      <dgm:spPr/>
    </dgm:pt>
    <dgm:pt modelId="{D7B0D995-BDC3-4212-A9A4-402FDC5E47D6}" type="pres">
      <dgm:prSet presAssocID="{DB73D8BA-1C37-4109-965D-9639C5FC55AE}" presName="spacer" presStyleCnt="0"/>
      <dgm:spPr/>
    </dgm:pt>
    <dgm:pt modelId="{E3593D9F-4639-4BE6-9BBA-D11AA9297905}" type="pres">
      <dgm:prSet presAssocID="{81E2B315-EF8C-45F1-90E2-7EB3908DBF6A}" presName="parentText" presStyleLbl="node1" presStyleIdx="2" presStyleCnt="3">
        <dgm:presLayoutVars>
          <dgm:chMax val="0"/>
          <dgm:bulletEnabled val="1"/>
        </dgm:presLayoutVars>
      </dgm:prSet>
      <dgm:spPr/>
    </dgm:pt>
  </dgm:ptLst>
  <dgm:cxnLst>
    <dgm:cxn modelId="{6FB45422-B3E3-4091-83F5-A1356C1DEB6C}" type="presOf" srcId="{81E2B315-EF8C-45F1-90E2-7EB3908DBF6A}" destId="{E3593D9F-4639-4BE6-9BBA-D11AA9297905}" srcOrd="0" destOrd="0" presId="urn:microsoft.com/office/officeart/2005/8/layout/vList2"/>
    <dgm:cxn modelId="{200D1F26-82F8-4436-ACAE-17D8E1F168DF}" type="presOf" srcId="{152973CB-1307-4050-9DD1-0BFCE77F2D1B}" destId="{C9B7B901-3EB3-4413-B9E5-B57AEB7739F4}" srcOrd="0" destOrd="0" presId="urn:microsoft.com/office/officeart/2005/8/layout/vList2"/>
    <dgm:cxn modelId="{CCE46C5B-996B-4519-B167-DDD4009E598A}" srcId="{2A333F67-E7B7-4E05-B805-7498511ED5EC}" destId="{81E2B315-EF8C-45F1-90E2-7EB3908DBF6A}" srcOrd="2" destOrd="0" parTransId="{49C1679D-1F71-44B4-8760-E7A5A0EDEABF}" sibTransId="{732BE917-30F3-4CD2-9BAE-D0C858A79B5A}"/>
    <dgm:cxn modelId="{8C87AB41-6125-4EBE-8C9D-8FD1D08A79DE}" srcId="{2A333F67-E7B7-4E05-B805-7498511ED5EC}" destId="{152973CB-1307-4050-9DD1-0BFCE77F2D1B}" srcOrd="1" destOrd="0" parTransId="{B45E48B1-A9A1-4AD3-A633-A03B0B78446E}" sibTransId="{DB73D8BA-1C37-4109-965D-9639C5FC55AE}"/>
    <dgm:cxn modelId="{2749B086-47B6-47C7-8E37-EE77A91114A3}" type="presOf" srcId="{74BC7584-24A3-4AFA-9953-6394CEEF1258}" destId="{F08387A7-60C6-481D-AD1A-ECD696D22011}" srcOrd="0" destOrd="0" presId="urn:microsoft.com/office/officeart/2005/8/layout/vList2"/>
    <dgm:cxn modelId="{8E3215C8-7763-4CF5-8E90-E56CB88914B7}" srcId="{2A333F67-E7B7-4E05-B805-7498511ED5EC}" destId="{74BC7584-24A3-4AFA-9953-6394CEEF1258}" srcOrd="0" destOrd="0" parTransId="{A80FC535-8A34-4D62-819A-33F8D644CA29}" sibTransId="{45D8A057-5359-4045-B8B2-1606491265FA}"/>
    <dgm:cxn modelId="{7870BBD7-BECA-4136-B443-C5039E2EA2F4}" type="presOf" srcId="{2A333F67-E7B7-4E05-B805-7498511ED5EC}" destId="{924E46A2-F180-40F6-8285-47540BC3960E}" srcOrd="0" destOrd="0" presId="urn:microsoft.com/office/officeart/2005/8/layout/vList2"/>
    <dgm:cxn modelId="{92F72AE2-4A64-452D-9D71-FB3B0863543D}" type="presParOf" srcId="{924E46A2-F180-40F6-8285-47540BC3960E}" destId="{F08387A7-60C6-481D-AD1A-ECD696D22011}" srcOrd="0" destOrd="0" presId="urn:microsoft.com/office/officeart/2005/8/layout/vList2"/>
    <dgm:cxn modelId="{1627104C-2AB6-4232-BFD7-1348D6A7BB62}" type="presParOf" srcId="{924E46A2-F180-40F6-8285-47540BC3960E}" destId="{17407B14-B456-455C-BF69-5AED93B77706}" srcOrd="1" destOrd="0" presId="urn:microsoft.com/office/officeart/2005/8/layout/vList2"/>
    <dgm:cxn modelId="{3525C652-4330-4D88-BB2E-9E8C0B694835}" type="presParOf" srcId="{924E46A2-F180-40F6-8285-47540BC3960E}" destId="{C9B7B901-3EB3-4413-B9E5-B57AEB7739F4}" srcOrd="2" destOrd="0" presId="urn:microsoft.com/office/officeart/2005/8/layout/vList2"/>
    <dgm:cxn modelId="{EBC25024-F1B9-4D6F-9087-AE70331B6D8C}" type="presParOf" srcId="{924E46A2-F180-40F6-8285-47540BC3960E}" destId="{D7B0D995-BDC3-4212-A9A4-402FDC5E47D6}" srcOrd="3" destOrd="0" presId="urn:microsoft.com/office/officeart/2005/8/layout/vList2"/>
    <dgm:cxn modelId="{E07AA829-B909-434B-8D8F-0B9D53F1E303}" type="presParOf" srcId="{924E46A2-F180-40F6-8285-47540BC3960E}" destId="{E3593D9F-4639-4BE6-9BBA-D11AA929790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CF749D-5956-4C82-B052-A5FAAB0B65B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97E9540-C519-4A27-9FB5-F956CAE71F64}">
      <dgm:prSet custT="1"/>
      <dgm:spPr/>
      <dgm:t>
        <a:bodyPr/>
        <a:lstStyle/>
        <a:p>
          <a:r>
            <a:rPr lang="en-US" sz="1900" dirty="0"/>
            <a:t>Intensive Outpatient Programming consists of group sessions three times a week for three hours each, plus at least one hour of individual substance use counseling.</a:t>
          </a:r>
        </a:p>
      </dgm:t>
    </dgm:pt>
    <dgm:pt modelId="{4193BA8F-0E87-4CE4-B34A-485D7F3A71DE}" type="parTrans" cxnId="{D76B7473-C483-4ECC-A9BC-A3B7B2006008}">
      <dgm:prSet/>
      <dgm:spPr/>
      <dgm:t>
        <a:bodyPr/>
        <a:lstStyle/>
        <a:p>
          <a:endParaRPr lang="en-US"/>
        </a:p>
      </dgm:t>
    </dgm:pt>
    <dgm:pt modelId="{238E7BB4-4E9C-4B2E-B67C-A0AA4B9DC3DA}" type="sibTrans" cxnId="{D76B7473-C483-4ECC-A9BC-A3B7B2006008}">
      <dgm:prSet/>
      <dgm:spPr/>
      <dgm:t>
        <a:bodyPr/>
        <a:lstStyle/>
        <a:p>
          <a:endParaRPr lang="en-US"/>
        </a:p>
      </dgm:t>
    </dgm:pt>
    <dgm:pt modelId="{6E724853-71C9-4725-9F81-1244BEE78207}">
      <dgm:prSet custT="1"/>
      <dgm:spPr/>
      <dgm:t>
        <a:bodyPr/>
        <a:lstStyle/>
        <a:p>
          <a:r>
            <a:rPr lang="en-US" sz="2000" dirty="0"/>
            <a:t>Treatment includes a minimum of 10 hours per week and lasts approximately 12 weeks.</a:t>
          </a:r>
        </a:p>
      </dgm:t>
    </dgm:pt>
    <dgm:pt modelId="{31412E10-3488-42CC-8C9B-329F89B9A427}" type="parTrans" cxnId="{63DC14B3-E4C4-4ECD-AE2A-6D6AD788AFF6}">
      <dgm:prSet/>
      <dgm:spPr/>
      <dgm:t>
        <a:bodyPr/>
        <a:lstStyle/>
        <a:p>
          <a:endParaRPr lang="en-US"/>
        </a:p>
      </dgm:t>
    </dgm:pt>
    <dgm:pt modelId="{876075AC-BA85-4BBF-9DB8-693587C34BC6}" type="sibTrans" cxnId="{63DC14B3-E4C4-4ECD-AE2A-6D6AD788AFF6}">
      <dgm:prSet/>
      <dgm:spPr/>
      <dgm:t>
        <a:bodyPr/>
        <a:lstStyle/>
        <a:p>
          <a:endParaRPr lang="en-US"/>
        </a:p>
      </dgm:t>
    </dgm:pt>
    <dgm:pt modelId="{B6C965A3-4478-4E79-8CBC-51FEEA595D48}">
      <dgm:prSet custT="1"/>
      <dgm:spPr/>
      <dgm:t>
        <a:bodyPr/>
        <a:lstStyle/>
        <a:p>
          <a:endParaRPr lang="en-US" sz="1700" dirty="0"/>
        </a:p>
        <a:p>
          <a:r>
            <a:rPr lang="en-US" sz="2000" dirty="0"/>
            <a:t>Groups are designed by Substance Use Services staff and are based on the SAMHSA Matrix Model and Cognitive Behavioral Therapy.
</a:t>
          </a:r>
        </a:p>
      </dgm:t>
    </dgm:pt>
    <dgm:pt modelId="{7DF50554-D8C3-4DF1-9F7F-1CE9D3E4EFA2}" type="parTrans" cxnId="{1054480F-1260-4424-A0B2-8EA5FAED5868}">
      <dgm:prSet/>
      <dgm:spPr/>
      <dgm:t>
        <a:bodyPr/>
        <a:lstStyle/>
        <a:p>
          <a:endParaRPr lang="en-US"/>
        </a:p>
      </dgm:t>
    </dgm:pt>
    <dgm:pt modelId="{A8E8C6BE-FD36-4B91-8C30-7BDB32DD51C2}" type="sibTrans" cxnId="{1054480F-1260-4424-A0B2-8EA5FAED5868}">
      <dgm:prSet/>
      <dgm:spPr/>
      <dgm:t>
        <a:bodyPr/>
        <a:lstStyle/>
        <a:p>
          <a:endParaRPr lang="en-US"/>
        </a:p>
      </dgm:t>
    </dgm:pt>
    <dgm:pt modelId="{677A1CCF-D486-47E6-A798-2A5AC55EFEF4}">
      <dgm:prSet/>
      <dgm:spPr/>
      <dgm:t>
        <a:bodyPr/>
        <a:lstStyle/>
        <a:p>
          <a:r>
            <a:rPr lang="en-US" dirty="0"/>
            <a:t>All Intensive Outpatient Program participants will undergo drug and alcohol testing for accountability, as abstinence is required.</a:t>
          </a:r>
        </a:p>
      </dgm:t>
    </dgm:pt>
    <dgm:pt modelId="{7305CB6A-262C-483E-A713-035693A87748}" type="parTrans" cxnId="{C472EA4F-E0F1-4631-80B1-312AC4F74870}">
      <dgm:prSet/>
      <dgm:spPr/>
      <dgm:t>
        <a:bodyPr/>
        <a:lstStyle/>
        <a:p>
          <a:endParaRPr lang="en-US"/>
        </a:p>
      </dgm:t>
    </dgm:pt>
    <dgm:pt modelId="{7E965262-FC5F-41F6-8A87-610424C894ED}" type="sibTrans" cxnId="{C472EA4F-E0F1-4631-80B1-312AC4F74870}">
      <dgm:prSet/>
      <dgm:spPr/>
      <dgm:t>
        <a:bodyPr/>
        <a:lstStyle/>
        <a:p>
          <a:endParaRPr lang="en-US"/>
        </a:p>
      </dgm:t>
    </dgm:pt>
    <dgm:pt modelId="{716C1A02-91AE-47B0-A07D-20FE490ACD32}" type="pres">
      <dgm:prSet presAssocID="{3BCF749D-5956-4C82-B052-A5FAAB0B65BA}" presName="root" presStyleCnt="0">
        <dgm:presLayoutVars>
          <dgm:dir/>
          <dgm:resizeHandles val="exact"/>
        </dgm:presLayoutVars>
      </dgm:prSet>
      <dgm:spPr/>
    </dgm:pt>
    <dgm:pt modelId="{FA29A07E-ADF4-44A2-AE3F-3ADB795EA299}" type="pres">
      <dgm:prSet presAssocID="{497E9540-C519-4A27-9FB5-F956CAE71F64}" presName="compNode" presStyleCnt="0"/>
      <dgm:spPr/>
    </dgm:pt>
    <dgm:pt modelId="{76B78455-97C2-418C-9DFC-CC2053CF6C46}" type="pres">
      <dgm:prSet presAssocID="{497E9540-C519-4A27-9FB5-F956CAE71F64}" presName="bgRect" presStyleLbl="bgShp" presStyleIdx="0" presStyleCnt="4" custLinFactNeighborX="391" custLinFactNeighborY="1328"/>
      <dgm:spPr/>
    </dgm:pt>
    <dgm:pt modelId="{DF9D4A2A-2959-48FD-A4CA-A76F8ECD1567}" type="pres">
      <dgm:prSet presAssocID="{497E9540-C519-4A27-9FB5-F956CAE71F6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tor"/>
        </a:ext>
      </dgm:extLst>
    </dgm:pt>
    <dgm:pt modelId="{6B0E01A6-94CE-43E7-AE86-C4F4357B9D56}" type="pres">
      <dgm:prSet presAssocID="{497E9540-C519-4A27-9FB5-F956CAE71F64}" presName="spaceRect" presStyleCnt="0"/>
      <dgm:spPr/>
    </dgm:pt>
    <dgm:pt modelId="{F5EE386A-D34D-41F0-8026-2BF76340DF3F}" type="pres">
      <dgm:prSet presAssocID="{497E9540-C519-4A27-9FB5-F956CAE71F64}" presName="parTx" presStyleLbl="revTx" presStyleIdx="0" presStyleCnt="4" custLinFactNeighborX="-1250" custLinFactNeighborY="-11792">
        <dgm:presLayoutVars>
          <dgm:chMax val="0"/>
          <dgm:chPref val="0"/>
        </dgm:presLayoutVars>
      </dgm:prSet>
      <dgm:spPr/>
    </dgm:pt>
    <dgm:pt modelId="{C9C3BB78-429F-452E-8042-1F31CA79DD08}" type="pres">
      <dgm:prSet presAssocID="{238E7BB4-4E9C-4B2E-B67C-A0AA4B9DC3DA}" presName="sibTrans" presStyleCnt="0"/>
      <dgm:spPr/>
    </dgm:pt>
    <dgm:pt modelId="{99193CC6-A88E-47C2-82D5-70BFDA6B775E}" type="pres">
      <dgm:prSet presAssocID="{6E724853-71C9-4725-9F81-1244BEE78207}" presName="compNode" presStyleCnt="0"/>
      <dgm:spPr/>
    </dgm:pt>
    <dgm:pt modelId="{CBAB18CF-E6B7-4503-8BA9-BEA455E5D9CA}" type="pres">
      <dgm:prSet presAssocID="{6E724853-71C9-4725-9F81-1244BEE78207}" presName="bgRect" presStyleLbl="bgShp" presStyleIdx="1" presStyleCnt="4"/>
      <dgm:spPr/>
    </dgm:pt>
    <dgm:pt modelId="{4C546899-F79E-4D4B-835C-CACF8F94B0A7}" type="pres">
      <dgm:prSet presAssocID="{6E724853-71C9-4725-9F81-1244BEE7820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ine"/>
        </a:ext>
      </dgm:extLst>
    </dgm:pt>
    <dgm:pt modelId="{109A45B9-2C48-4858-BD99-15EBFD2156B1}" type="pres">
      <dgm:prSet presAssocID="{6E724853-71C9-4725-9F81-1244BEE78207}" presName="spaceRect" presStyleCnt="0"/>
      <dgm:spPr/>
    </dgm:pt>
    <dgm:pt modelId="{95C3D0FD-0C10-4986-993D-EA55D1B3EF84}" type="pres">
      <dgm:prSet presAssocID="{6E724853-71C9-4725-9F81-1244BEE78207}" presName="parTx" presStyleLbl="revTx" presStyleIdx="1" presStyleCnt="4" custLinFactNeighborX="-1762" custLinFactNeighborY="-6668">
        <dgm:presLayoutVars>
          <dgm:chMax val="0"/>
          <dgm:chPref val="0"/>
        </dgm:presLayoutVars>
      </dgm:prSet>
      <dgm:spPr/>
    </dgm:pt>
    <dgm:pt modelId="{1D3F5836-2E4E-43DC-8D3B-4521CDA2252F}" type="pres">
      <dgm:prSet presAssocID="{876075AC-BA85-4BBF-9DB8-693587C34BC6}" presName="sibTrans" presStyleCnt="0"/>
      <dgm:spPr/>
    </dgm:pt>
    <dgm:pt modelId="{2AA5E63E-CC75-42BF-9962-7BB0A590F71C}" type="pres">
      <dgm:prSet presAssocID="{B6C965A3-4478-4E79-8CBC-51FEEA595D48}" presName="compNode" presStyleCnt="0"/>
      <dgm:spPr/>
    </dgm:pt>
    <dgm:pt modelId="{796444E0-ABF1-430A-B153-1D5A4783C4BD}" type="pres">
      <dgm:prSet presAssocID="{B6C965A3-4478-4E79-8CBC-51FEEA595D48}" presName="bgRect" presStyleLbl="bgShp" presStyleIdx="2" presStyleCnt="4"/>
      <dgm:spPr/>
    </dgm:pt>
    <dgm:pt modelId="{377BADD0-89CF-4665-A79D-E8EFED30EF0E}" type="pres">
      <dgm:prSet presAssocID="{B6C965A3-4478-4E79-8CBC-51FEEA595D4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ain in head"/>
        </a:ext>
      </dgm:extLst>
    </dgm:pt>
    <dgm:pt modelId="{9B01BEC1-E498-40BF-9866-6EA634287712}" type="pres">
      <dgm:prSet presAssocID="{B6C965A3-4478-4E79-8CBC-51FEEA595D48}" presName="spaceRect" presStyleCnt="0"/>
      <dgm:spPr/>
    </dgm:pt>
    <dgm:pt modelId="{197F4B47-3C6C-4E4C-96E1-2C83BCE79F15}" type="pres">
      <dgm:prSet presAssocID="{B6C965A3-4478-4E79-8CBC-51FEEA595D48}" presName="parTx" presStyleLbl="revTx" presStyleIdx="2" presStyleCnt="4" custLinFactNeighborX="-1302" custLinFactNeighborY="2777">
        <dgm:presLayoutVars>
          <dgm:chMax val="0"/>
          <dgm:chPref val="0"/>
        </dgm:presLayoutVars>
      </dgm:prSet>
      <dgm:spPr/>
    </dgm:pt>
    <dgm:pt modelId="{23FE5810-2B0D-496C-98D7-78FFABD7DBAA}" type="pres">
      <dgm:prSet presAssocID="{A8E8C6BE-FD36-4B91-8C30-7BDB32DD51C2}" presName="sibTrans" presStyleCnt="0"/>
      <dgm:spPr/>
    </dgm:pt>
    <dgm:pt modelId="{BA98E67D-0472-452A-9DB4-3EBCE0F41833}" type="pres">
      <dgm:prSet presAssocID="{677A1CCF-D486-47E6-A798-2A5AC55EFEF4}" presName="compNode" presStyleCnt="0"/>
      <dgm:spPr/>
    </dgm:pt>
    <dgm:pt modelId="{08E21751-C26D-41D9-9DE4-3191B92D89E7}" type="pres">
      <dgm:prSet presAssocID="{677A1CCF-D486-47E6-A798-2A5AC55EFEF4}" presName="bgRect" presStyleLbl="bgShp" presStyleIdx="3" presStyleCnt="4" custLinFactNeighborX="-1878" custLinFactNeighborY="4217"/>
      <dgm:spPr/>
    </dgm:pt>
    <dgm:pt modelId="{89992E40-D37E-4992-8ECD-0E199AEC0681}" type="pres">
      <dgm:prSet presAssocID="{677A1CCF-D486-47E6-A798-2A5AC55EFEF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ttle"/>
        </a:ext>
      </dgm:extLst>
    </dgm:pt>
    <dgm:pt modelId="{63A6E88A-20FE-4AC8-A459-E76BC2947E41}" type="pres">
      <dgm:prSet presAssocID="{677A1CCF-D486-47E6-A798-2A5AC55EFEF4}" presName="spaceRect" presStyleCnt="0"/>
      <dgm:spPr/>
    </dgm:pt>
    <dgm:pt modelId="{4508F082-D68E-43A5-829E-4DEC9CBE4404}" type="pres">
      <dgm:prSet presAssocID="{677A1CCF-D486-47E6-A798-2A5AC55EFEF4}" presName="parTx" presStyleLbl="revTx" presStyleIdx="3" presStyleCnt="4" custLinFactNeighborX="-1250" custLinFactNeighborY="1108">
        <dgm:presLayoutVars>
          <dgm:chMax val="0"/>
          <dgm:chPref val="0"/>
        </dgm:presLayoutVars>
      </dgm:prSet>
      <dgm:spPr/>
    </dgm:pt>
  </dgm:ptLst>
  <dgm:cxnLst>
    <dgm:cxn modelId="{1054480F-1260-4424-A0B2-8EA5FAED5868}" srcId="{3BCF749D-5956-4C82-B052-A5FAAB0B65BA}" destId="{B6C965A3-4478-4E79-8CBC-51FEEA595D48}" srcOrd="2" destOrd="0" parTransId="{7DF50554-D8C3-4DF1-9F7F-1CE9D3E4EFA2}" sibTransId="{A8E8C6BE-FD36-4B91-8C30-7BDB32DD51C2}"/>
    <dgm:cxn modelId="{109D0715-A4F7-415E-A59A-A390D9683741}" type="presOf" srcId="{677A1CCF-D486-47E6-A798-2A5AC55EFEF4}" destId="{4508F082-D68E-43A5-829E-4DEC9CBE4404}" srcOrd="0" destOrd="0" presId="urn:microsoft.com/office/officeart/2018/2/layout/IconVerticalSolidList"/>
    <dgm:cxn modelId="{C6E85923-8366-4ABB-860A-469FF1AE3383}" type="presOf" srcId="{6E724853-71C9-4725-9F81-1244BEE78207}" destId="{95C3D0FD-0C10-4986-993D-EA55D1B3EF84}" srcOrd="0" destOrd="0" presId="urn:microsoft.com/office/officeart/2018/2/layout/IconVerticalSolidList"/>
    <dgm:cxn modelId="{C472EA4F-E0F1-4631-80B1-312AC4F74870}" srcId="{3BCF749D-5956-4C82-B052-A5FAAB0B65BA}" destId="{677A1CCF-D486-47E6-A798-2A5AC55EFEF4}" srcOrd="3" destOrd="0" parTransId="{7305CB6A-262C-483E-A713-035693A87748}" sibTransId="{7E965262-FC5F-41F6-8A87-610424C894ED}"/>
    <dgm:cxn modelId="{D76B7473-C483-4ECC-A9BC-A3B7B2006008}" srcId="{3BCF749D-5956-4C82-B052-A5FAAB0B65BA}" destId="{497E9540-C519-4A27-9FB5-F956CAE71F64}" srcOrd="0" destOrd="0" parTransId="{4193BA8F-0E87-4CE4-B34A-485D7F3A71DE}" sibTransId="{238E7BB4-4E9C-4B2E-B67C-A0AA4B9DC3DA}"/>
    <dgm:cxn modelId="{63DC14B3-E4C4-4ECD-AE2A-6D6AD788AFF6}" srcId="{3BCF749D-5956-4C82-B052-A5FAAB0B65BA}" destId="{6E724853-71C9-4725-9F81-1244BEE78207}" srcOrd="1" destOrd="0" parTransId="{31412E10-3488-42CC-8C9B-329F89B9A427}" sibTransId="{876075AC-BA85-4BBF-9DB8-693587C34BC6}"/>
    <dgm:cxn modelId="{217C78BC-05BA-45F9-A088-DD6E283AF0EE}" type="presOf" srcId="{B6C965A3-4478-4E79-8CBC-51FEEA595D48}" destId="{197F4B47-3C6C-4E4C-96E1-2C83BCE79F15}" srcOrd="0" destOrd="0" presId="urn:microsoft.com/office/officeart/2018/2/layout/IconVerticalSolidList"/>
    <dgm:cxn modelId="{0DB801E1-6E74-4B1F-8AB8-2B74FC9499FE}" type="presOf" srcId="{3BCF749D-5956-4C82-B052-A5FAAB0B65BA}" destId="{716C1A02-91AE-47B0-A07D-20FE490ACD32}" srcOrd="0" destOrd="0" presId="urn:microsoft.com/office/officeart/2018/2/layout/IconVerticalSolidList"/>
    <dgm:cxn modelId="{17612AE7-F934-42C1-AA6B-6D9C082E501D}" type="presOf" srcId="{497E9540-C519-4A27-9FB5-F956CAE71F64}" destId="{F5EE386A-D34D-41F0-8026-2BF76340DF3F}" srcOrd="0" destOrd="0" presId="urn:microsoft.com/office/officeart/2018/2/layout/IconVerticalSolidList"/>
    <dgm:cxn modelId="{21F51616-7CB8-402C-82FC-876DAACCB045}" type="presParOf" srcId="{716C1A02-91AE-47B0-A07D-20FE490ACD32}" destId="{FA29A07E-ADF4-44A2-AE3F-3ADB795EA299}" srcOrd="0" destOrd="0" presId="urn:microsoft.com/office/officeart/2018/2/layout/IconVerticalSolidList"/>
    <dgm:cxn modelId="{9C885B04-1A15-463A-B321-D16552A60780}" type="presParOf" srcId="{FA29A07E-ADF4-44A2-AE3F-3ADB795EA299}" destId="{76B78455-97C2-418C-9DFC-CC2053CF6C46}" srcOrd="0" destOrd="0" presId="urn:microsoft.com/office/officeart/2018/2/layout/IconVerticalSolidList"/>
    <dgm:cxn modelId="{8F8B12A0-94D5-4A81-B81B-1ECC3E8EB1C0}" type="presParOf" srcId="{FA29A07E-ADF4-44A2-AE3F-3ADB795EA299}" destId="{DF9D4A2A-2959-48FD-A4CA-A76F8ECD1567}" srcOrd="1" destOrd="0" presId="urn:microsoft.com/office/officeart/2018/2/layout/IconVerticalSolidList"/>
    <dgm:cxn modelId="{43C966B2-0993-4D66-9A1F-450D90AD1BDF}" type="presParOf" srcId="{FA29A07E-ADF4-44A2-AE3F-3ADB795EA299}" destId="{6B0E01A6-94CE-43E7-AE86-C4F4357B9D56}" srcOrd="2" destOrd="0" presId="urn:microsoft.com/office/officeart/2018/2/layout/IconVerticalSolidList"/>
    <dgm:cxn modelId="{0DD0C06D-430C-4F01-85D5-90754F0DC44B}" type="presParOf" srcId="{FA29A07E-ADF4-44A2-AE3F-3ADB795EA299}" destId="{F5EE386A-D34D-41F0-8026-2BF76340DF3F}" srcOrd="3" destOrd="0" presId="urn:microsoft.com/office/officeart/2018/2/layout/IconVerticalSolidList"/>
    <dgm:cxn modelId="{54EA9BDD-9D56-4FAC-B8AC-F3DA462B6D9B}" type="presParOf" srcId="{716C1A02-91AE-47B0-A07D-20FE490ACD32}" destId="{C9C3BB78-429F-452E-8042-1F31CA79DD08}" srcOrd="1" destOrd="0" presId="urn:microsoft.com/office/officeart/2018/2/layout/IconVerticalSolidList"/>
    <dgm:cxn modelId="{3157B5E9-765C-4821-A2E4-CCA77BA4A325}" type="presParOf" srcId="{716C1A02-91AE-47B0-A07D-20FE490ACD32}" destId="{99193CC6-A88E-47C2-82D5-70BFDA6B775E}" srcOrd="2" destOrd="0" presId="urn:microsoft.com/office/officeart/2018/2/layout/IconVerticalSolidList"/>
    <dgm:cxn modelId="{C12856BB-C579-4015-8CA4-E7E78960EC4A}" type="presParOf" srcId="{99193CC6-A88E-47C2-82D5-70BFDA6B775E}" destId="{CBAB18CF-E6B7-4503-8BA9-BEA455E5D9CA}" srcOrd="0" destOrd="0" presId="urn:microsoft.com/office/officeart/2018/2/layout/IconVerticalSolidList"/>
    <dgm:cxn modelId="{0AE270D4-BFC6-43C3-A029-14090F55FC0E}" type="presParOf" srcId="{99193CC6-A88E-47C2-82D5-70BFDA6B775E}" destId="{4C546899-F79E-4D4B-835C-CACF8F94B0A7}" srcOrd="1" destOrd="0" presId="urn:microsoft.com/office/officeart/2018/2/layout/IconVerticalSolidList"/>
    <dgm:cxn modelId="{19024866-3688-41C1-9783-D2E5CD63ABBA}" type="presParOf" srcId="{99193CC6-A88E-47C2-82D5-70BFDA6B775E}" destId="{109A45B9-2C48-4858-BD99-15EBFD2156B1}" srcOrd="2" destOrd="0" presId="urn:microsoft.com/office/officeart/2018/2/layout/IconVerticalSolidList"/>
    <dgm:cxn modelId="{D922E3C6-901C-40FC-BBDD-833569291413}" type="presParOf" srcId="{99193CC6-A88E-47C2-82D5-70BFDA6B775E}" destId="{95C3D0FD-0C10-4986-993D-EA55D1B3EF84}" srcOrd="3" destOrd="0" presId="urn:microsoft.com/office/officeart/2018/2/layout/IconVerticalSolidList"/>
    <dgm:cxn modelId="{05EAA0ED-E99D-4DAB-9FB0-667E98C701C9}" type="presParOf" srcId="{716C1A02-91AE-47B0-A07D-20FE490ACD32}" destId="{1D3F5836-2E4E-43DC-8D3B-4521CDA2252F}" srcOrd="3" destOrd="0" presId="urn:microsoft.com/office/officeart/2018/2/layout/IconVerticalSolidList"/>
    <dgm:cxn modelId="{4EE7D88A-673F-4CEC-BF6F-1508B61789F5}" type="presParOf" srcId="{716C1A02-91AE-47B0-A07D-20FE490ACD32}" destId="{2AA5E63E-CC75-42BF-9962-7BB0A590F71C}" srcOrd="4" destOrd="0" presId="urn:microsoft.com/office/officeart/2018/2/layout/IconVerticalSolidList"/>
    <dgm:cxn modelId="{88B65868-EE78-4C31-8A0D-055E2B8A6D23}" type="presParOf" srcId="{2AA5E63E-CC75-42BF-9962-7BB0A590F71C}" destId="{796444E0-ABF1-430A-B153-1D5A4783C4BD}" srcOrd="0" destOrd="0" presId="urn:microsoft.com/office/officeart/2018/2/layout/IconVerticalSolidList"/>
    <dgm:cxn modelId="{F9B5733A-A765-4287-9006-714CDABB146E}" type="presParOf" srcId="{2AA5E63E-CC75-42BF-9962-7BB0A590F71C}" destId="{377BADD0-89CF-4665-A79D-E8EFED30EF0E}" srcOrd="1" destOrd="0" presId="urn:microsoft.com/office/officeart/2018/2/layout/IconVerticalSolidList"/>
    <dgm:cxn modelId="{19F673D8-8C1B-4458-9498-2BCD0BC74876}" type="presParOf" srcId="{2AA5E63E-CC75-42BF-9962-7BB0A590F71C}" destId="{9B01BEC1-E498-40BF-9866-6EA634287712}" srcOrd="2" destOrd="0" presId="urn:microsoft.com/office/officeart/2018/2/layout/IconVerticalSolidList"/>
    <dgm:cxn modelId="{09170C90-0ECD-4B33-9024-D241D64323B9}" type="presParOf" srcId="{2AA5E63E-CC75-42BF-9962-7BB0A590F71C}" destId="{197F4B47-3C6C-4E4C-96E1-2C83BCE79F15}" srcOrd="3" destOrd="0" presId="urn:microsoft.com/office/officeart/2018/2/layout/IconVerticalSolidList"/>
    <dgm:cxn modelId="{7A28F60A-B8F3-4BE0-A386-331F2691DC4C}" type="presParOf" srcId="{716C1A02-91AE-47B0-A07D-20FE490ACD32}" destId="{23FE5810-2B0D-496C-98D7-78FFABD7DBAA}" srcOrd="5" destOrd="0" presId="urn:microsoft.com/office/officeart/2018/2/layout/IconVerticalSolidList"/>
    <dgm:cxn modelId="{6113BDD4-5D64-4B1D-8A1E-388916476C5D}" type="presParOf" srcId="{716C1A02-91AE-47B0-A07D-20FE490ACD32}" destId="{BA98E67D-0472-452A-9DB4-3EBCE0F41833}" srcOrd="6" destOrd="0" presId="urn:microsoft.com/office/officeart/2018/2/layout/IconVerticalSolidList"/>
    <dgm:cxn modelId="{E64D2F5A-A79E-4B52-A76C-F5A315404905}" type="presParOf" srcId="{BA98E67D-0472-452A-9DB4-3EBCE0F41833}" destId="{08E21751-C26D-41D9-9DE4-3191B92D89E7}" srcOrd="0" destOrd="0" presId="urn:microsoft.com/office/officeart/2018/2/layout/IconVerticalSolidList"/>
    <dgm:cxn modelId="{CF016CDE-BB1A-49FB-9030-12981A9CA08A}" type="presParOf" srcId="{BA98E67D-0472-452A-9DB4-3EBCE0F41833}" destId="{89992E40-D37E-4992-8ECD-0E199AEC0681}" srcOrd="1" destOrd="0" presId="urn:microsoft.com/office/officeart/2018/2/layout/IconVerticalSolidList"/>
    <dgm:cxn modelId="{A9D8C347-6A95-4908-9554-F239BDB23A00}" type="presParOf" srcId="{BA98E67D-0472-452A-9DB4-3EBCE0F41833}" destId="{63A6E88A-20FE-4AC8-A459-E76BC2947E41}" srcOrd="2" destOrd="0" presId="urn:microsoft.com/office/officeart/2018/2/layout/IconVerticalSolidList"/>
    <dgm:cxn modelId="{A0E6A60F-ACD6-46CF-A6C0-7B317F2620A9}" type="presParOf" srcId="{BA98E67D-0472-452A-9DB4-3EBCE0F41833}" destId="{4508F082-D68E-43A5-829E-4DEC9CBE440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0A6C46-AE32-49EB-86DC-0B76EB9B6FC5}"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55DB8935-DE10-4BA0-9494-8106739CF76E}">
      <dgm:prSet/>
      <dgm:spPr/>
      <dgm:t>
        <a:bodyPr/>
        <a:lstStyle/>
        <a:p>
          <a:r>
            <a:rPr lang="en-US" dirty="0"/>
            <a:t>Narcan (Naloxone) is a medication used to reverse the effects of an opioid overdose.</a:t>
          </a:r>
        </a:p>
      </dgm:t>
    </dgm:pt>
    <dgm:pt modelId="{77A8ADB9-5A69-4B9B-9241-60896F734433}" type="parTrans" cxnId="{905514D0-2C40-439A-A4CA-A1DF77AF6B6B}">
      <dgm:prSet/>
      <dgm:spPr/>
      <dgm:t>
        <a:bodyPr/>
        <a:lstStyle/>
        <a:p>
          <a:endParaRPr lang="en-US"/>
        </a:p>
      </dgm:t>
    </dgm:pt>
    <dgm:pt modelId="{14B51D81-BB4A-438A-B351-7F077A3A9012}" type="sibTrans" cxnId="{905514D0-2C40-439A-A4CA-A1DF77AF6B6B}">
      <dgm:prSet/>
      <dgm:spPr/>
      <dgm:t>
        <a:bodyPr/>
        <a:lstStyle/>
        <a:p>
          <a:endParaRPr lang="en-US"/>
        </a:p>
      </dgm:t>
    </dgm:pt>
    <dgm:pt modelId="{605DA444-8FA1-45FD-BE65-FEDFE9E055CC}">
      <dgm:prSet/>
      <dgm:spPr/>
      <dgm:t>
        <a:bodyPr/>
        <a:lstStyle/>
        <a:p>
          <a:r>
            <a:rPr lang="en-US" dirty="0"/>
            <a:t>All SUD staff are trained in how to use Narcan, and educate individuals, families, or community members who request it.</a:t>
          </a:r>
        </a:p>
      </dgm:t>
    </dgm:pt>
    <dgm:pt modelId="{953C1A72-42FE-4412-81D7-20BFEEB54D0B}" type="parTrans" cxnId="{856B335B-E947-4C86-8B73-304284135476}">
      <dgm:prSet/>
      <dgm:spPr/>
      <dgm:t>
        <a:bodyPr/>
        <a:lstStyle/>
        <a:p>
          <a:endParaRPr lang="en-US"/>
        </a:p>
      </dgm:t>
    </dgm:pt>
    <dgm:pt modelId="{BE6869EA-A8EE-4373-B993-6623AAE4EBB5}" type="sibTrans" cxnId="{856B335B-E947-4C86-8B73-304284135476}">
      <dgm:prSet/>
      <dgm:spPr/>
      <dgm:t>
        <a:bodyPr/>
        <a:lstStyle/>
        <a:p>
          <a:endParaRPr lang="en-US"/>
        </a:p>
      </dgm:t>
    </dgm:pt>
    <dgm:pt modelId="{052E285F-A407-4EE6-B060-3FA8C756B9AB}">
      <dgm:prSet/>
      <dgm:spPr/>
      <dgm:t>
        <a:bodyPr/>
        <a:lstStyle/>
        <a:p>
          <a:r>
            <a:rPr lang="en-US" dirty="0"/>
            <a:t>We currently have the Narcan nasal spray available.</a:t>
          </a:r>
        </a:p>
      </dgm:t>
    </dgm:pt>
    <dgm:pt modelId="{EF8F8E8A-9136-4E7A-8BE3-72CD33EE1091}" type="parTrans" cxnId="{7E3422C9-C489-407F-A51D-270466C4EF16}">
      <dgm:prSet/>
      <dgm:spPr/>
      <dgm:t>
        <a:bodyPr/>
        <a:lstStyle/>
        <a:p>
          <a:endParaRPr lang="en-US"/>
        </a:p>
      </dgm:t>
    </dgm:pt>
    <dgm:pt modelId="{589DB07D-16BF-49D7-9099-B84F55CB90B8}" type="sibTrans" cxnId="{7E3422C9-C489-407F-A51D-270466C4EF16}">
      <dgm:prSet/>
      <dgm:spPr/>
      <dgm:t>
        <a:bodyPr/>
        <a:lstStyle/>
        <a:p>
          <a:endParaRPr lang="en-US"/>
        </a:p>
      </dgm:t>
    </dgm:pt>
    <dgm:pt modelId="{056CA004-9290-4738-8D40-D85AD63040B1}">
      <dgm:prSet/>
      <dgm:spPr/>
      <dgm:t>
        <a:bodyPr/>
        <a:lstStyle/>
        <a:p>
          <a:r>
            <a:rPr lang="en-US" dirty="0"/>
            <a:t>We continue to explore future opportunities to expand our harm reduction services.</a:t>
          </a:r>
        </a:p>
      </dgm:t>
    </dgm:pt>
    <dgm:pt modelId="{AC8494D5-C40F-401D-8AE5-F46A6E840077}" type="parTrans" cxnId="{7E01BA83-64E9-42B0-9A1C-CF89FB6B322C}">
      <dgm:prSet/>
      <dgm:spPr/>
      <dgm:t>
        <a:bodyPr/>
        <a:lstStyle/>
        <a:p>
          <a:endParaRPr lang="en-US"/>
        </a:p>
      </dgm:t>
    </dgm:pt>
    <dgm:pt modelId="{368FA597-95F3-4424-AF83-6AA7FC175DFB}" type="sibTrans" cxnId="{7E01BA83-64E9-42B0-9A1C-CF89FB6B322C}">
      <dgm:prSet/>
      <dgm:spPr/>
      <dgm:t>
        <a:bodyPr/>
        <a:lstStyle/>
        <a:p>
          <a:endParaRPr lang="en-US"/>
        </a:p>
      </dgm:t>
    </dgm:pt>
    <dgm:pt modelId="{1E01C446-0BD9-4A99-B4FF-D4EE3CE373C9}" type="pres">
      <dgm:prSet presAssocID="{690A6C46-AE32-49EB-86DC-0B76EB9B6FC5}" presName="Name0" presStyleCnt="0">
        <dgm:presLayoutVars>
          <dgm:dir/>
          <dgm:animLvl val="lvl"/>
          <dgm:resizeHandles val="exact"/>
        </dgm:presLayoutVars>
      </dgm:prSet>
      <dgm:spPr/>
    </dgm:pt>
    <dgm:pt modelId="{F350EABF-E6B3-4AB5-AFE6-FF6380CAFB99}" type="pres">
      <dgm:prSet presAssocID="{55DB8935-DE10-4BA0-9494-8106739CF76E}" presName="linNode" presStyleCnt="0"/>
      <dgm:spPr/>
    </dgm:pt>
    <dgm:pt modelId="{CE78AD55-4307-46C4-B055-59D462069760}" type="pres">
      <dgm:prSet presAssocID="{55DB8935-DE10-4BA0-9494-8106739CF76E}" presName="parentText" presStyleLbl="node1" presStyleIdx="0" presStyleCnt="4" custScaleX="167998">
        <dgm:presLayoutVars>
          <dgm:chMax val="1"/>
          <dgm:bulletEnabled val="1"/>
        </dgm:presLayoutVars>
      </dgm:prSet>
      <dgm:spPr/>
    </dgm:pt>
    <dgm:pt modelId="{5893FB56-9923-407D-8CF9-D0B9EDEA0912}" type="pres">
      <dgm:prSet presAssocID="{14B51D81-BB4A-438A-B351-7F077A3A9012}" presName="sp" presStyleCnt="0"/>
      <dgm:spPr/>
    </dgm:pt>
    <dgm:pt modelId="{309479E7-CEBB-4821-BF70-228476C129C8}" type="pres">
      <dgm:prSet presAssocID="{605DA444-8FA1-45FD-BE65-FEDFE9E055CC}" presName="linNode" presStyleCnt="0"/>
      <dgm:spPr/>
    </dgm:pt>
    <dgm:pt modelId="{B8275550-EEFD-46EF-84EE-76D0DC7DEF76}" type="pres">
      <dgm:prSet presAssocID="{605DA444-8FA1-45FD-BE65-FEDFE9E055CC}" presName="parentText" presStyleLbl="node1" presStyleIdx="1" presStyleCnt="4" custScaleX="166569">
        <dgm:presLayoutVars>
          <dgm:chMax val="1"/>
          <dgm:bulletEnabled val="1"/>
        </dgm:presLayoutVars>
      </dgm:prSet>
      <dgm:spPr/>
    </dgm:pt>
    <dgm:pt modelId="{D8B3CB28-0901-46EF-98F2-641A331AEC90}" type="pres">
      <dgm:prSet presAssocID="{BE6869EA-A8EE-4373-B993-6623AAE4EBB5}" presName="sp" presStyleCnt="0"/>
      <dgm:spPr/>
    </dgm:pt>
    <dgm:pt modelId="{A894D5B0-EABA-41C9-8042-BA98F8554B64}" type="pres">
      <dgm:prSet presAssocID="{052E285F-A407-4EE6-B060-3FA8C756B9AB}" presName="linNode" presStyleCnt="0"/>
      <dgm:spPr/>
    </dgm:pt>
    <dgm:pt modelId="{D2BEC1EB-5409-4C72-8EC3-6FAD226F708C}" type="pres">
      <dgm:prSet presAssocID="{052E285F-A407-4EE6-B060-3FA8C756B9AB}" presName="parentText" presStyleLbl="node1" presStyleIdx="2" presStyleCnt="4" custScaleX="165140">
        <dgm:presLayoutVars>
          <dgm:chMax val="1"/>
          <dgm:bulletEnabled val="1"/>
        </dgm:presLayoutVars>
      </dgm:prSet>
      <dgm:spPr/>
    </dgm:pt>
    <dgm:pt modelId="{B4A5D973-6801-4263-9B52-B72870AC9A33}" type="pres">
      <dgm:prSet presAssocID="{589DB07D-16BF-49D7-9099-B84F55CB90B8}" presName="sp" presStyleCnt="0"/>
      <dgm:spPr/>
    </dgm:pt>
    <dgm:pt modelId="{F201430D-21F0-48A3-884F-0EE6DBF508C3}" type="pres">
      <dgm:prSet presAssocID="{056CA004-9290-4738-8D40-D85AD63040B1}" presName="linNode" presStyleCnt="0"/>
      <dgm:spPr/>
    </dgm:pt>
    <dgm:pt modelId="{BFB321EC-6B31-4332-86F1-80C828B0A23A}" type="pres">
      <dgm:prSet presAssocID="{056CA004-9290-4738-8D40-D85AD63040B1}" presName="parentText" presStyleLbl="node1" presStyleIdx="3" presStyleCnt="4" custScaleX="162282">
        <dgm:presLayoutVars>
          <dgm:chMax val="1"/>
          <dgm:bulletEnabled val="1"/>
        </dgm:presLayoutVars>
      </dgm:prSet>
      <dgm:spPr/>
    </dgm:pt>
  </dgm:ptLst>
  <dgm:cxnLst>
    <dgm:cxn modelId="{CD0BAC03-6CF8-4FDA-9403-9BC31C586D2E}" type="presOf" srcId="{056CA004-9290-4738-8D40-D85AD63040B1}" destId="{BFB321EC-6B31-4332-86F1-80C828B0A23A}" srcOrd="0" destOrd="0" presId="urn:microsoft.com/office/officeart/2005/8/layout/vList5"/>
    <dgm:cxn modelId="{1813E520-5187-4EE8-A048-26CD65C8DFA7}" type="presOf" srcId="{052E285F-A407-4EE6-B060-3FA8C756B9AB}" destId="{D2BEC1EB-5409-4C72-8EC3-6FAD226F708C}" srcOrd="0" destOrd="0" presId="urn:microsoft.com/office/officeart/2005/8/layout/vList5"/>
    <dgm:cxn modelId="{856B335B-E947-4C86-8B73-304284135476}" srcId="{690A6C46-AE32-49EB-86DC-0B76EB9B6FC5}" destId="{605DA444-8FA1-45FD-BE65-FEDFE9E055CC}" srcOrd="1" destOrd="0" parTransId="{953C1A72-42FE-4412-81D7-20BFEEB54D0B}" sibTransId="{BE6869EA-A8EE-4373-B993-6623AAE4EBB5}"/>
    <dgm:cxn modelId="{7DAD1764-F56F-42EB-BF44-7DEDD2AA28ED}" type="presOf" srcId="{605DA444-8FA1-45FD-BE65-FEDFE9E055CC}" destId="{B8275550-EEFD-46EF-84EE-76D0DC7DEF76}" srcOrd="0" destOrd="0" presId="urn:microsoft.com/office/officeart/2005/8/layout/vList5"/>
    <dgm:cxn modelId="{D4BA8369-664C-483C-826F-52E76B9F48AF}" type="presOf" srcId="{55DB8935-DE10-4BA0-9494-8106739CF76E}" destId="{CE78AD55-4307-46C4-B055-59D462069760}" srcOrd="0" destOrd="0" presId="urn:microsoft.com/office/officeart/2005/8/layout/vList5"/>
    <dgm:cxn modelId="{7E01BA83-64E9-42B0-9A1C-CF89FB6B322C}" srcId="{690A6C46-AE32-49EB-86DC-0B76EB9B6FC5}" destId="{056CA004-9290-4738-8D40-D85AD63040B1}" srcOrd="3" destOrd="0" parTransId="{AC8494D5-C40F-401D-8AE5-F46A6E840077}" sibTransId="{368FA597-95F3-4424-AF83-6AA7FC175DFB}"/>
    <dgm:cxn modelId="{A9D6B2C6-5BB3-460A-AAFE-528712D71095}" type="presOf" srcId="{690A6C46-AE32-49EB-86DC-0B76EB9B6FC5}" destId="{1E01C446-0BD9-4A99-B4FF-D4EE3CE373C9}" srcOrd="0" destOrd="0" presId="urn:microsoft.com/office/officeart/2005/8/layout/vList5"/>
    <dgm:cxn modelId="{7E3422C9-C489-407F-A51D-270466C4EF16}" srcId="{690A6C46-AE32-49EB-86DC-0B76EB9B6FC5}" destId="{052E285F-A407-4EE6-B060-3FA8C756B9AB}" srcOrd="2" destOrd="0" parTransId="{EF8F8E8A-9136-4E7A-8BE3-72CD33EE1091}" sibTransId="{589DB07D-16BF-49D7-9099-B84F55CB90B8}"/>
    <dgm:cxn modelId="{905514D0-2C40-439A-A4CA-A1DF77AF6B6B}" srcId="{690A6C46-AE32-49EB-86DC-0B76EB9B6FC5}" destId="{55DB8935-DE10-4BA0-9494-8106739CF76E}" srcOrd="0" destOrd="0" parTransId="{77A8ADB9-5A69-4B9B-9241-60896F734433}" sibTransId="{14B51D81-BB4A-438A-B351-7F077A3A9012}"/>
    <dgm:cxn modelId="{4D62850E-57E8-4697-B406-5DA1C866C6C0}" type="presParOf" srcId="{1E01C446-0BD9-4A99-B4FF-D4EE3CE373C9}" destId="{F350EABF-E6B3-4AB5-AFE6-FF6380CAFB99}" srcOrd="0" destOrd="0" presId="urn:microsoft.com/office/officeart/2005/8/layout/vList5"/>
    <dgm:cxn modelId="{24535A6B-3760-4235-954E-3FE8B5605FD1}" type="presParOf" srcId="{F350EABF-E6B3-4AB5-AFE6-FF6380CAFB99}" destId="{CE78AD55-4307-46C4-B055-59D462069760}" srcOrd="0" destOrd="0" presId="urn:microsoft.com/office/officeart/2005/8/layout/vList5"/>
    <dgm:cxn modelId="{286507D7-1A86-4CBE-A5BC-9AFBB46E7CD1}" type="presParOf" srcId="{1E01C446-0BD9-4A99-B4FF-D4EE3CE373C9}" destId="{5893FB56-9923-407D-8CF9-D0B9EDEA0912}" srcOrd="1" destOrd="0" presId="urn:microsoft.com/office/officeart/2005/8/layout/vList5"/>
    <dgm:cxn modelId="{A4910158-06D4-400E-8AFE-7196C8570C88}" type="presParOf" srcId="{1E01C446-0BD9-4A99-B4FF-D4EE3CE373C9}" destId="{309479E7-CEBB-4821-BF70-228476C129C8}" srcOrd="2" destOrd="0" presId="urn:microsoft.com/office/officeart/2005/8/layout/vList5"/>
    <dgm:cxn modelId="{4CF60482-0166-4D66-A51E-DB4FD02CEA6F}" type="presParOf" srcId="{309479E7-CEBB-4821-BF70-228476C129C8}" destId="{B8275550-EEFD-46EF-84EE-76D0DC7DEF76}" srcOrd="0" destOrd="0" presId="urn:microsoft.com/office/officeart/2005/8/layout/vList5"/>
    <dgm:cxn modelId="{3BC3C680-6AA5-4ED1-B7BD-5EE25A875DE2}" type="presParOf" srcId="{1E01C446-0BD9-4A99-B4FF-D4EE3CE373C9}" destId="{D8B3CB28-0901-46EF-98F2-641A331AEC90}" srcOrd="3" destOrd="0" presId="urn:microsoft.com/office/officeart/2005/8/layout/vList5"/>
    <dgm:cxn modelId="{C581992A-3D5C-4740-B1A0-36698656872E}" type="presParOf" srcId="{1E01C446-0BD9-4A99-B4FF-D4EE3CE373C9}" destId="{A894D5B0-EABA-41C9-8042-BA98F8554B64}" srcOrd="4" destOrd="0" presId="urn:microsoft.com/office/officeart/2005/8/layout/vList5"/>
    <dgm:cxn modelId="{3199A00B-8FE1-4465-BDCD-50D300C8460F}" type="presParOf" srcId="{A894D5B0-EABA-41C9-8042-BA98F8554B64}" destId="{D2BEC1EB-5409-4C72-8EC3-6FAD226F708C}" srcOrd="0" destOrd="0" presId="urn:microsoft.com/office/officeart/2005/8/layout/vList5"/>
    <dgm:cxn modelId="{63C2B48F-D940-4E2D-B60B-7862B348A1A5}" type="presParOf" srcId="{1E01C446-0BD9-4A99-B4FF-D4EE3CE373C9}" destId="{B4A5D973-6801-4263-9B52-B72870AC9A33}" srcOrd="5" destOrd="0" presId="urn:microsoft.com/office/officeart/2005/8/layout/vList5"/>
    <dgm:cxn modelId="{72259699-2676-4BC1-B15A-B0E0C7BE5043}" type="presParOf" srcId="{1E01C446-0BD9-4A99-B4FF-D4EE3CE373C9}" destId="{F201430D-21F0-48A3-884F-0EE6DBF508C3}" srcOrd="6" destOrd="0" presId="urn:microsoft.com/office/officeart/2005/8/layout/vList5"/>
    <dgm:cxn modelId="{2CAC73FD-B616-4BA6-93E0-17170B12F92B}" type="presParOf" srcId="{F201430D-21F0-48A3-884F-0EE6DBF508C3}" destId="{BFB321EC-6B31-4332-86F1-80C828B0A23A}"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DAAA1A-E6EC-47DD-B69E-38AFC66AA70E}">
      <dsp:nvSpPr>
        <dsp:cNvPr id="0" name=""/>
        <dsp:cNvSpPr/>
      </dsp:nvSpPr>
      <dsp:spPr>
        <a:xfrm>
          <a:off x="0" y="1461090"/>
          <a:ext cx="3335110" cy="211779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E604A1-6EF1-4846-9615-9723005DA927}">
      <dsp:nvSpPr>
        <dsp:cNvPr id="0" name=""/>
        <dsp:cNvSpPr/>
      </dsp:nvSpPr>
      <dsp:spPr>
        <a:xfrm>
          <a:off x="370567" y="1813130"/>
          <a:ext cx="3335110" cy="211779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dirty="0"/>
        </a:p>
        <a:p>
          <a:pPr marL="0" lvl="0" indent="0" algn="ctr" defTabSz="577850">
            <a:lnSpc>
              <a:spcPct val="90000"/>
            </a:lnSpc>
            <a:spcBef>
              <a:spcPct val="0"/>
            </a:spcBef>
            <a:spcAft>
              <a:spcPct val="35000"/>
            </a:spcAft>
            <a:buNone/>
          </a:pPr>
          <a:r>
            <a:rPr lang="en-US" sz="1500" kern="1200" dirty="0"/>
            <a:t>An initial substance use assessment allows clinicians to identify the most appropriate and least restrictive level of care for individuals. Individuals will be connected to the relevant services within the Substance Use Services department based on their specific needs.</a:t>
          </a:r>
        </a:p>
        <a:p>
          <a:pPr marL="0" lvl="0" indent="0" algn="ctr" defTabSz="577850">
            <a:lnSpc>
              <a:spcPct val="90000"/>
            </a:lnSpc>
            <a:spcBef>
              <a:spcPct val="0"/>
            </a:spcBef>
            <a:spcAft>
              <a:spcPct val="35000"/>
            </a:spcAft>
            <a:buNone/>
          </a:pPr>
          <a:endParaRPr lang="en-US" sz="1300" kern="1200" dirty="0"/>
        </a:p>
      </dsp:txBody>
      <dsp:txXfrm>
        <a:off x="432595" y="1875158"/>
        <a:ext cx="3211054" cy="1993738"/>
      </dsp:txXfrm>
    </dsp:sp>
    <dsp:sp modelId="{1D058EB6-138C-4D82-8036-27AFA27FF243}">
      <dsp:nvSpPr>
        <dsp:cNvPr id="0" name=""/>
        <dsp:cNvSpPr/>
      </dsp:nvSpPr>
      <dsp:spPr>
        <a:xfrm>
          <a:off x="4076245" y="1461090"/>
          <a:ext cx="3335110" cy="211779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F035FE-A4EE-4E42-8F7A-64CB60E21767}">
      <dsp:nvSpPr>
        <dsp:cNvPr id="0" name=""/>
        <dsp:cNvSpPr/>
      </dsp:nvSpPr>
      <dsp:spPr>
        <a:xfrm>
          <a:off x="4446813" y="1813130"/>
          <a:ext cx="3335110" cy="211779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The assessment will collect information such as recent substance use, treatment history, and biopsychosocial factors to determine the most appropriate level of care and treatment for individuals.</a:t>
          </a:r>
        </a:p>
      </dsp:txBody>
      <dsp:txXfrm>
        <a:off x="4508841" y="1875158"/>
        <a:ext cx="3211054" cy="1993738"/>
      </dsp:txXfrm>
    </dsp:sp>
    <dsp:sp modelId="{B9491540-128D-410F-8B1F-79B2E1B4EF5D}">
      <dsp:nvSpPr>
        <dsp:cNvPr id="0" name=""/>
        <dsp:cNvSpPr/>
      </dsp:nvSpPr>
      <dsp:spPr>
        <a:xfrm>
          <a:off x="8152491" y="1461090"/>
          <a:ext cx="3335110" cy="211779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17782D-6D8D-4F40-96CD-EF66657132BF}">
      <dsp:nvSpPr>
        <dsp:cNvPr id="0" name=""/>
        <dsp:cNvSpPr/>
      </dsp:nvSpPr>
      <dsp:spPr>
        <a:xfrm>
          <a:off x="8523058" y="1813130"/>
          <a:ext cx="3335110" cy="211779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If the appropriate level of care is higher than we offer, we will provide referrals and assist with connecting to those services.</a:t>
          </a:r>
        </a:p>
      </dsp:txBody>
      <dsp:txXfrm>
        <a:off x="8585086" y="1875158"/>
        <a:ext cx="3211054" cy="19937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8387A7-60C6-481D-AD1A-ECD696D22011}">
      <dsp:nvSpPr>
        <dsp:cNvPr id="0" name=""/>
        <dsp:cNvSpPr/>
      </dsp:nvSpPr>
      <dsp:spPr>
        <a:xfrm>
          <a:off x="0" y="49126"/>
          <a:ext cx="6734629" cy="1971523"/>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Substance Use Services counseling will be conducted by Licensed Chemical Dependency Counselors and/or Licensed Professional Counselors.</a:t>
          </a:r>
        </a:p>
      </dsp:txBody>
      <dsp:txXfrm>
        <a:off x="96242" y="145368"/>
        <a:ext cx="6542145" cy="1779039"/>
      </dsp:txXfrm>
    </dsp:sp>
    <dsp:sp modelId="{C9B7B901-3EB3-4413-B9E5-B57AEB7739F4}">
      <dsp:nvSpPr>
        <dsp:cNvPr id="0" name=""/>
        <dsp:cNvSpPr/>
      </dsp:nvSpPr>
      <dsp:spPr>
        <a:xfrm>
          <a:off x="0" y="2084009"/>
          <a:ext cx="6734629" cy="1971523"/>
        </a:xfrm>
        <a:prstGeom prst="roundRect">
          <a:avLst/>
        </a:prstGeom>
        <a:solidFill>
          <a:schemeClr val="accent2">
            <a:hueOff val="-661686"/>
            <a:satOff val="746"/>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endParaRPr lang="en-US" sz="2200" kern="1200" dirty="0"/>
        </a:p>
        <a:p>
          <a:pPr marL="0" lvl="0" indent="0" algn="l" defTabSz="977900">
            <a:lnSpc>
              <a:spcPct val="90000"/>
            </a:lnSpc>
            <a:spcBef>
              <a:spcPct val="0"/>
            </a:spcBef>
            <a:spcAft>
              <a:spcPct val="35000"/>
            </a:spcAft>
            <a:buNone/>
          </a:pPr>
          <a:r>
            <a:rPr lang="en-US" sz="2200" kern="1200" dirty="0"/>
            <a:t>Sessions will last approximately 50 minutes and will be held weekly or bi-weekly; both individual and family sessions are available.
</a:t>
          </a:r>
        </a:p>
      </dsp:txBody>
      <dsp:txXfrm>
        <a:off x="96242" y="2180251"/>
        <a:ext cx="6542145" cy="1779039"/>
      </dsp:txXfrm>
    </dsp:sp>
    <dsp:sp modelId="{E3593D9F-4639-4BE6-9BBA-D11AA9297905}">
      <dsp:nvSpPr>
        <dsp:cNvPr id="0" name=""/>
        <dsp:cNvSpPr/>
      </dsp:nvSpPr>
      <dsp:spPr>
        <a:xfrm>
          <a:off x="0" y="4118892"/>
          <a:ext cx="6734629" cy="1971523"/>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Individuals are eligible for up to 26 sessions of substance use counseling per year, with the option for staff to advocate for additional sessions if clinically justified.</a:t>
          </a:r>
        </a:p>
      </dsp:txBody>
      <dsp:txXfrm>
        <a:off x="96242" y="4215134"/>
        <a:ext cx="6542145" cy="17790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B78455-97C2-418C-9DFC-CC2053CF6C46}">
      <dsp:nvSpPr>
        <dsp:cNvPr id="0" name=""/>
        <dsp:cNvSpPr/>
      </dsp:nvSpPr>
      <dsp:spPr>
        <a:xfrm>
          <a:off x="0" y="21438"/>
          <a:ext cx="6954676" cy="13287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9D4A2A-2959-48FD-A4CA-A76F8ECD1567}">
      <dsp:nvSpPr>
        <dsp:cNvPr id="0" name=""/>
        <dsp:cNvSpPr/>
      </dsp:nvSpPr>
      <dsp:spPr>
        <a:xfrm>
          <a:off x="401950" y="302763"/>
          <a:ext cx="731533" cy="73081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5EE386A-D34D-41F0-8026-2BF76340DF3F}">
      <dsp:nvSpPr>
        <dsp:cNvPr id="0" name=""/>
        <dsp:cNvSpPr/>
      </dsp:nvSpPr>
      <dsp:spPr>
        <a:xfrm>
          <a:off x="1472988" y="0"/>
          <a:ext cx="4995630" cy="1330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765" tIns="140765" rIns="140765" bIns="140765" numCol="1" spcCol="1270" anchor="ctr" anchorCtr="0">
          <a:noAutofit/>
        </a:bodyPr>
        <a:lstStyle/>
        <a:p>
          <a:pPr marL="0" lvl="0" indent="0" algn="l" defTabSz="844550">
            <a:lnSpc>
              <a:spcPct val="90000"/>
            </a:lnSpc>
            <a:spcBef>
              <a:spcPct val="0"/>
            </a:spcBef>
            <a:spcAft>
              <a:spcPct val="35000"/>
            </a:spcAft>
            <a:buNone/>
          </a:pPr>
          <a:r>
            <a:rPr lang="en-US" sz="1900" kern="1200" dirty="0"/>
            <a:t>Intensive Outpatient Programming consists of group sessions three times a week for three hours each, plus at least one hour of individual substance use counseling.</a:t>
          </a:r>
        </a:p>
      </dsp:txBody>
      <dsp:txXfrm>
        <a:off x="1472988" y="0"/>
        <a:ext cx="4995630" cy="1330060"/>
      </dsp:txXfrm>
    </dsp:sp>
    <dsp:sp modelId="{CBAB18CF-E6B7-4503-8BA9-BEA455E5D9CA}">
      <dsp:nvSpPr>
        <dsp:cNvPr id="0" name=""/>
        <dsp:cNvSpPr/>
      </dsp:nvSpPr>
      <dsp:spPr>
        <a:xfrm>
          <a:off x="0" y="1629421"/>
          <a:ext cx="6954676" cy="13287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546899-F79E-4D4B-835C-CACF8F94B0A7}">
      <dsp:nvSpPr>
        <dsp:cNvPr id="0" name=""/>
        <dsp:cNvSpPr/>
      </dsp:nvSpPr>
      <dsp:spPr>
        <a:xfrm>
          <a:off x="401950" y="1928392"/>
          <a:ext cx="731533" cy="73081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5C3D0FD-0C10-4986-993D-EA55D1B3EF84}">
      <dsp:nvSpPr>
        <dsp:cNvPr id="0" name=""/>
        <dsp:cNvSpPr/>
      </dsp:nvSpPr>
      <dsp:spPr>
        <a:xfrm>
          <a:off x="1447410" y="1540733"/>
          <a:ext cx="4995630" cy="1330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765" tIns="140765" rIns="140765" bIns="140765" numCol="1" spcCol="1270" anchor="ctr" anchorCtr="0">
          <a:noAutofit/>
        </a:bodyPr>
        <a:lstStyle/>
        <a:p>
          <a:pPr marL="0" lvl="0" indent="0" algn="l" defTabSz="889000">
            <a:lnSpc>
              <a:spcPct val="90000"/>
            </a:lnSpc>
            <a:spcBef>
              <a:spcPct val="0"/>
            </a:spcBef>
            <a:spcAft>
              <a:spcPct val="35000"/>
            </a:spcAft>
            <a:buNone/>
          </a:pPr>
          <a:r>
            <a:rPr lang="en-US" sz="2000" kern="1200" dirty="0"/>
            <a:t>Treatment includes a minimum of 10 hours per week and lasts approximately 12 weeks.</a:t>
          </a:r>
        </a:p>
      </dsp:txBody>
      <dsp:txXfrm>
        <a:off x="1447410" y="1540733"/>
        <a:ext cx="4995630" cy="1330060"/>
      </dsp:txXfrm>
    </dsp:sp>
    <dsp:sp modelId="{796444E0-ABF1-430A-B153-1D5A4783C4BD}">
      <dsp:nvSpPr>
        <dsp:cNvPr id="0" name=""/>
        <dsp:cNvSpPr/>
      </dsp:nvSpPr>
      <dsp:spPr>
        <a:xfrm>
          <a:off x="0" y="3255050"/>
          <a:ext cx="6954676" cy="13287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7BADD0-89CF-4665-A79D-E8EFED30EF0E}">
      <dsp:nvSpPr>
        <dsp:cNvPr id="0" name=""/>
        <dsp:cNvSpPr/>
      </dsp:nvSpPr>
      <dsp:spPr>
        <a:xfrm>
          <a:off x="401950" y="3554022"/>
          <a:ext cx="731533" cy="73081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97F4B47-3C6C-4E4C-96E1-2C83BCE79F15}">
      <dsp:nvSpPr>
        <dsp:cNvPr id="0" name=""/>
        <dsp:cNvSpPr/>
      </dsp:nvSpPr>
      <dsp:spPr>
        <a:xfrm>
          <a:off x="1470390" y="3291986"/>
          <a:ext cx="4995630" cy="1330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765" tIns="140765" rIns="140765" bIns="140765" numCol="1" spcCol="1270" anchor="ctr" anchorCtr="0">
          <a:noAutofit/>
        </a:bodyPr>
        <a:lstStyle/>
        <a:p>
          <a:pPr marL="0" lvl="0" indent="0" algn="l" defTabSz="755650">
            <a:lnSpc>
              <a:spcPct val="90000"/>
            </a:lnSpc>
            <a:spcBef>
              <a:spcPct val="0"/>
            </a:spcBef>
            <a:spcAft>
              <a:spcPct val="35000"/>
            </a:spcAft>
            <a:buNone/>
          </a:pPr>
          <a:endParaRPr lang="en-US" sz="1700" kern="1200" dirty="0"/>
        </a:p>
        <a:p>
          <a:pPr marL="0" lvl="0" indent="0" algn="l" defTabSz="755650">
            <a:lnSpc>
              <a:spcPct val="90000"/>
            </a:lnSpc>
            <a:spcBef>
              <a:spcPct val="0"/>
            </a:spcBef>
            <a:spcAft>
              <a:spcPct val="35000"/>
            </a:spcAft>
            <a:buNone/>
          </a:pPr>
          <a:r>
            <a:rPr lang="en-US" sz="2000" kern="1200" dirty="0"/>
            <a:t>Groups are designed by Substance Use Services staff and are based on the SAMHSA Matrix Model and Cognitive Behavioral Therapy.
</a:t>
          </a:r>
        </a:p>
      </dsp:txBody>
      <dsp:txXfrm>
        <a:off x="1470390" y="3291986"/>
        <a:ext cx="4995630" cy="1330060"/>
      </dsp:txXfrm>
    </dsp:sp>
    <dsp:sp modelId="{08E21751-C26D-41D9-9DE4-3191B92D89E7}">
      <dsp:nvSpPr>
        <dsp:cNvPr id="0" name=""/>
        <dsp:cNvSpPr/>
      </dsp:nvSpPr>
      <dsp:spPr>
        <a:xfrm>
          <a:off x="0" y="4885771"/>
          <a:ext cx="6954676" cy="13287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992E40-D37E-4992-8ECD-0E199AEC0681}">
      <dsp:nvSpPr>
        <dsp:cNvPr id="0" name=""/>
        <dsp:cNvSpPr/>
      </dsp:nvSpPr>
      <dsp:spPr>
        <a:xfrm>
          <a:off x="401950" y="5179651"/>
          <a:ext cx="731533" cy="73081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508F082-D68E-43A5-829E-4DEC9CBE4404}">
      <dsp:nvSpPr>
        <dsp:cNvPr id="0" name=""/>
        <dsp:cNvSpPr/>
      </dsp:nvSpPr>
      <dsp:spPr>
        <a:xfrm>
          <a:off x="1472988" y="4884472"/>
          <a:ext cx="4995630" cy="1330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765" tIns="140765" rIns="140765" bIns="140765" numCol="1" spcCol="1270" anchor="ctr" anchorCtr="0">
          <a:noAutofit/>
        </a:bodyPr>
        <a:lstStyle/>
        <a:p>
          <a:pPr marL="0" lvl="0" indent="0" algn="l" defTabSz="933450">
            <a:lnSpc>
              <a:spcPct val="90000"/>
            </a:lnSpc>
            <a:spcBef>
              <a:spcPct val="0"/>
            </a:spcBef>
            <a:spcAft>
              <a:spcPct val="35000"/>
            </a:spcAft>
            <a:buNone/>
          </a:pPr>
          <a:r>
            <a:rPr lang="en-US" sz="2100" kern="1200" dirty="0"/>
            <a:t>All Intensive Outpatient Program participants will undergo drug and alcohol testing for accountability, as abstinence is required.</a:t>
          </a:r>
        </a:p>
      </dsp:txBody>
      <dsp:txXfrm>
        <a:off x="1472988" y="4884472"/>
        <a:ext cx="4995630" cy="13300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78AD55-4307-46C4-B055-59D462069760}">
      <dsp:nvSpPr>
        <dsp:cNvPr id="0" name=""/>
        <dsp:cNvSpPr/>
      </dsp:nvSpPr>
      <dsp:spPr>
        <a:xfrm>
          <a:off x="1276024" y="2871"/>
          <a:ext cx="3905447" cy="138102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Narcan (Naloxone) is a medication used to reverse the effects of an opioid overdose.</a:t>
          </a:r>
        </a:p>
      </dsp:txBody>
      <dsp:txXfrm>
        <a:off x="1343440" y="70287"/>
        <a:ext cx="3770615" cy="1246193"/>
      </dsp:txXfrm>
    </dsp:sp>
    <dsp:sp modelId="{B8275550-EEFD-46EF-84EE-76D0DC7DEF76}">
      <dsp:nvSpPr>
        <dsp:cNvPr id="0" name=""/>
        <dsp:cNvSpPr/>
      </dsp:nvSpPr>
      <dsp:spPr>
        <a:xfrm>
          <a:off x="1276024" y="1452947"/>
          <a:ext cx="3872227" cy="1381025"/>
        </a:xfrm>
        <a:prstGeom prst="roundRect">
          <a:avLst/>
        </a:prstGeom>
        <a:solidFill>
          <a:schemeClr val="accent2">
            <a:hueOff val="-441124"/>
            <a:satOff val="497"/>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kern="1200" dirty="0"/>
            <a:t>All SUD staff are trained in how to use Narcan, and educate individuals, families, or community members who request it.</a:t>
          </a:r>
        </a:p>
      </dsp:txBody>
      <dsp:txXfrm>
        <a:off x="1343440" y="1520363"/>
        <a:ext cx="3737395" cy="1246193"/>
      </dsp:txXfrm>
    </dsp:sp>
    <dsp:sp modelId="{D2BEC1EB-5409-4C72-8EC3-6FAD226F708C}">
      <dsp:nvSpPr>
        <dsp:cNvPr id="0" name=""/>
        <dsp:cNvSpPr/>
      </dsp:nvSpPr>
      <dsp:spPr>
        <a:xfrm>
          <a:off x="1276024" y="2903024"/>
          <a:ext cx="3839007" cy="1381025"/>
        </a:xfrm>
        <a:prstGeom prst="roundRect">
          <a:avLst/>
        </a:prstGeom>
        <a:solidFill>
          <a:schemeClr val="accent2">
            <a:hueOff val="-882249"/>
            <a:satOff val="995"/>
            <a:lumOff val="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kern="1200" dirty="0"/>
            <a:t>We currently have the Narcan nasal spray available.</a:t>
          </a:r>
        </a:p>
      </dsp:txBody>
      <dsp:txXfrm>
        <a:off x="1343440" y="2970440"/>
        <a:ext cx="3704175" cy="1246193"/>
      </dsp:txXfrm>
    </dsp:sp>
    <dsp:sp modelId="{BFB321EC-6B31-4332-86F1-80C828B0A23A}">
      <dsp:nvSpPr>
        <dsp:cNvPr id="0" name=""/>
        <dsp:cNvSpPr/>
      </dsp:nvSpPr>
      <dsp:spPr>
        <a:xfrm>
          <a:off x="1276024" y="4353101"/>
          <a:ext cx="3772567" cy="1381025"/>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kern="1200" dirty="0"/>
            <a:t>We continue to explore future opportunities to expand our harm reduction services.</a:t>
          </a:r>
        </a:p>
      </dsp:txBody>
      <dsp:txXfrm>
        <a:off x="1343440" y="4420517"/>
        <a:ext cx="3637735" cy="124619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E1265D36-0DB3-4EFB-928B-6F22D55826CF}"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BBDD8-9E9A-4839-9C9C-9A8A5EBB3A4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2820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265D36-0DB3-4EFB-928B-6F22D55826CF}"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BBDD8-9E9A-4839-9C9C-9A8A5EBB3A41}" type="slidenum">
              <a:rPr lang="en-US" smtClean="0"/>
              <a:t>‹#›</a:t>
            </a:fld>
            <a:endParaRPr lang="en-US"/>
          </a:p>
        </p:txBody>
      </p:sp>
    </p:spTree>
    <p:extLst>
      <p:ext uri="{BB962C8B-B14F-4D97-AF65-F5344CB8AC3E}">
        <p14:creationId xmlns:p14="http://schemas.microsoft.com/office/powerpoint/2010/main" val="502820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265D36-0DB3-4EFB-928B-6F22D55826CF}"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BBDD8-9E9A-4839-9C9C-9A8A5EBB3A41}"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1974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265D36-0DB3-4EFB-928B-6F22D55826CF}"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BBDD8-9E9A-4839-9C9C-9A8A5EBB3A41}" type="slidenum">
              <a:rPr lang="en-US" smtClean="0"/>
              <a:t>‹#›</a:t>
            </a:fld>
            <a:endParaRPr lang="en-US"/>
          </a:p>
        </p:txBody>
      </p:sp>
    </p:spTree>
    <p:extLst>
      <p:ext uri="{BB962C8B-B14F-4D97-AF65-F5344CB8AC3E}">
        <p14:creationId xmlns:p14="http://schemas.microsoft.com/office/powerpoint/2010/main" val="37249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265D36-0DB3-4EFB-928B-6F22D55826CF}"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BBDD8-9E9A-4839-9C9C-9A8A5EBB3A4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3750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265D36-0DB3-4EFB-928B-6F22D55826CF}"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BBDD8-9E9A-4839-9C9C-9A8A5EBB3A41}" type="slidenum">
              <a:rPr lang="en-US" smtClean="0"/>
              <a:t>‹#›</a:t>
            </a:fld>
            <a:endParaRPr lang="en-US"/>
          </a:p>
        </p:txBody>
      </p:sp>
    </p:spTree>
    <p:extLst>
      <p:ext uri="{BB962C8B-B14F-4D97-AF65-F5344CB8AC3E}">
        <p14:creationId xmlns:p14="http://schemas.microsoft.com/office/powerpoint/2010/main" val="1119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265D36-0DB3-4EFB-928B-6F22D55826CF}" type="datetimeFigureOut">
              <a:rPr lang="en-US" smtClean="0"/>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1BBDD8-9E9A-4839-9C9C-9A8A5EBB3A41}" type="slidenum">
              <a:rPr lang="en-US" smtClean="0"/>
              <a:t>‹#›</a:t>
            </a:fld>
            <a:endParaRPr lang="en-US"/>
          </a:p>
        </p:txBody>
      </p:sp>
    </p:spTree>
    <p:extLst>
      <p:ext uri="{BB962C8B-B14F-4D97-AF65-F5344CB8AC3E}">
        <p14:creationId xmlns:p14="http://schemas.microsoft.com/office/powerpoint/2010/main" val="2432074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265D36-0DB3-4EFB-928B-6F22D55826CF}" type="datetimeFigureOut">
              <a:rPr lang="en-US" smtClean="0"/>
              <a:t>9/15/2025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1BBDD8-9E9A-4839-9C9C-9A8A5EBB3A41}" type="slidenum">
              <a:rPr lang="en-US" smtClean="0"/>
              <a:t>‹#›</a:t>
            </a:fld>
            <a:endParaRPr lang="en-US"/>
          </a:p>
        </p:txBody>
      </p:sp>
    </p:spTree>
    <p:extLst>
      <p:ext uri="{BB962C8B-B14F-4D97-AF65-F5344CB8AC3E}">
        <p14:creationId xmlns:p14="http://schemas.microsoft.com/office/powerpoint/2010/main" val="1456470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265D36-0DB3-4EFB-928B-6F22D55826CF}" type="datetimeFigureOut">
              <a:rPr lang="en-US" smtClean="0"/>
              <a:t>9/15/2025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1BBDD8-9E9A-4839-9C9C-9A8A5EBB3A41}" type="slidenum">
              <a:rPr lang="en-US" smtClean="0"/>
              <a:t>‹#›</a:t>
            </a:fld>
            <a:endParaRPr lang="en-US"/>
          </a:p>
        </p:txBody>
      </p:sp>
    </p:spTree>
    <p:extLst>
      <p:ext uri="{BB962C8B-B14F-4D97-AF65-F5344CB8AC3E}">
        <p14:creationId xmlns:p14="http://schemas.microsoft.com/office/powerpoint/2010/main" val="185318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265D36-0DB3-4EFB-928B-6F22D55826CF}"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BBDD8-9E9A-4839-9C9C-9A8A5EBB3A41}" type="slidenum">
              <a:rPr lang="en-US" smtClean="0"/>
              <a:t>‹#›</a:t>
            </a:fld>
            <a:endParaRPr lang="en-US"/>
          </a:p>
        </p:txBody>
      </p:sp>
    </p:spTree>
    <p:extLst>
      <p:ext uri="{BB962C8B-B14F-4D97-AF65-F5344CB8AC3E}">
        <p14:creationId xmlns:p14="http://schemas.microsoft.com/office/powerpoint/2010/main" val="3421929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265D36-0DB3-4EFB-928B-6F22D55826CF}"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BBDD8-9E9A-4839-9C9C-9A8A5EBB3A4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221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1265D36-0DB3-4EFB-928B-6F22D55826CF}" type="datetimeFigureOut">
              <a:rPr lang="en-US" smtClean="0"/>
              <a:t>9/15/2025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C1BBDD8-9E9A-4839-9C9C-9A8A5EBB3A41}"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764976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le 1">
            <a:extLst>
              <a:ext uri="{FF2B5EF4-FFF2-40B4-BE49-F238E27FC236}">
                <a16:creationId xmlns:a16="http://schemas.microsoft.com/office/drawing/2014/main" id="{A3DE745B-4055-4F61-BB0B-C21E7A5D7323}"/>
              </a:ext>
            </a:extLst>
          </p:cNvPr>
          <p:cNvSpPr>
            <a:spLocks noGrp="1"/>
          </p:cNvSpPr>
          <p:nvPr>
            <p:ph type="ctrTitle"/>
          </p:nvPr>
        </p:nvSpPr>
        <p:spPr>
          <a:xfrm>
            <a:off x="990096" y="977900"/>
            <a:ext cx="6539558" cy="3327734"/>
          </a:xfrm>
        </p:spPr>
        <p:txBody>
          <a:bodyPr anchor="b">
            <a:normAutofit/>
          </a:bodyPr>
          <a:lstStyle/>
          <a:p>
            <a:r>
              <a:rPr lang="en-US" sz="5400"/>
              <a:t>Substance use Services</a:t>
            </a:r>
          </a:p>
        </p:txBody>
      </p:sp>
      <p:sp>
        <p:nvSpPr>
          <p:cNvPr id="3" name="Subtitle 2">
            <a:extLst>
              <a:ext uri="{FF2B5EF4-FFF2-40B4-BE49-F238E27FC236}">
                <a16:creationId xmlns:a16="http://schemas.microsoft.com/office/drawing/2014/main" id="{9B6B92E0-CD03-42AC-8F3F-C39BABF916B9}"/>
              </a:ext>
            </a:extLst>
          </p:cNvPr>
          <p:cNvSpPr>
            <a:spLocks noGrp="1"/>
          </p:cNvSpPr>
          <p:nvPr>
            <p:ph type="subTitle" idx="1"/>
          </p:nvPr>
        </p:nvSpPr>
        <p:spPr>
          <a:xfrm>
            <a:off x="990096" y="4621235"/>
            <a:ext cx="6539558" cy="1225028"/>
          </a:xfrm>
        </p:spPr>
        <p:txBody>
          <a:bodyPr anchor="t">
            <a:normAutofit/>
          </a:bodyPr>
          <a:lstStyle/>
          <a:p>
            <a:pPr algn="r"/>
            <a:r>
              <a:rPr lang="en-US" sz="2000"/>
              <a:t>Denton County MHMR Center</a:t>
            </a:r>
          </a:p>
        </p:txBody>
      </p:sp>
      <p:cxnSp>
        <p:nvCxnSpPr>
          <p:cNvPr id="25" name="Straight Connector 2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3124340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8" name="Straight Connector 37">
            <a:extLst>
              <a:ext uri="{FF2B5EF4-FFF2-40B4-BE49-F238E27FC236}">
                <a16:creationId xmlns:a16="http://schemas.microsoft.com/office/drawing/2014/main" id="{22953FD7-F17A-4D8D-8237-93E8D56716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40" name="Rectangle 39">
            <a:extLst>
              <a:ext uri="{FF2B5EF4-FFF2-40B4-BE49-F238E27FC236}">
                <a16:creationId xmlns:a16="http://schemas.microsoft.com/office/drawing/2014/main" id="{FABE753E-4156-4486-B269-C34C2220E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DB9BFE9F-67FE-4BBC-BFED-6AA4C51D00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3801"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44D52D-4DD8-4FDE-A4B2-066F90007FAE}"/>
              </a:ext>
            </a:extLst>
          </p:cNvPr>
          <p:cNvSpPr>
            <a:spLocks noGrp="1"/>
          </p:cNvSpPr>
          <p:nvPr>
            <p:ph type="title"/>
          </p:nvPr>
        </p:nvSpPr>
        <p:spPr>
          <a:xfrm>
            <a:off x="8187269" y="643467"/>
            <a:ext cx="3415612" cy="5571066"/>
          </a:xfrm>
        </p:spPr>
        <p:txBody>
          <a:bodyPr vert="horz" lIns="91440" tIns="45720" rIns="91440" bIns="45720" rtlCol="0" anchor="ctr">
            <a:normAutofit/>
          </a:bodyPr>
          <a:lstStyle/>
          <a:p>
            <a:r>
              <a:rPr lang="en-US" kern="1200" cap="all" spc="100" baseline="0" dirty="0">
                <a:solidFill>
                  <a:srgbClr val="FFFFFF"/>
                </a:solidFill>
                <a:latin typeface="+mj-lt"/>
                <a:ea typeface="+mj-ea"/>
                <a:cs typeface="+mj-cs"/>
              </a:rPr>
              <a:t>Intensive Outpatient Services</a:t>
            </a:r>
          </a:p>
        </p:txBody>
      </p:sp>
      <p:graphicFrame>
        <p:nvGraphicFramePr>
          <p:cNvPr id="34" name="TextBox 2">
            <a:extLst>
              <a:ext uri="{FF2B5EF4-FFF2-40B4-BE49-F238E27FC236}">
                <a16:creationId xmlns:a16="http://schemas.microsoft.com/office/drawing/2014/main" id="{F029C640-A6A3-430F-90A2-0C35C485FD6C}"/>
              </a:ext>
            </a:extLst>
          </p:cNvPr>
          <p:cNvGraphicFramePr/>
          <p:nvPr>
            <p:extLst>
              <p:ext uri="{D42A27DB-BD31-4B8C-83A1-F6EECF244321}">
                <p14:modId xmlns:p14="http://schemas.microsoft.com/office/powerpoint/2010/main" val="2036083669"/>
              </p:ext>
            </p:extLst>
          </p:nvPr>
        </p:nvGraphicFramePr>
        <p:xfrm>
          <a:off x="267391" y="321733"/>
          <a:ext cx="6954676" cy="62145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4249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7" name="Straight Connector 36">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944D52D-4DD8-4FDE-A4B2-066F90007FAE}"/>
              </a:ext>
            </a:extLst>
          </p:cNvPr>
          <p:cNvSpPr>
            <a:spLocks noGrp="1"/>
          </p:cNvSpPr>
          <p:nvPr>
            <p:ph type="title"/>
          </p:nvPr>
        </p:nvSpPr>
        <p:spPr>
          <a:xfrm>
            <a:off x="1024128" y="585216"/>
            <a:ext cx="8018272" cy="1499616"/>
          </a:xfrm>
        </p:spPr>
        <p:txBody>
          <a:bodyPr vert="horz" lIns="91440" tIns="45720" rIns="91440" bIns="45720" rtlCol="0" anchor="ctr">
            <a:normAutofit/>
          </a:bodyPr>
          <a:lstStyle/>
          <a:p>
            <a:r>
              <a:rPr lang="en-US" dirty="0"/>
              <a:t>Medication assisted treatment</a:t>
            </a:r>
          </a:p>
        </p:txBody>
      </p:sp>
      <p:sp>
        <p:nvSpPr>
          <p:cNvPr id="3" name="TextBox 2">
            <a:extLst>
              <a:ext uri="{FF2B5EF4-FFF2-40B4-BE49-F238E27FC236}">
                <a16:creationId xmlns:a16="http://schemas.microsoft.com/office/drawing/2014/main" id="{EC561426-86E0-45B5-9B6A-FA1E8F1B3C00}"/>
              </a:ext>
            </a:extLst>
          </p:cNvPr>
          <p:cNvSpPr txBox="1"/>
          <p:nvPr/>
        </p:nvSpPr>
        <p:spPr>
          <a:xfrm>
            <a:off x="1024128" y="2286000"/>
            <a:ext cx="8018271" cy="4023360"/>
          </a:xfrm>
          <a:prstGeom prst="rect">
            <a:avLst/>
          </a:prstGeom>
        </p:spPr>
        <p:txBody>
          <a:bodyPr vert="horz" lIns="45720" tIns="45720" rIns="45720" bIns="45720" rtlCol="0">
            <a:normAutofit/>
          </a:bodyPr>
          <a:lstStyle/>
          <a:p>
            <a:pPr marL="342900" indent="-342900" defTabSz="914400">
              <a:lnSpc>
                <a:spcPct val="90000"/>
              </a:lnSpc>
              <a:spcAft>
                <a:spcPts val="600"/>
              </a:spcAft>
              <a:buClr>
                <a:schemeClr val="accent1"/>
              </a:buClr>
              <a:buFont typeface="Arial" panose="020B0604020202020204" pitchFamily="34" charset="0"/>
              <a:buChar char="•"/>
            </a:pPr>
            <a:r>
              <a:rPr lang="en-US" sz="3000" dirty="0"/>
              <a:t>In partnership with Olive Branch Recovery, we provide Medication Assisted Treatment for individuals with Opioid Use Disorder.</a:t>
            </a:r>
          </a:p>
          <a:p>
            <a:pPr marL="342900" indent="-342900" defTabSz="914400">
              <a:lnSpc>
                <a:spcPct val="90000"/>
              </a:lnSpc>
              <a:spcAft>
                <a:spcPts val="600"/>
              </a:spcAft>
              <a:buClr>
                <a:schemeClr val="accent1"/>
              </a:buClr>
              <a:buFont typeface="Arial" panose="020B0604020202020204" pitchFamily="34" charset="0"/>
              <a:buChar char="•"/>
            </a:pPr>
            <a:r>
              <a:rPr lang="en-US" sz="3000" dirty="0"/>
              <a:t>Individuals will meet with our contracted provider via telehealth, with treatment and medication costs covered for nine months.</a:t>
            </a:r>
          </a:p>
          <a:p>
            <a:pPr marL="342900" indent="-342900" defTabSz="914400">
              <a:lnSpc>
                <a:spcPct val="90000"/>
              </a:lnSpc>
              <a:spcAft>
                <a:spcPts val="600"/>
              </a:spcAft>
              <a:buClr>
                <a:schemeClr val="accent1"/>
              </a:buClr>
              <a:buFont typeface="Arial" panose="020B0604020202020204" pitchFamily="34" charset="0"/>
              <a:buChar char="•"/>
            </a:pPr>
            <a:r>
              <a:rPr lang="en-US" sz="3000" dirty="0"/>
              <a:t>Individuals receiving Medication Assisted Treatment services must participate in SUD counseling at least once a week.</a:t>
            </a:r>
          </a:p>
        </p:txBody>
      </p:sp>
      <p:sp>
        <p:nvSpPr>
          <p:cNvPr id="39" name="Rectangle 38">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4918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8" name="Straight Connector 37">
            <a:extLst>
              <a:ext uri="{FF2B5EF4-FFF2-40B4-BE49-F238E27FC236}">
                <a16:creationId xmlns:a16="http://schemas.microsoft.com/office/drawing/2014/main" id="{22953FD7-F17A-4D8D-8237-93E8D56716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44D52D-4DD8-4FDE-A4B2-066F90007FAE}"/>
              </a:ext>
            </a:extLst>
          </p:cNvPr>
          <p:cNvSpPr>
            <a:spLocks noGrp="1"/>
          </p:cNvSpPr>
          <p:nvPr>
            <p:ph type="title"/>
          </p:nvPr>
        </p:nvSpPr>
        <p:spPr>
          <a:xfrm>
            <a:off x="643468" y="643467"/>
            <a:ext cx="3415612" cy="5571066"/>
          </a:xfrm>
        </p:spPr>
        <p:txBody>
          <a:bodyPr vert="horz" lIns="91440" tIns="45720" rIns="91440" bIns="45720" rtlCol="0" anchor="ctr">
            <a:normAutofit/>
          </a:bodyPr>
          <a:lstStyle/>
          <a:p>
            <a:r>
              <a:rPr lang="en-US" kern="1200" cap="all" spc="100" baseline="0">
                <a:solidFill>
                  <a:srgbClr val="FFFFFF"/>
                </a:solidFill>
                <a:latin typeface="+mj-lt"/>
                <a:ea typeface="+mj-ea"/>
                <a:cs typeface="+mj-cs"/>
              </a:rPr>
              <a:t>Harm reduction</a:t>
            </a:r>
          </a:p>
        </p:txBody>
      </p:sp>
      <p:graphicFrame>
        <p:nvGraphicFramePr>
          <p:cNvPr id="34" name="TextBox 2">
            <a:extLst>
              <a:ext uri="{FF2B5EF4-FFF2-40B4-BE49-F238E27FC236}">
                <a16:creationId xmlns:a16="http://schemas.microsoft.com/office/drawing/2014/main" id="{207D87B6-B25F-EF63-5B28-CF313E1A5782}"/>
              </a:ext>
            </a:extLst>
          </p:cNvPr>
          <p:cNvGraphicFramePr/>
          <p:nvPr>
            <p:extLst>
              <p:ext uri="{D42A27DB-BD31-4B8C-83A1-F6EECF244321}">
                <p14:modId xmlns:p14="http://schemas.microsoft.com/office/powerpoint/2010/main" val="517613745"/>
              </p:ext>
            </p:extLst>
          </p:nvPr>
        </p:nvGraphicFramePr>
        <p:xfrm>
          <a:off x="5291667" y="643467"/>
          <a:ext cx="6457496" cy="57369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8348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41" name="Rectangle 40">
            <a:extLst>
              <a:ext uri="{FF2B5EF4-FFF2-40B4-BE49-F238E27FC236}">
                <a16:creationId xmlns:a16="http://schemas.microsoft.com/office/drawing/2014/main" id="{CBDDD243-ED5F-4896-B18B-ABCF4B7E1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19E6BB3-DF2B-4751-97C5-B3DB949AED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44D52D-4DD8-4FDE-A4B2-066F90007FAE}"/>
              </a:ext>
            </a:extLst>
          </p:cNvPr>
          <p:cNvSpPr>
            <a:spLocks noGrp="1"/>
          </p:cNvSpPr>
          <p:nvPr>
            <p:ph type="title"/>
          </p:nvPr>
        </p:nvSpPr>
        <p:spPr>
          <a:xfrm>
            <a:off x="1024128" y="4911819"/>
            <a:ext cx="9720072" cy="1499616"/>
          </a:xfrm>
        </p:spPr>
        <p:txBody>
          <a:bodyPr vert="horz" lIns="91440" tIns="45720" rIns="91440" bIns="45720" rtlCol="0" anchor="ctr">
            <a:normAutofit/>
          </a:bodyPr>
          <a:lstStyle/>
          <a:p>
            <a:r>
              <a:rPr lang="en-US">
                <a:solidFill>
                  <a:srgbClr val="FFFFFF"/>
                </a:solidFill>
              </a:rPr>
              <a:t>HIV &amp; Hep (A, b, c) Testing</a:t>
            </a:r>
          </a:p>
        </p:txBody>
      </p:sp>
      <p:sp>
        <p:nvSpPr>
          <p:cNvPr id="3" name="TextBox 2">
            <a:extLst>
              <a:ext uri="{FF2B5EF4-FFF2-40B4-BE49-F238E27FC236}">
                <a16:creationId xmlns:a16="http://schemas.microsoft.com/office/drawing/2014/main" id="{EC561426-86E0-45B5-9B6A-FA1E8F1B3C00}"/>
              </a:ext>
            </a:extLst>
          </p:cNvPr>
          <p:cNvSpPr txBox="1"/>
          <p:nvPr/>
        </p:nvSpPr>
        <p:spPr>
          <a:xfrm>
            <a:off x="1024129" y="273465"/>
            <a:ext cx="4750110" cy="3958714"/>
          </a:xfrm>
          <a:prstGeom prst="rect">
            <a:avLst/>
          </a:prstGeom>
        </p:spPr>
        <p:txBody>
          <a:bodyPr vert="horz" lIns="45720" tIns="45720" rIns="45720" bIns="45720" rtlCol="0" anchor="ctr">
            <a:noAutofit/>
          </a:bodyPr>
          <a:lstStyle/>
          <a:p>
            <a:pPr marL="342900" indent="-342900" defTabSz="914400">
              <a:lnSpc>
                <a:spcPct val="90000"/>
              </a:lnSpc>
              <a:spcAft>
                <a:spcPts val="600"/>
              </a:spcAft>
              <a:buClr>
                <a:schemeClr val="accent1"/>
              </a:buClr>
              <a:buFont typeface="Arial" panose="020B0604020202020204" pitchFamily="34" charset="0"/>
              <a:buChar char="•"/>
            </a:pPr>
            <a:r>
              <a:rPr lang="en-US" sz="2500" dirty="0"/>
              <a:t>We provide HIV and Hepatitis (A, B, C) testing to all individuals in SUD services.</a:t>
            </a:r>
          </a:p>
          <a:p>
            <a:pPr marL="342900" indent="-342900" defTabSz="914400">
              <a:lnSpc>
                <a:spcPct val="90000"/>
              </a:lnSpc>
              <a:spcAft>
                <a:spcPts val="600"/>
              </a:spcAft>
              <a:buClr>
                <a:schemeClr val="accent1"/>
              </a:buClr>
              <a:buFont typeface="Arial" panose="020B0604020202020204" pitchFamily="34" charset="0"/>
              <a:buChar char="•"/>
            </a:pPr>
            <a:r>
              <a:rPr lang="en-US" sz="2500" dirty="0"/>
              <a:t>This testing is conducted by Denton MHMR Center’s nursing staff.</a:t>
            </a:r>
          </a:p>
          <a:p>
            <a:pPr marL="342900" indent="-342900" defTabSz="914400">
              <a:lnSpc>
                <a:spcPct val="90000"/>
              </a:lnSpc>
              <a:spcAft>
                <a:spcPts val="600"/>
              </a:spcAft>
              <a:buClr>
                <a:schemeClr val="accent1"/>
              </a:buClr>
              <a:buFont typeface="Arial" panose="020B0604020202020204" pitchFamily="34" charset="0"/>
              <a:buChar char="•"/>
            </a:pPr>
            <a:r>
              <a:rPr lang="en-US" sz="2500" dirty="0"/>
              <a:t>Individuals who test positive will be referred to our local Ryan White Provider (Health Services of North Texas) for low-cost or free treatment.</a:t>
            </a:r>
          </a:p>
        </p:txBody>
      </p:sp>
      <p:pic>
        <p:nvPicPr>
          <p:cNvPr id="36" name="Graphic 35" descr="Needle">
            <a:extLst>
              <a:ext uri="{FF2B5EF4-FFF2-40B4-BE49-F238E27FC236}">
                <a16:creationId xmlns:a16="http://schemas.microsoft.com/office/drawing/2014/main" id="{0B9879A9-AF5E-EB51-3877-7DC638DDD5A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87880" y="643467"/>
            <a:ext cx="3606798" cy="3606798"/>
          </a:xfrm>
          <a:prstGeom prst="rect">
            <a:avLst/>
          </a:prstGeom>
        </p:spPr>
      </p:pic>
      <p:cxnSp>
        <p:nvCxnSpPr>
          <p:cNvPr id="45" name="Straight Connector 44">
            <a:extLst>
              <a:ext uri="{FF2B5EF4-FFF2-40B4-BE49-F238E27FC236}">
                <a16:creationId xmlns:a16="http://schemas.microsoft.com/office/drawing/2014/main" id="{A61721DD-D110-44EE-82A7-D56AB687E6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5204427"/>
            <a:ext cx="0" cy="91440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820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7A0D4F-ECD1-441B-B243-D45495541ACE}"/>
              </a:ext>
            </a:extLst>
          </p:cNvPr>
          <p:cNvSpPr>
            <a:spLocks noGrp="1"/>
          </p:cNvSpPr>
          <p:nvPr>
            <p:ph type="title"/>
          </p:nvPr>
        </p:nvSpPr>
        <p:spPr>
          <a:xfrm>
            <a:off x="607634" y="804333"/>
            <a:ext cx="3749054" cy="5249334"/>
          </a:xfrm>
        </p:spPr>
        <p:txBody>
          <a:bodyPr>
            <a:normAutofit/>
          </a:bodyPr>
          <a:lstStyle/>
          <a:p>
            <a:pPr algn="ctr"/>
            <a:r>
              <a:rPr lang="en-US" dirty="0">
                <a:solidFill>
                  <a:srgbClr val="FFFFFF"/>
                </a:solidFill>
              </a:rPr>
              <a:t>That’s not all…</a:t>
            </a:r>
          </a:p>
        </p:txBody>
      </p:sp>
      <p:sp>
        <p:nvSpPr>
          <p:cNvPr id="3" name="Content Placeholder 2">
            <a:extLst>
              <a:ext uri="{FF2B5EF4-FFF2-40B4-BE49-F238E27FC236}">
                <a16:creationId xmlns:a16="http://schemas.microsoft.com/office/drawing/2014/main" id="{FA6CBC27-6627-45D5-BAA9-01E7354B8F28}"/>
              </a:ext>
            </a:extLst>
          </p:cNvPr>
          <p:cNvSpPr>
            <a:spLocks noGrp="1"/>
          </p:cNvSpPr>
          <p:nvPr>
            <p:ph idx="1"/>
          </p:nvPr>
        </p:nvSpPr>
        <p:spPr>
          <a:xfrm>
            <a:off x="4951048" y="804333"/>
            <a:ext cx="6306003" cy="5249334"/>
          </a:xfrm>
        </p:spPr>
        <p:txBody>
          <a:bodyPr anchor="ctr">
            <a:normAutofit/>
          </a:bodyPr>
          <a:lstStyle/>
          <a:p>
            <a:pPr>
              <a:buFont typeface="Arial" panose="020B0604020202020204" pitchFamily="34" charset="0"/>
              <a:buChar char="•"/>
            </a:pPr>
            <a:r>
              <a:rPr lang="en-US" sz="3600" dirty="0"/>
              <a:t> We can provide services to both adolescents and adults </a:t>
            </a:r>
          </a:p>
          <a:p>
            <a:pPr>
              <a:buFont typeface="Arial" panose="020B0604020202020204" pitchFamily="34" charset="0"/>
              <a:buChar char="•"/>
            </a:pPr>
            <a:r>
              <a:rPr lang="en-US" sz="3600" dirty="0"/>
              <a:t> We can see individuals who are pursuing Substance Use treatment only </a:t>
            </a:r>
          </a:p>
          <a:p>
            <a:pPr>
              <a:buFont typeface="Arial" panose="020B0604020202020204" pitchFamily="34" charset="0"/>
              <a:buChar char="•"/>
            </a:pPr>
            <a:r>
              <a:rPr lang="en-US" sz="3600" dirty="0"/>
              <a:t> We can see individuals in 19 counties outside of Denton County</a:t>
            </a:r>
          </a:p>
          <a:p>
            <a:pPr>
              <a:buFont typeface="Arial" panose="020B0604020202020204" pitchFamily="34" charset="0"/>
              <a:buChar char="•"/>
            </a:pPr>
            <a:r>
              <a:rPr lang="en-US" sz="3600" dirty="0"/>
              <a:t> We can accept individuals with any health insurance coverage</a:t>
            </a:r>
          </a:p>
        </p:txBody>
      </p:sp>
    </p:spTree>
    <p:extLst>
      <p:ext uri="{BB962C8B-B14F-4D97-AF65-F5344CB8AC3E}">
        <p14:creationId xmlns:p14="http://schemas.microsoft.com/office/powerpoint/2010/main" val="3654921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 name="Straight Connector 12">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42DD0C21-8FEE-4C18-8789-CC8ABE206F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4B51757-7607-4CEA-A0EE-3C5BDC2C1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698546-E108-40D5-815D-5B1E7BC1C153}"/>
              </a:ext>
            </a:extLst>
          </p:cNvPr>
          <p:cNvSpPr>
            <a:spLocks noGrp="1"/>
          </p:cNvSpPr>
          <p:nvPr>
            <p:ph type="title"/>
          </p:nvPr>
        </p:nvSpPr>
        <p:spPr>
          <a:xfrm>
            <a:off x="457200" y="4960137"/>
            <a:ext cx="7772400" cy="1463040"/>
          </a:xfrm>
        </p:spPr>
        <p:txBody>
          <a:bodyPr vert="horz" lIns="91440" tIns="45720" rIns="91440" bIns="45720" rtlCol="0" anchor="ctr">
            <a:normAutofit/>
          </a:bodyPr>
          <a:lstStyle/>
          <a:p>
            <a:pPr algn="r"/>
            <a:r>
              <a:rPr lang="en-US" spc="200" dirty="0">
                <a:solidFill>
                  <a:srgbClr val="FFFFFF"/>
                </a:solidFill>
              </a:rPr>
              <a:t>Getting in Touch</a:t>
            </a:r>
            <a:endParaRPr lang="en-US" kern="1200" cap="all" spc="200" baseline="0" dirty="0">
              <a:solidFill>
                <a:srgbClr val="FFFFFF"/>
              </a:solidFill>
              <a:latin typeface="+mj-lt"/>
              <a:ea typeface="+mj-ea"/>
              <a:cs typeface="+mj-cs"/>
            </a:endParaRPr>
          </a:p>
        </p:txBody>
      </p:sp>
      <p:pic>
        <p:nvPicPr>
          <p:cNvPr id="6" name="Graphic 5" descr="Check List">
            <a:extLst>
              <a:ext uri="{FF2B5EF4-FFF2-40B4-BE49-F238E27FC236}">
                <a16:creationId xmlns:a16="http://schemas.microsoft.com/office/drawing/2014/main" id="{8784777B-24FC-4896-83F0-862BB6594D2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39869" y="640080"/>
            <a:ext cx="3306457" cy="3306457"/>
          </a:xfrm>
          <a:prstGeom prst="rect">
            <a:avLst/>
          </a:prstGeom>
        </p:spPr>
      </p:pic>
      <p:cxnSp>
        <p:nvCxnSpPr>
          <p:cNvPr id="19" name="Straight Connector 18">
            <a:extLst>
              <a:ext uri="{FF2B5EF4-FFF2-40B4-BE49-F238E27FC236}">
                <a16:creationId xmlns:a16="http://schemas.microsoft.com/office/drawing/2014/main" id="{FEF39256-F095-41C8-8707-6C1A665E8F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406507" y="5220212"/>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326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 name="Straight Connector 12">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42DD0C21-8FEE-4C18-8789-CC8ABE206F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4B51757-7607-4CEA-A0EE-3C5BDC2C1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698546-E108-40D5-815D-5B1E7BC1C153}"/>
              </a:ext>
            </a:extLst>
          </p:cNvPr>
          <p:cNvSpPr>
            <a:spLocks noGrp="1"/>
          </p:cNvSpPr>
          <p:nvPr>
            <p:ph type="title"/>
          </p:nvPr>
        </p:nvSpPr>
        <p:spPr>
          <a:xfrm>
            <a:off x="5869934" y="5015266"/>
            <a:ext cx="5033818" cy="1463040"/>
          </a:xfrm>
        </p:spPr>
        <p:txBody>
          <a:bodyPr vert="horz" lIns="91440" tIns="45720" rIns="91440" bIns="45720" rtlCol="0" anchor="ctr">
            <a:normAutofit/>
          </a:bodyPr>
          <a:lstStyle/>
          <a:p>
            <a:pPr algn="r"/>
            <a:r>
              <a:rPr lang="en-US" kern="1200" cap="all" spc="200" baseline="0" dirty="0">
                <a:solidFill>
                  <a:srgbClr val="FFFFFF"/>
                </a:solidFill>
                <a:latin typeface="+mj-lt"/>
                <a:ea typeface="+mj-ea"/>
                <a:cs typeface="+mj-cs"/>
              </a:rPr>
              <a:t>Referrals   </a:t>
            </a:r>
          </a:p>
        </p:txBody>
      </p:sp>
      <p:cxnSp>
        <p:nvCxnSpPr>
          <p:cNvPr id="19" name="Straight Connector 18">
            <a:extLst>
              <a:ext uri="{FF2B5EF4-FFF2-40B4-BE49-F238E27FC236}">
                <a16:creationId xmlns:a16="http://schemas.microsoft.com/office/drawing/2014/main" id="{FEF39256-F095-41C8-8707-6C1A665E8F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406507" y="5220212"/>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2247E63-25E8-6612-94BB-27A19236DD8F}"/>
              </a:ext>
            </a:extLst>
          </p:cNvPr>
          <p:cNvSpPr txBox="1"/>
          <p:nvPr/>
        </p:nvSpPr>
        <p:spPr>
          <a:xfrm>
            <a:off x="480291" y="489395"/>
            <a:ext cx="12912436" cy="3293209"/>
          </a:xfrm>
          <a:prstGeom prst="rect">
            <a:avLst/>
          </a:prstGeom>
          <a:noFill/>
        </p:spPr>
        <p:txBody>
          <a:bodyPr wrap="square" numCol="1" rtlCol="0">
            <a:spAutoFit/>
          </a:bodyPr>
          <a:lstStyle/>
          <a:p>
            <a:endParaRPr lang="en-US" sz="6000" dirty="0"/>
          </a:p>
          <a:p>
            <a:r>
              <a:rPr lang="en-US" sz="6000" dirty="0"/>
              <a:t>sud@dentonmhmr.org	   </a:t>
            </a:r>
          </a:p>
          <a:p>
            <a:endParaRPr lang="en-US" sz="4400" dirty="0"/>
          </a:p>
          <a:p>
            <a:r>
              <a:rPr lang="en-US" sz="4400" dirty="0"/>
              <a:t>972.924.9800</a:t>
            </a:r>
          </a:p>
        </p:txBody>
      </p:sp>
    </p:spTree>
    <p:extLst>
      <p:ext uri="{BB962C8B-B14F-4D97-AF65-F5344CB8AC3E}">
        <p14:creationId xmlns:p14="http://schemas.microsoft.com/office/powerpoint/2010/main" val="130875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0F15E4-D3E3-46C7-92A4-6A85C108F613}"/>
              </a:ext>
            </a:extLst>
          </p:cNvPr>
          <p:cNvSpPr>
            <a:spLocks noGrp="1"/>
          </p:cNvSpPr>
          <p:nvPr>
            <p:ph type="title"/>
          </p:nvPr>
        </p:nvSpPr>
        <p:spPr>
          <a:xfrm>
            <a:off x="964788" y="804333"/>
            <a:ext cx="3391900" cy="5249334"/>
          </a:xfrm>
        </p:spPr>
        <p:txBody>
          <a:bodyPr>
            <a:normAutofit/>
          </a:bodyPr>
          <a:lstStyle/>
          <a:p>
            <a:pPr algn="r"/>
            <a:r>
              <a:rPr lang="en-US">
                <a:solidFill>
                  <a:srgbClr val="FFFFFF"/>
                </a:solidFill>
              </a:rPr>
              <a:t>Contact Info</a:t>
            </a:r>
          </a:p>
        </p:txBody>
      </p:sp>
      <p:sp>
        <p:nvSpPr>
          <p:cNvPr id="3" name="Content Placeholder 2">
            <a:extLst>
              <a:ext uri="{FF2B5EF4-FFF2-40B4-BE49-F238E27FC236}">
                <a16:creationId xmlns:a16="http://schemas.microsoft.com/office/drawing/2014/main" id="{D5271F70-440B-4EAC-9333-6AF20A68757E}"/>
              </a:ext>
            </a:extLst>
          </p:cNvPr>
          <p:cNvSpPr>
            <a:spLocks noGrp="1"/>
          </p:cNvSpPr>
          <p:nvPr>
            <p:ph idx="1"/>
          </p:nvPr>
        </p:nvSpPr>
        <p:spPr>
          <a:xfrm>
            <a:off x="4951048" y="804333"/>
            <a:ext cx="6306003" cy="5249334"/>
          </a:xfrm>
        </p:spPr>
        <p:txBody>
          <a:bodyPr numCol="1" anchor="ctr">
            <a:normAutofit fontScale="92500" lnSpcReduction="10000"/>
          </a:bodyPr>
          <a:lstStyle/>
          <a:p>
            <a:pPr marL="0" indent="0">
              <a:buNone/>
            </a:pPr>
            <a:endParaRPr lang="en-US" b="1" i="0" dirty="0">
              <a:effectLst/>
              <a:latin typeface="+mj-lt"/>
            </a:endParaRPr>
          </a:p>
          <a:p>
            <a:pPr marL="0" indent="0">
              <a:buNone/>
            </a:pPr>
            <a:endParaRPr lang="en-US" b="1" dirty="0">
              <a:latin typeface="+mj-lt"/>
            </a:endParaRPr>
          </a:p>
          <a:p>
            <a:pPr marL="0" indent="0">
              <a:buNone/>
            </a:pPr>
            <a:r>
              <a:rPr lang="en-US" b="1" i="0" dirty="0">
                <a:effectLst/>
                <a:latin typeface="+mj-lt"/>
              </a:rPr>
              <a:t>Kirk VanHousen, MS, LCDC</a:t>
            </a:r>
            <a:endParaRPr lang="en-US" b="0" i="0" dirty="0">
              <a:effectLst/>
              <a:latin typeface="+mj-lt"/>
            </a:endParaRPr>
          </a:p>
          <a:p>
            <a:pPr marL="0" indent="0">
              <a:buNone/>
            </a:pPr>
            <a:r>
              <a:rPr lang="en-US" b="1" i="0" dirty="0">
                <a:effectLst/>
                <a:latin typeface="+mj-lt"/>
              </a:rPr>
              <a:t>Program Manager of Substance Use Services</a:t>
            </a:r>
          </a:p>
          <a:p>
            <a:pPr marL="0" indent="0">
              <a:buNone/>
            </a:pPr>
            <a:r>
              <a:rPr lang="en-US" b="1" dirty="0">
                <a:latin typeface="+mj-lt"/>
              </a:rPr>
              <a:t>Email: kirkv@dentonmhmr.org</a:t>
            </a:r>
            <a:endParaRPr lang="en-US" b="0" i="0" dirty="0">
              <a:effectLst/>
              <a:latin typeface="+mj-lt"/>
            </a:endParaRPr>
          </a:p>
          <a:p>
            <a:pPr marL="0" indent="0">
              <a:buNone/>
            </a:pPr>
            <a:r>
              <a:rPr lang="en-US" b="1" i="0" dirty="0">
                <a:effectLst/>
                <a:latin typeface="+mj-lt"/>
              </a:rPr>
              <a:t>Office:</a:t>
            </a:r>
            <a:r>
              <a:rPr lang="en-US" b="0" i="0" dirty="0">
                <a:effectLst/>
                <a:latin typeface="+mj-lt"/>
              </a:rPr>
              <a:t> 940.312.3507 </a:t>
            </a:r>
            <a:r>
              <a:rPr lang="en-US" b="1" i="0" dirty="0">
                <a:effectLst/>
                <a:latin typeface="+mj-lt"/>
              </a:rPr>
              <a:t>|</a:t>
            </a:r>
            <a:r>
              <a:rPr lang="en-US" b="0" i="0" dirty="0">
                <a:effectLst/>
                <a:latin typeface="+mj-lt"/>
              </a:rPr>
              <a:t> </a:t>
            </a:r>
            <a:r>
              <a:rPr lang="en-US" b="1" i="0" dirty="0">
                <a:effectLst/>
                <a:latin typeface="+mj-lt"/>
              </a:rPr>
              <a:t>Cell: </a:t>
            </a:r>
            <a:r>
              <a:rPr lang="en-US" b="0" i="0" dirty="0">
                <a:effectLst/>
                <a:latin typeface="+mj-lt"/>
              </a:rPr>
              <a:t>940.312.3507</a:t>
            </a:r>
          </a:p>
          <a:p>
            <a:pPr marL="0" indent="0">
              <a:buNone/>
            </a:pPr>
            <a:endParaRPr lang="en-US" b="0" i="0" dirty="0">
              <a:effectLst/>
              <a:latin typeface="+mj-lt"/>
            </a:endParaRPr>
          </a:p>
          <a:p>
            <a:pPr marL="0" indent="0">
              <a:buNone/>
            </a:pPr>
            <a:endParaRPr lang="en-US" b="0" i="0" dirty="0">
              <a:effectLst/>
              <a:latin typeface="+mj-lt"/>
            </a:endParaRPr>
          </a:p>
          <a:p>
            <a:pPr marL="0" indent="0">
              <a:buNone/>
            </a:pPr>
            <a:r>
              <a:rPr lang="en-US" b="1" i="0" dirty="0">
                <a:effectLst/>
                <a:latin typeface="+mj-lt"/>
              </a:rPr>
              <a:t>Jess Pham, MS, LPC, LMHC</a:t>
            </a:r>
            <a:endParaRPr lang="en-US" b="0" i="0" dirty="0">
              <a:effectLst/>
              <a:latin typeface="+mj-lt"/>
            </a:endParaRPr>
          </a:p>
          <a:p>
            <a:pPr marL="0" indent="0">
              <a:buNone/>
            </a:pPr>
            <a:r>
              <a:rPr lang="en-US" b="1" i="0" dirty="0">
                <a:effectLst/>
                <a:latin typeface="+mj-lt"/>
              </a:rPr>
              <a:t>Senior Director of Behavioral Health Services</a:t>
            </a:r>
          </a:p>
          <a:p>
            <a:pPr marL="0" indent="0">
              <a:buNone/>
            </a:pPr>
            <a:r>
              <a:rPr lang="en-US" b="1" i="0" dirty="0">
                <a:effectLst/>
                <a:latin typeface="+mj-lt"/>
              </a:rPr>
              <a:t>Email: jessicaph@dentonmhmr.org</a:t>
            </a:r>
          </a:p>
          <a:p>
            <a:pPr marL="0" indent="0">
              <a:buNone/>
            </a:pPr>
            <a:r>
              <a:rPr lang="en-US" b="1" i="0" dirty="0">
                <a:effectLst/>
                <a:latin typeface="+mj-lt"/>
              </a:rPr>
              <a:t>Office:</a:t>
            </a:r>
            <a:r>
              <a:rPr lang="en-US" b="0" i="0" dirty="0">
                <a:effectLst/>
                <a:latin typeface="+mj-lt"/>
              </a:rPr>
              <a:t> 940.381.5000 </a:t>
            </a:r>
            <a:r>
              <a:rPr lang="en-US" b="1" i="0" dirty="0">
                <a:effectLst/>
                <a:latin typeface="+mj-lt"/>
              </a:rPr>
              <a:t>|</a:t>
            </a:r>
            <a:r>
              <a:rPr lang="en-US" b="0" i="0" dirty="0">
                <a:effectLst/>
                <a:latin typeface="+mj-lt"/>
              </a:rPr>
              <a:t> </a:t>
            </a:r>
            <a:r>
              <a:rPr lang="en-US" b="1" i="0" dirty="0">
                <a:effectLst/>
                <a:latin typeface="+mj-lt"/>
              </a:rPr>
              <a:t>Cell: </a:t>
            </a:r>
            <a:r>
              <a:rPr lang="en-US" dirty="0">
                <a:latin typeface="+mj-lt"/>
              </a:rPr>
              <a:t>940.383.1804</a:t>
            </a:r>
            <a:endParaRPr lang="en-US" b="0" i="0" dirty="0">
              <a:effectLst/>
              <a:latin typeface="+mj-lt"/>
            </a:endParaRPr>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1392359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7A0D4F-ECD1-441B-B243-D45495541ACE}"/>
              </a:ext>
            </a:extLst>
          </p:cNvPr>
          <p:cNvSpPr>
            <a:spLocks noGrp="1"/>
          </p:cNvSpPr>
          <p:nvPr>
            <p:ph type="title"/>
          </p:nvPr>
        </p:nvSpPr>
        <p:spPr>
          <a:xfrm>
            <a:off x="964788" y="804333"/>
            <a:ext cx="3391900" cy="5249334"/>
          </a:xfrm>
        </p:spPr>
        <p:txBody>
          <a:bodyPr>
            <a:normAutofit/>
          </a:bodyPr>
          <a:lstStyle/>
          <a:p>
            <a:pPr algn="r"/>
            <a:r>
              <a:rPr lang="en-US" dirty="0">
                <a:solidFill>
                  <a:srgbClr val="FFFFFF"/>
                </a:solidFill>
              </a:rPr>
              <a:t>Overview</a:t>
            </a:r>
          </a:p>
        </p:txBody>
      </p:sp>
      <p:sp>
        <p:nvSpPr>
          <p:cNvPr id="3" name="Content Placeholder 2">
            <a:extLst>
              <a:ext uri="{FF2B5EF4-FFF2-40B4-BE49-F238E27FC236}">
                <a16:creationId xmlns:a16="http://schemas.microsoft.com/office/drawing/2014/main" id="{FA6CBC27-6627-45D5-BAA9-01E7354B8F28}"/>
              </a:ext>
            </a:extLst>
          </p:cNvPr>
          <p:cNvSpPr>
            <a:spLocks noGrp="1"/>
          </p:cNvSpPr>
          <p:nvPr>
            <p:ph idx="1"/>
          </p:nvPr>
        </p:nvSpPr>
        <p:spPr>
          <a:xfrm>
            <a:off x="4951048" y="804333"/>
            <a:ext cx="6306003" cy="5249334"/>
          </a:xfrm>
        </p:spPr>
        <p:txBody>
          <a:bodyPr anchor="ctr">
            <a:noAutofit/>
          </a:bodyPr>
          <a:lstStyle/>
          <a:p>
            <a:pPr marL="0" indent="0">
              <a:buNone/>
            </a:pPr>
            <a:r>
              <a:rPr lang="en-US" sz="2700" dirty="0"/>
              <a:t>In this presentation, we will provide a comprehensive overview of the Substance Use Disorder services offered by Denton County MHMR Center. We’ll explore the full range of services available, including but not limited to assessment, outpatient treatment, and aftercare support. Additionally, we will highlight how to connect with us for referrals or support. By the end of the session, you will have a clear understanding of how we can assist individuals struggling with substance use and how to engage with our services effectively.</a:t>
            </a:r>
          </a:p>
        </p:txBody>
      </p:sp>
    </p:spTree>
    <p:extLst>
      <p:ext uri="{BB962C8B-B14F-4D97-AF65-F5344CB8AC3E}">
        <p14:creationId xmlns:p14="http://schemas.microsoft.com/office/powerpoint/2010/main" val="2501049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B5068B1C-1A28-475A-A0E0-4C23200D82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698546-E108-40D5-815D-5B1E7BC1C153}"/>
              </a:ext>
            </a:extLst>
          </p:cNvPr>
          <p:cNvSpPr>
            <a:spLocks noGrp="1"/>
          </p:cNvSpPr>
          <p:nvPr>
            <p:ph type="title"/>
          </p:nvPr>
        </p:nvSpPr>
        <p:spPr>
          <a:xfrm>
            <a:off x="643467" y="804333"/>
            <a:ext cx="4044647" cy="5249334"/>
          </a:xfrm>
        </p:spPr>
        <p:txBody>
          <a:bodyPr vert="horz" lIns="91440" tIns="45720" rIns="91440" bIns="45720" rtlCol="0" anchor="ctr">
            <a:normAutofit/>
          </a:bodyPr>
          <a:lstStyle/>
          <a:p>
            <a:pPr algn="r"/>
            <a:r>
              <a:rPr lang="en-US" dirty="0">
                <a:solidFill>
                  <a:schemeClr val="bg1"/>
                </a:solidFill>
              </a:rPr>
              <a:t>About our department</a:t>
            </a:r>
          </a:p>
        </p:txBody>
      </p:sp>
      <p:sp>
        <p:nvSpPr>
          <p:cNvPr id="26" name="Rectangle 25">
            <a:extLst>
              <a:ext uri="{FF2B5EF4-FFF2-40B4-BE49-F238E27FC236}">
                <a16:creationId xmlns:a16="http://schemas.microsoft.com/office/drawing/2014/main" id="{6D428773-F789-43B7-B5FD-AE49E5BD2E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2247E63-25E8-6612-94BB-27A19236DD8F}"/>
              </a:ext>
            </a:extLst>
          </p:cNvPr>
          <p:cNvSpPr txBox="1"/>
          <p:nvPr/>
        </p:nvSpPr>
        <p:spPr>
          <a:xfrm>
            <a:off x="6578600" y="804333"/>
            <a:ext cx="5130800" cy="5249334"/>
          </a:xfrm>
          <a:prstGeom prst="rect">
            <a:avLst/>
          </a:prstGeom>
        </p:spPr>
        <p:txBody>
          <a:bodyPr vert="horz" lIns="45720" tIns="45720" rIns="45720" bIns="45720" numCol="1" rtlCol="0" anchor="ctr">
            <a:noAutofit/>
          </a:bodyPr>
          <a:lstStyle/>
          <a:p>
            <a:pPr defTabSz="914400">
              <a:lnSpc>
                <a:spcPct val="90000"/>
              </a:lnSpc>
              <a:spcAft>
                <a:spcPts val="600"/>
              </a:spcAft>
              <a:buClr>
                <a:schemeClr val="accent1"/>
              </a:buClr>
            </a:pPr>
            <a:r>
              <a:rPr lang="en-US" sz="2500" dirty="0">
                <a:solidFill>
                  <a:srgbClr val="FFFFFF"/>
                </a:solidFill>
              </a:rPr>
              <a:t> Our dedicated team is comprised of a program manager, Licensed Chemical Dependency Counselors, Licensed Chemical Dependency Counselor interns, a peer support specialist, and licensed staff who provide both substance use and mental health therapy. Currently serving over 100 individuals, our program is poised for growth, having already increased our census by 32% and increasing attendance at IOP by 43% since January of this year. We are committed to delivering personalized, evidence-based care that addresses the unique needs of our individuals, and we are excited about expanding our capacity to support even more individuals on their journey to recovery.</a:t>
            </a:r>
          </a:p>
        </p:txBody>
      </p:sp>
    </p:spTree>
    <p:extLst>
      <p:ext uri="{BB962C8B-B14F-4D97-AF65-F5344CB8AC3E}">
        <p14:creationId xmlns:p14="http://schemas.microsoft.com/office/powerpoint/2010/main" val="115796800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698546-E108-40D5-815D-5B1E7BC1C153}"/>
              </a:ext>
            </a:extLst>
          </p:cNvPr>
          <p:cNvSpPr>
            <a:spLocks noGrp="1"/>
          </p:cNvSpPr>
          <p:nvPr>
            <p:ph type="title"/>
          </p:nvPr>
        </p:nvSpPr>
        <p:spPr>
          <a:xfrm>
            <a:off x="310039" y="640080"/>
            <a:ext cx="3429855" cy="5613236"/>
          </a:xfrm>
        </p:spPr>
        <p:txBody>
          <a:bodyPr vert="horz" lIns="91440" tIns="45720" rIns="91440" bIns="45720" rtlCol="0" anchor="ctr">
            <a:normAutofit/>
          </a:bodyPr>
          <a:lstStyle/>
          <a:p>
            <a:r>
              <a:rPr lang="en-US">
                <a:solidFill>
                  <a:srgbClr val="FFFFFF"/>
                </a:solidFill>
              </a:rPr>
              <a:t>Community partnerships   </a:t>
            </a:r>
          </a:p>
        </p:txBody>
      </p:sp>
      <p:sp>
        <p:nvSpPr>
          <p:cNvPr id="3" name="TextBox 2">
            <a:extLst>
              <a:ext uri="{FF2B5EF4-FFF2-40B4-BE49-F238E27FC236}">
                <a16:creationId xmlns:a16="http://schemas.microsoft.com/office/drawing/2014/main" id="{22247E63-25E8-6612-94BB-27A19236DD8F}"/>
              </a:ext>
            </a:extLst>
          </p:cNvPr>
          <p:cNvSpPr txBox="1"/>
          <p:nvPr/>
        </p:nvSpPr>
        <p:spPr>
          <a:xfrm>
            <a:off x="4699818" y="640080"/>
            <a:ext cx="7172138" cy="3745107"/>
          </a:xfrm>
          <a:prstGeom prst="rect">
            <a:avLst/>
          </a:prstGeom>
        </p:spPr>
        <p:txBody>
          <a:bodyPr vert="horz" lIns="45720" tIns="45720" rIns="45720" bIns="45720" numCol="1" rtlCol="0">
            <a:noAutofit/>
          </a:bodyPr>
          <a:lstStyle/>
          <a:p>
            <a:pPr defTabSz="914400">
              <a:lnSpc>
                <a:spcPct val="90000"/>
              </a:lnSpc>
              <a:spcAft>
                <a:spcPts val="600"/>
              </a:spcAft>
              <a:buClr>
                <a:schemeClr val="accent1"/>
              </a:buClr>
            </a:pPr>
            <a:r>
              <a:rPr lang="en-US" sz="3000" dirty="0"/>
              <a:t> At Denton County MHMR Center, we prioritize community partnerships that help individuals connect with our services. These collaborations are invaluable in enhancing access to care and supporting the needs of our individuals. We are always eager to explore new partnership opportunities to expand our reach and improve the resources available to those seeking help. Together, we can make a greater impact in the community!</a:t>
            </a:r>
          </a:p>
        </p:txBody>
      </p:sp>
      <p:pic>
        <p:nvPicPr>
          <p:cNvPr id="30" name="Graphic 29" descr="Connections">
            <a:extLst>
              <a:ext uri="{FF2B5EF4-FFF2-40B4-BE49-F238E27FC236}">
                <a16:creationId xmlns:a16="http://schemas.microsoft.com/office/drawing/2014/main" id="{EFCEB1E2-7EF8-6624-B9AB-780064F751F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42898" y="5061084"/>
            <a:ext cx="1685977" cy="1685977"/>
          </a:xfrm>
          <a:prstGeom prst="rect">
            <a:avLst/>
          </a:prstGeom>
        </p:spPr>
      </p:pic>
    </p:spTree>
    <p:extLst>
      <p:ext uri="{BB962C8B-B14F-4D97-AF65-F5344CB8AC3E}">
        <p14:creationId xmlns:p14="http://schemas.microsoft.com/office/powerpoint/2010/main" val="1603878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7A0D4F-ECD1-441B-B243-D45495541ACE}"/>
              </a:ext>
            </a:extLst>
          </p:cNvPr>
          <p:cNvSpPr>
            <a:spLocks noGrp="1"/>
          </p:cNvSpPr>
          <p:nvPr>
            <p:ph type="title"/>
          </p:nvPr>
        </p:nvSpPr>
        <p:spPr>
          <a:xfrm>
            <a:off x="607634" y="804333"/>
            <a:ext cx="3749054" cy="5249334"/>
          </a:xfrm>
        </p:spPr>
        <p:txBody>
          <a:bodyPr>
            <a:normAutofit/>
          </a:bodyPr>
          <a:lstStyle/>
          <a:p>
            <a:pPr algn="ctr"/>
            <a:r>
              <a:rPr lang="en-US" dirty="0">
                <a:solidFill>
                  <a:srgbClr val="FFFFFF"/>
                </a:solidFill>
              </a:rPr>
              <a:t>Current partnerships</a:t>
            </a:r>
          </a:p>
        </p:txBody>
      </p:sp>
      <p:sp>
        <p:nvSpPr>
          <p:cNvPr id="3" name="Content Placeholder 2">
            <a:extLst>
              <a:ext uri="{FF2B5EF4-FFF2-40B4-BE49-F238E27FC236}">
                <a16:creationId xmlns:a16="http://schemas.microsoft.com/office/drawing/2014/main" id="{FA6CBC27-6627-45D5-BAA9-01E7354B8F28}"/>
              </a:ext>
            </a:extLst>
          </p:cNvPr>
          <p:cNvSpPr>
            <a:spLocks noGrp="1"/>
          </p:cNvSpPr>
          <p:nvPr>
            <p:ph idx="1"/>
          </p:nvPr>
        </p:nvSpPr>
        <p:spPr>
          <a:xfrm>
            <a:off x="4951048" y="1741713"/>
            <a:ext cx="6306003" cy="4615543"/>
          </a:xfrm>
        </p:spPr>
        <p:txBody>
          <a:bodyPr anchor="ctr">
            <a:normAutofit/>
          </a:bodyPr>
          <a:lstStyle/>
          <a:p>
            <a:pPr>
              <a:buFont typeface="Arial" panose="020B0604020202020204" pitchFamily="34" charset="0"/>
              <a:buChar char="•"/>
            </a:pPr>
            <a:r>
              <a:rPr lang="en-US" sz="3600" dirty="0"/>
              <a:t>Olive Branch Recovery</a:t>
            </a:r>
          </a:p>
          <a:p>
            <a:pPr>
              <a:buFont typeface="Arial" panose="020B0604020202020204" pitchFamily="34" charset="0"/>
              <a:buChar char="•"/>
            </a:pPr>
            <a:r>
              <a:rPr lang="en-US" sz="3600" dirty="0"/>
              <a:t> Applegate Recovery</a:t>
            </a:r>
          </a:p>
          <a:p>
            <a:pPr>
              <a:buFont typeface="Arial" panose="020B0604020202020204" pitchFamily="34" charset="0"/>
              <a:buChar char="•"/>
            </a:pPr>
            <a:r>
              <a:rPr lang="en-US" sz="3600" dirty="0"/>
              <a:t> Denton County Drug Court</a:t>
            </a:r>
          </a:p>
          <a:p>
            <a:pPr>
              <a:buFont typeface="Arial" panose="020B0604020202020204" pitchFamily="34" charset="0"/>
              <a:buChar char="•"/>
            </a:pPr>
            <a:r>
              <a:rPr lang="en-US" sz="3600" dirty="0"/>
              <a:t> Our Daily Bread</a:t>
            </a:r>
          </a:p>
          <a:p>
            <a:pPr>
              <a:buFont typeface="Arial" panose="020B0604020202020204" pitchFamily="34" charset="0"/>
              <a:buChar char="•"/>
            </a:pPr>
            <a:endParaRPr lang="en-US" sz="3600" dirty="0"/>
          </a:p>
          <a:p>
            <a:pPr>
              <a:buFont typeface="Arial" panose="020B0604020202020204" pitchFamily="34" charset="0"/>
              <a:buChar char="•"/>
            </a:pPr>
            <a:endParaRPr lang="en-US" sz="3600" dirty="0"/>
          </a:p>
        </p:txBody>
      </p:sp>
    </p:spTree>
    <p:extLst>
      <p:ext uri="{BB962C8B-B14F-4D97-AF65-F5344CB8AC3E}">
        <p14:creationId xmlns:p14="http://schemas.microsoft.com/office/powerpoint/2010/main" val="3753395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 name="Straight Connector 12">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42DD0C21-8FEE-4C18-8789-CC8ABE206F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4B51757-7607-4CEA-A0EE-3C5BDC2C1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698546-E108-40D5-815D-5B1E7BC1C153}"/>
              </a:ext>
            </a:extLst>
          </p:cNvPr>
          <p:cNvSpPr>
            <a:spLocks noGrp="1"/>
          </p:cNvSpPr>
          <p:nvPr>
            <p:ph type="title"/>
          </p:nvPr>
        </p:nvSpPr>
        <p:spPr>
          <a:xfrm>
            <a:off x="457200" y="4960137"/>
            <a:ext cx="7772400" cy="1463040"/>
          </a:xfrm>
        </p:spPr>
        <p:txBody>
          <a:bodyPr vert="horz" lIns="91440" tIns="45720" rIns="91440" bIns="45720" rtlCol="0" anchor="ctr">
            <a:normAutofit/>
          </a:bodyPr>
          <a:lstStyle/>
          <a:p>
            <a:pPr algn="r"/>
            <a:r>
              <a:rPr lang="en-US" spc="200" dirty="0">
                <a:solidFill>
                  <a:srgbClr val="FFFFFF"/>
                </a:solidFill>
              </a:rPr>
              <a:t>Services available</a:t>
            </a:r>
            <a:endParaRPr lang="en-US" kern="1200" cap="all" spc="200" baseline="0" dirty="0">
              <a:solidFill>
                <a:srgbClr val="FFFFFF"/>
              </a:solidFill>
              <a:latin typeface="+mj-lt"/>
              <a:ea typeface="+mj-ea"/>
              <a:cs typeface="+mj-cs"/>
            </a:endParaRPr>
          </a:p>
        </p:txBody>
      </p:sp>
      <p:cxnSp>
        <p:nvCxnSpPr>
          <p:cNvPr id="19" name="Straight Connector 18">
            <a:extLst>
              <a:ext uri="{FF2B5EF4-FFF2-40B4-BE49-F238E27FC236}">
                <a16:creationId xmlns:a16="http://schemas.microsoft.com/office/drawing/2014/main" id="{FEF39256-F095-41C8-8707-6C1A665E8F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406507" y="5220212"/>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2247E63-25E8-6612-94BB-27A19236DD8F}"/>
              </a:ext>
            </a:extLst>
          </p:cNvPr>
          <p:cNvSpPr txBox="1"/>
          <p:nvPr/>
        </p:nvSpPr>
        <p:spPr>
          <a:xfrm>
            <a:off x="1069894" y="601637"/>
            <a:ext cx="10049164" cy="3939540"/>
          </a:xfrm>
          <a:prstGeom prst="rect">
            <a:avLst/>
          </a:prstGeom>
          <a:noFill/>
        </p:spPr>
        <p:txBody>
          <a:bodyPr wrap="square" numCol="2" rtlCol="0">
            <a:spAutoFit/>
          </a:bodyPr>
          <a:lstStyle/>
          <a:p>
            <a:pPr marL="285750" indent="-285750">
              <a:buFont typeface="Courier New" panose="02070309020205020404" pitchFamily="49" charset="0"/>
              <a:buChar char="o"/>
            </a:pPr>
            <a:r>
              <a:rPr lang="en-US" sz="2500" dirty="0"/>
              <a:t>Assessment Services</a:t>
            </a:r>
          </a:p>
          <a:p>
            <a:pPr marL="285750" indent="-285750">
              <a:buFont typeface="Courier New" panose="02070309020205020404" pitchFamily="49" charset="0"/>
              <a:buChar char="o"/>
            </a:pPr>
            <a:endParaRPr lang="en-US" sz="2500" dirty="0"/>
          </a:p>
          <a:p>
            <a:pPr marL="285750" indent="-285750">
              <a:buFont typeface="Courier New" panose="02070309020205020404" pitchFamily="49" charset="0"/>
              <a:buChar char="o"/>
            </a:pPr>
            <a:r>
              <a:rPr lang="en-US" sz="2500" dirty="0"/>
              <a:t>SUD Counseling</a:t>
            </a:r>
          </a:p>
          <a:p>
            <a:endParaRPr lang="en-US" sz="2500" dirty="0"/>
          </a:p>
          <a:p>
            <a:pPr marL="285750" indent="-285750">
              <a:buFont typeface="Courier New" panose="02070309020205020404" pitchFamily="49" charset="0"/>
              <a:buChar char="o"/>
            </a:pPr>
            <a:r>
              <a:rPr lang="en-US" sz="2500" dirty="0"/>
              <a:t>Recovery Support Peer Specialist</a:t>
            </a:r>
          </a:p>
          <a:p>
            <a:endParaRPr lang="en-US" sz="2500" dirty="0"/>
          </a:p>
          <a:p>
            <a:pPr marL="285750" indent="-285750">
              <a:buFont typeface="Courier New" panose="02070309020205020404" pitchFamily="49" charset="0"/>
              <a:buChar char="o"/>
            </a:pPr>
            <a:r>
              <a:rPr lang="en-US" sz="2500" dirty="0"/>
              <a:t>Intensive Outpatient Program</a:t>
            </a:r>
          </a:p>
          <a:p>
            <a:endParaRPr lang="en-US" sz="2500" dirty="0"/>
          </a:p>
          <a:p>
            <a:pPr marL="285750" indent="-285750">
              <a:buFont typeface="Courier New" panose="02070309020205020404" pitchFamily="49" charset="0"/>
              <a:buChar char="o"/>
            </a:pPr>
            <a:r>
              <a:rPr lang="en-US" sz="2500" dirty="0"/>
              <a:t>Medication Assisted Treatment</a:t>
            </a:r>
          </a:p>
          <a:p>
            <a:endParaRPr lang="en-US" sz="2500" dirty="0"/>
          </a:p>
          <a:p>
            <a:pPr marL="285750" indent="-285750">
              <a:buFont typeface="Courier New" panose="02070309020205020404" pitchFamily="49" charset="0"/>
              <a:buChar char="o"/>
            </a:pPr>
            <a:r>
              <a:rPr lang="en-US" sz="2500" dirty="0"/>
              <a:t>Narcan Distribution</a:t>
            </a:r>
          </a:p>
          <a:p>
            <a:endParaRPr lang="en-US" sz="2500" dirty="0"/>
          </a:p>
          <a:p>
            <a:pPr marL="285750" indent="-285750">
              <a:buFont typeface="Courier New" panose="02070309020205020404" pitchFamily="49" charset="0"/>
              <a:buChar char="o"/>
            </a:pPr>
            <a:r>
              <a:rPr lang="en-US" sz="2500" dirty="0"/>
              <a:t>HIV and Hepatitis Testing </a:t>
            </a:r>
          </a:p>
          <a:p>
            <a:endParaRPr lang="en-US" sz="2500" dirty="0"/>
          </a:p>
        </p:txBody>
      </p:sp>
    </p:spTree>
    <p:extLst>
      <p:ext uri="{BB962C8B-B14F-4D97-AF65-F5344CB8AC3E}">
        <p14:creationId xmlns:p14="http://schemas.microsoft.com/office/powerpoint/2010/main" val="3517992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5" name="Straight Connector 44">
            <a:extLst>
              <a:ext uri="{FF2B5EF4-FFF2-40B4-BE49-F238E27FC236}">
                <a16:creationId xmlns:a16="http://schemas.microsoft.com/office/drawing/2014/main" id="{22953FD7-F17A-4D8D-8237-93E8D56716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944D52D-4DD8-4FDE-A4B2-066F90007FAE}"/>
              </a:ext>
            </a:extLst>
          </p:cNvPr>
          <p:cNvSpPr>
            <a:spLocks noGrp="1"/>
          </p:cNvSpPr>
          <p:nvPr>
            <p:ph type="title"/>
          </p:nvPr>
        </p:nvSpPr>
        <p:spPr>
          <a:xfrm>
            <a:off x="1024128" y="585216"/>
            <a:ext cx="9720072" cy="1499616"/>
          </a:xfrm>
        </p:spPr>
        <p:txBody>
          <a:bodyPr vert="horz" lIns="91440" tIns="45720" rIns="91440" bIns="45720" rtlCol="0" anchor="ctr">
            <a:normAutofit/>
          </a:bodyPr>
          <a:lstStyle/>
          <a:p>
            <a:r>
              <a:rPr lang="en-US" kern="1200" cap="all" spc="100" baseline="0" dirty="0">
                <a:solidFill>
                  <a:schemeClr val="tx1">
                    <a:lumMod val="95000"/>
                    <a:lumOff val="5000"/>
                  </a:schemeClr>
                </a:solidFill>
                <a:latin typeface="+mj-lt"/>
                <a:ea typeface="+mj-ea"/>
                <a:cs typeface="+mj-cs"/>
              </a:rPr>
              <a:t>SUD assessment</a:t>
            </a:r>
          </a:p>
        </p:txBody>
      </p:sp>
      <p:graphicFrame>
        <p:nvGraphicFramePr>
          <p:cNvPr id="34" name="TextBox 2">
            <a:extLst>
              <a:ext uri="{FF2B5EF4-FFF2-40B4-BE49-F238E27FC236}">
                <a16:creationId xmlns:a16="http://schemas.microsoft.com/office/drawing/2014/main" id="{38E0C6F1-F236-5C5B-32C4-B24824279BEB}"/>
              </a:ext>
            </a:extLst>
          </p:cNvPr>
          <p:cNvGraphicFramePr/>
          <p:nvPr>
            <p:extLst>
              <p:ext uri="{D42A27DB-BD31-4B8C-83A1-F6EECF244321}">
                <p14:modId xmlns:p14="http://schemas.microsoft.com/office/powerpoint/2010/main" val="3505519238"/>
              </p:ext>
            </p:extLst>
          </p:nvPr>
        </p:nvGraphicFramePr>
        <p:xfrm>
          <a:off x="130631" y="1262743"/>
          <a:ext cx="11858169" cy="5392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5732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8" name="Straight Connector 37">
            <a:extLst>
              <a:ext uri="{FF2B5EF4-FFF2-40B4-BE49-F238E27FC236}">
                <a16:creationId xmlns:a16="http://schemas.microsoft.com/office/drawing/2014/main" id="{22953FD7-F17A-4D8D-8237-93E8D56716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44D52D-4DD8-4FDE-A4B2-066F90007FAE}"/>
              </a:ext>
            </a:extLst>
          </p:cNvPr>
          <p:cNvSpPr>
            <a:spLocks noGrp="1"/>
          </p:cNvSpPr>
          <p:nvPr>
            <p:ph type="title"/>
          </p:nvPr>
        </p:nvSpPr>
        <p:spPr>
          <a:xfrm>
            <a:off x="643468" y="643467"/>
            <a:ext cx="3415612" cy="5571066"/>
          </a:xfrm>
        </p:spPr>
        <p:txBody>
          <a:bodyPr vert="horz" lIns="91440" tIns="45720" rIns="91440" bIns="45720" rtlCol="0" anchor="ctr">
            <a:normAutofit/>
          </a:bodyPr>
          <a:lstStyle/>
          <a:p>
            <a:r>
              <a:rPr lang="en-US" kern="1200" cap="all" spc="100" baseline="0" dirty="0">
                <a:solidFill>
                  <a:srgbClr val="FFFFFF"/>
                </a:solidFill>
                <a:latin typeface="+mj-lt"/>
                <a:ea typeface="+mj-ea"/>
                <a:cs typeface="+mj-cs"/>
              </a:rPr>
              <a:t>SUD Outpatient Counseling</a:t>
            </a:r>
          </a:p>
        </p:txBody>
      </p:sp>
      <p:graphicFrame>
        <p:nvGraphicFramePr>
          <p:cNvPr id="34" name="TextBox 2">
            <a:extLst>
              <a:ext uri="{FF2B5EF4-FFF2-40B4-BE49-F238E27FC236}">
                <a16:creationId xmlns:a16="http://schemas.microsoft.com/office/drawing/2014/main" id="{C583A995-2DD5-AC73-9358-9CA4FED8204D}"/>
              </a:ext>
            </a:extLst>
          </p:cNvPr>
          <p:cNvGraphicFramePr/>
          <p:nvPr>
            <p:extLst>
              <p:ext uri="{D42A27DB-BD31-4B8C-83A1-F6EECF244321}">
                <p14:modId xmlns:p14="http://schemas.microsoft.com/office/powerpoint/2010/main" val="3043400831"/>
              </p:ext>
            </p:extLst>
          </p:nvPr>
        </p:nvGraphicFramePr>
        <p:xfrm>
          <a:off x="5094514" y="391887"/>
          <a:ext cx="6734629" cy="61395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4011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44D52D-4DD8-4FDE-A4B2-066F90007FAE}"/>
              </a:ext>
            </a:extLst>
          </p:cNvPr>
          <p:cNvSpPr>
            <a:spLocks noGrp="1"/>
          </p:cNvSpPr>
          <p:nvPr>
            <p:ph type="title"/>
          </p:nvPr>
        </p:nvSpPr>
        <p:spPr>
          <a:xfrm>
            <a:off x="310039" y="640080"/>
            <a:ext cx="3429855" cy="5613236"/>
          </a:xfrm>
        </p:spPr>
        <p:txBody>
          <a:bodyPr vert="horz" lIns="91440" tIns="45720" rIns="91440" bIns="45720" rtlCol="0" anchor="ctr">
            <a:normAutofit/>
          </a:bodyPr>
          <a:lstStyle/>
          <a:p>
            <a:r>
              <a:rPr lang="en-US">
                <a:solidFill>
                  <a:srgbClr val="FFFFFF"/>
                </a:solidFill>
              </a:rPr>
              <a:t>Recovery support peer specialists</a:t>
            </a:r>
          </a:p>
        </p:txBody>
      </p:sp>
      <p:sp>
        <p:nvSpPr>
          <p:cNvPr id="3" name="TextBox 2">
            <a:extLst>
              <a:ext uri="{FF2B5EF4-FFF2-40B4-BE49-F238E27FC236}">
                <a16:creationId xmlns:a16="http://schemas.microsoft.com/office/drawing/2014/main" id="{EC561426-86E0-45B5-9B6A-FA1E8F1B3C00}"/>
              </a:ext>
            </a:extLst>
          </p:cNvPr>
          <p:cNvSpPr txBox="1"/>
          <p:nvPr/>
        </p:nvSpPr>
        <p:spPr>
          <a:xfrm>
            <a:off x="4699818" y="640080"/>
            <a:ext cx="7172138" cy="3745107"/>
          </a:xfrm>
          <a:prstGeom prst="rect">
            <a:avLst/>
          </a:prstGeom>
        </p:spPr>
        <p:txBody>
          <a:bodyPr vert="horz" lIns="45720" tIns="45720" rIns="45720" bIns="45720" rtlCol="0">
            <a:normAutofit lnSpcReduction="10000"/>
          </a:bodyPr>
          <a:lstStyle/>
          <a:p>
            <a:pPr marL="342900" indent="-342900" defTabSz="914400">
              <a:lnSpc>
                <a:spcPct val="90000"/>
              </a:lnSpc>
              <a:spcAft>
                <a:spcPts val="600"/>
              </a:spcAft>
              <a:buClr>
                <a:schemeClr val="accent1"/>
              </a:buClr>
              <a:buFont typeface="Arial" panose="020B0604020202020204" pitchFamily="34" charset="0"/>
              <a:buChar char="•"/>
            </a:pPr>
            <a:r>
              <a:rPr lang="en-US" sz="3000" dirty="0"/>
              <a:t>Recovery Support Peer Specialists share their lived experiences with substance use to support individuals through treatment and recovery.</a:t>
            </a:r>
          </a:p>
          <a:p>
            <a:pPr marL="342900" indent="-342900" defTabSz="914400">
              <a:lnSpc>
                <a:spcPct val="90000"/>
              </a:lnSpc>
              <a:spcAft>
                <a:spcPts val="600"/>
              </a:spcAft>
              <a:buClr>
                <a:schemeClr val="accent1"/>
              </a:buClr>
              <a:buFont typeface="Arial" panose="020B0604020202020204" pitchFamily="34" charset="0"/>
              <a:buChar char="•"/>
            </a:pPr>
            <a:r>
              <a:rPr lang="en-US" sz="3000" dirty="0"/>
              <a:t>Peer Specialists provide individual support meetings and facilitate weekly support groups.</a:t>
            </a:r>
          </a:p>
          <a:p>
            <a:pPr marL="342900" indent="-342900" defTabSz="914400">
              <a:lnSpc>
                <a:spcPct val="90000"/>
              </a:lnSpc>
              <a:spcAft>
                <a:spcPts val="600"/>
              </a:spcAft>
              <a:buClr>
                <a:schemeClr val="accent1"/>
              </a:buClr>
              <a:buFont typeface="Arial" panose="020B0604020202020204" pitchFamily="34" charset="0"/>
              <a:buChar char="•"/>
            </a:pPr>
            <a:r>
              <a:rPr lang="en-US" sz="3000" dirty="0"/>
              <a:t>Peer Specialists operate under the supervision of a Peer Support Supervisor.</a:t>
            </a:r>
          </a:p>
        </p:txBody>
      </p:sp>
      <p:pic>
        <p:nvPicPr>
          <p:cNvPr id="36" name="Graphic 35" descr="Customer Review">
            <a:extLst>
              <a:ext uri="{FF2B5EF4-FFF2-40B4-BE49-F238E27FC236}">
                <a16:creationId xmlns:a16="http://schemas.microsoft.com/office/drawing/2014/main" id="{FD732DD3-1A55-BAD5-FAE2-43CF56E458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46904" y="4553084"/>
            <a:ext cx="1685977" cy="1685977"/>
          </a:xfrm>
          <a:prstGeom prst="rect">
            <a:avLst/>
          </a:prstGeom>
        </p:spPr>
      </p:pic>
    </p:spTree>
    <p:extLst>
      <p:ext uri="{BB962C8B-B14F-4D97-AF65-F5344CB8AC3E}">
        <p14:creationId xmlns:p14="http://schemas.microsoft.com/office/powerpoint/2010/main" val="27081182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9854</TotalTime>
  <Words>940</Words>
  <Application>Microsoft Office PowerPoint</Application>
  <PresentationFormat>Widescreen</PresentationFormat>
  <Paragraphs>84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Courier New</vt:lpstr>
      <vt:lpstr>Tw Cen MT</vt:lpstr>
      <vt:lpstr>Tw Cen MT Condensed</vt:lpstr>
      <vt:lpstr>Wingdings 3</vt:lpstr>
      <vt:lpstr>Integral</vt:lpstr>
      <vt:lpstr>Substance use Services</vt:lpstr>
      <vt:lpstr>Overview</vt:lpstr>
      <vt:lpstr>About our department</vt:lpstr>
      <vt:lpstr>Community partnerships   </vt:lpstr>
      <vt:lpstr>Current partnerships</vt:lpstr>
      <vt:lpstr>Services available</vt:lpstr>
      <vt:lpstr>SUD assessment</vt:lpstr>
      <vt:lpstr>SUD Outpatient Counseling</vt:lpstr>
      <vt:lpstr>Recovery support peer specialists</vt:lpstr>
      <vt:lpstr>Intensive Outpatient Services</vt:lpstr>
      <vt:lpstr>Medication assisted treatment</vt:lpstr>
      <vt:lpstr>Harm reduction</vt:lpstr>
      <vt:lpstr>HIV &amp; Hep (A, b, c) Testing</vt:lpstr>
      <vt:lpstr>That’s not all…</vt:lpstr>
      <vt:lpstr>Getting in Touch</vt:lpstr>
      <vt:lpstr>Referrals   </vt:lpstr>
      <vt:lpstr>Contact Info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CCBHC Grant Introduction</dc:title>
  <dc:creator>Lauren Titsworth</dc:creator>
  <cp:lastModifiedBy>Richard A. Wright</cp:lastModifiedBy>
  <cp:revision>77</cp:revision>
  <dcterms:created xsi:type="dcterms:W3CDTF">2021-07-09T13:15:50Z</dcterms:created>
  <dcterms:modified xsi:type="dcterms:W3CDTF">2025-09-15T15:37:26Z</dcterms:modified>
</cp:coreProperties>
</file>