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2"/>
  </p:notesMasterIdLst>
  <p:handoutMasterIdLst>
    <p:handoutMasterId r:id="rId13"/>
  </p:handoutMasterIdLst>
  <p:sldIdLst>
    <p:sldId id="325" r:id="rId5"/>
    <p:sldId id="321" r:id="rId6"/>
    <p:sldId id="320" r:id="rId7"/>
    <p:sldId id="318" r:id="rId8"/>
    <p:sldId id="323" r:id="rId9"/>
    <p:sldId id="316" r:id="rId10"/>
    <p:sldId id="32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B8BF"/>
    <a:srgbClr val="5869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388" autoAdjust="0"/>
  </p:normalViewPr>
  <p:slideViewPr>
    <p:cSldViewPr snapToGrid="0">
      <p:cViewPr varScale="1">
        <p:scale>
          <a:sx n="106" d="100"/>
          <a:sy n="106" d="100"/>
        </p:scale>
        <p:origin x="792" y="114"/>
      </p:cViewPr>
      <p:guideLst/>
    </p:cSldViewPr>
  </p:slideViewPr>
  <p:outlineViewPr>
    <p:cViewPr>
      <p:scale>
        <a:sx n="33" d="100"/>
        <a:sy n="33" d="100"/>
      </p:scale>
      <p:origin x="0" y="-7776"/>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E6205E-B305-4B90-9534-3C5E99A0275E}" type="datetimeFigureOut">
              <a:rPr lang="en-US" smtClean="0"/>
              <a:t>9/15/2025</a:t>
            </a:fld>
            <a:endParaRPr lang="en-US" dirty="0"/>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AC623C-86E0-4A85-83FB-F4A716956FD4}" type="slidenum">
              <a:rPr lang="en-US" smtClean="0"/>
              <a:t>‹#›</a:t>
            </a:fld>
            <a:endParaRPr lang="en-US" dirty="0"/>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722F1-E430-42A1-A473-1759336AECCE}" type="datetimeFigureOut">
              <a:rPr lang="en-US" smtClean="0"/>
              <a:t>9/15/2025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D7554-D10C-4E29-B8E6-BB7111FA614F}" type="slidenum">
              <a:rPr lang="en-US" smtClean="0"/>
              <a:t>‹#›</a:t>
            </a:fld>
            <a:endParaRPr lang="en-US" dirty="0"/>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5" y="690511"/>
            <a:ext cx="5185821" cy="5253089"/>
          </a:xfrm>
        </p:spPr>
        <p:txBody>
          <a:bodyPr anchor="b">
            <a:normAutofit/>
          </a:bodyPr>
          <a:lstStyle>
            <a:lvl1pPr>
              <a:defRPr sz="6000">
                <a:solidFill>
                  <a:schemeClr val="bg1"/>
                </a:solidFill>
              </a:defRPr>
            </a:lvl1pPr>
          </a:lstStyle>
          <a:p>
            <a:r>
              <a:rPr lang="en-US" dirty="0"/>
              <a:t>Click to add title</a:t>
            </a:r>
          </a:p>
        </p:txBody>
      </p:sp>
    </p:spTree>
    <p:extLst>
      <p:ext uri="{BB962C8B-B14F-4D97-AF65-F5344CB8AC3E}">
        <p14:creationId xmlns:p14="http://schemas.microsoft.com/office/powerpoint/2010/main" val="1784555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1468814" y="2057400"/>
            <a:ext cx="3091027" cy="3867538"/>
          </a:xfrm>
        </p:spPr>
        <p:txBody>
          <a:bodyPr lIns="0">
            <a:normAutofit/>
          </a:bodyPr>
          <a:lstStyle>
            <a:lvl1pPr marL="0" indent="0">
              <a:lnSpc>
                <a:spcPct val="100000"/>
              </a:lnSpc>
              <a:spcBef>
                <a:spcPts val="0"/>
              </a:spcBef>
              <a:spcAft>
                <a:spcPts val="1200"/>
              </a:spcAft>
              <a:buNone/>
              <a:defRPr sz="2000"/>
            </a:lvl1pPr>
            <a:lvl2pPr marL="800100" indent="-342900">
              <a:lnSpc>
                <a:spcPct val="100000"/>
              </a:lnSpc>
              <a:spcBef>
                <a:spcPts val="0"/>
              </a:spcBef>
              <a:spcAft>
                <a:spcPts val="1200"/>
              </a:spcAft>
              <a:buFont typeface="Arial" panose="020B0604020202020204" pitchFamily="34" charset="0"/>
              <a:buChar char="•"/>
              <a:defRPr sz="2000"/>
            </a:lvl2pPr>
            <a:lvl3pPr marL="1257300" indent="-342900">
              <a:spcBef>
                <a:spcPts val="0"/>
              </a:spcBef>
              <a:spcAft>
                <a:spcPts val="1200"/>
              </a:spcAft>
              <a:buFont typeface="Arial" panose="020B0604020202020204" pitchFamily="34" charset="0"/>
              <a:buChar char="•"/>
              <a:defRPr sz="2000"/>
            </a:lvl3pPr>
            <a:lvl4pPr marL="1714500" indent="-342900">
              <a:spcBef>
                <a:spcPts val="0"/>
              </a:spcBef>
              <a:spcAft>
                <a:spcPts val="1200"/>
              </a:spcAft>
              <a:buFont typeface="Arial" panose="020B0604020202020204" pitchFamily="34" charset="0"/>
              <a:buChar char="•"/>
              <a:defRPr sz="2000"/>
            </a:lvl4pPr>
            <a:lvl5pPr marL="2171700" indent="-3429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able Placeholder 13">
            <a:extLst>
              <a:ext uri="{FF2B5EF4-FFF2-40B4-BE49-F238E27FC236}">
                <a16:creationId xmlns:a16="http://schemas.microsoft.com/office/drawing/2014/main" id="{EA708189-1532-1BDD-104F-4D8556146CEE}"/>
              </a:ext>
            </a:extLst>
          </p:cNvPr>
          <p:cNvSpPr>
            <a:spLocks noGrp="1"/>
          </p:cNvSpPr>
          <p:nvPr>
            <p:ph type="tbl" sz="quarter" idx="12"/>
          </p:nvPr>
        </p:nvSpPr>
        <p:spPr>
          <a:xfrm>
            <a:off x="5097463" y="2051976"/>
            <a:ext cx="6180137" cy="3867538"/>
          </a:xfrm>
        </p:spPr>
        <p:txBody>
          <a:bodyPr>
            <a:normAutofit/>
          </a:bodyPr>
          <a:lstStyle>
            <a:lvl1pPr>
              <a:defRPr sz="2000"/>
            </a:lvl1pPr>
          </a:lstStyle>
          <a:p>
            <a:r>
              <a:rPr lang="en-US" dirty="0"/>
              <a:t>Click icon to add table</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6E0EC71B-95A1-C740-6B1F-F8DF02E2D1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409299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2 Content 2">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8" name="Content Placeholder 7">
            <a:extLst>
              <a:ext uri="{FF2B5EF4-FFF2-40B4-BE49-F238E27FC236}">
                <a16:creationId xmlns:a16="http://schemas.microsoft.com/office/drawing/2014/main" id="{8B0AB10A-3CAB-D4C0-3CB1-401461802BD3}"/>
              </a:ext>
            </a:extLst>
          </p:cNvPr>
          <p:cNvSpPr>
            <a:spLocks noGrp="1"/>
          </p:cNvSpPr>
          <p:nvPr>
            <p:ph sz="quarter" idx="10" hasCustomPrompt="1"/>
          </p:nvPr>
        </p:nvSpPr>
        <p:spPr>
          <a:xfrm>
            <a:off x="1468814" y="2066731"/>
            <a:ext cx="6452876" cy="3867538"/>
          </a:xfrm>
        </p:spPr>
        <p:txBody>
          <a:bodyPr lIns="0">
            <a:normAutofit/>
          </a:bodyPr>
          <a:lstStyle>
            <a:lvl1pPr>
              <a:lnSpc>
                <a:spcPct val="100000"/>
              </a:lnSpc>
              <a:spcAft>
                <a:spcPts val="600"/>
              </a:spcAft>
              <a:defRPr sz="2000"/>
            </a:lvl1pPr>
            <a:lvl2pPr>
              <a:lnSpc>
                <a:spcPct val="100000"/>
              </a:lnSpc>
              <a:spcAft>
                <a:spcPts val="600"/>
              </a:spcAft>
              <a:defRPr sz="2000"/>
            </a:lvl2pPr>
            <a:lvl3pPr>
              <a:lnSpc>
                <a:spcPct val="100000"/>
              </a:lnSpc>
              <a:spcBef>
                <a:spcPts val="1000"/>
              </a:spcBef>
              <a:spcAft>
                <a:spcPts val="600"/>
              </a:spcAft>
              <a:defRPr sz="2000"/>
            </a:lvl3pPr>
            <a:lvl4pPr>
              <a:lnSpc>
                <a:spcPct val="100000"/>
              </a:lnSpc>
              <a:spcAft>
                <a:spcPts val="1200"/>
              </a:spcAft>
              <a:defRPr sz="2000"/>
            </a:lvl4pPr>
            <a:lvl5pP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7">
            <a:extLst>
              <a:ext uri="{FF2B5EF4-FFF2-40B4-BE49-F238E27FC236}">
                <a16:creationId xmlns:a16="http://schemas.microsoft.com/office/drawing/2014/main" id="{7DBA8ADB-B20F-8404-46AB-AF67E25C7C75}"/>
              </a:ext>
            </a:extLst>
          </p:cNvPr>
          <p:cNvSpPr>
            <a:spLocks noGrp="1"/>
          </p:cNvSpPr>
          <p:nvPr>
            <p:ph sz="quarter" idx="11" hasCustomPrompt="1"/>
          </p:nvPr>
        </p:nvSpPr>
        <p:spPr>
          <a:xfrm>
            <a:off x="8169196" y="2066731"/>
            <a:ext cx="3108391" cy="3867538"/>
          </a:xfrm>
        </p:spPr>
        <p:txBody>
          <a:bodyPr lIns="0">
            <a:normAutofit/>
          </a:bodyPr>
          <a:lstStyle>
            <a:lvl1pPr marL="0" indent="0">
              <a:lnSpc>
                <a:spcPct val="100000"/>
              </a:lnSpc>
              <a:spcAft>
                <a:spcPts val="600"/>
              </a:spcAft>
              <a:buNone/>
              <a:defRPr sz="2000"/>
            </a:lvl1pPr>
            <a:lvl2pPr marL="800100" indent="-342900">
              <a:lnSpc>
                <a:spcPct val="100000"/>
              </a:lnSpc>
              <a:spcAft>
                <a:spcPts val="600"/>
              </a:spcAft>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8814D5F7-E70A-5F97-5C8F-95B9E1B6D492}"/>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852814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9" name="Table Placeholder 8">
            <a:extLst>
              <a:ext uri="{FF2B5EF4-FFF2-40B4-BE49-F238E27FC236}">
                <a16:creationId xmlns:a16="http://schemas.microsoft.com/office/drawing/2014/main" id="{CB43608F-0A38-CF4A-4B3B-F1212E786FDE}"/>
              </a:ext>
            </a:extLst>
          </p:cNvPr>
          <p:cNvSpPr>
            <a:spLocks noGrp="1"/>
          </p:cNvSpPr>
          <p:nvPr>
            <p:ph type="tbl" sz="quarter" idx="10"/>
          </p:nvPr>
        </p:nvSpPr>
        <p:spPr>
          <a:xfrm>
            <a:off x="1487488" y="2057400"/>
            <a:ext cx="9790112" cy="3886200"/>
          </a:xfrm>
        </p:spPr>
        <p:txBody>
          <a:bodyPr>
            <a:normAutofit/>
          </a:bodyPr>
          <a:lstStyle>
            <a:lvl1pPr>
              <a:defRPr sz="2400"/>
            </a:lvl1pPr>
          </a:lstStyle>
          <a:p>
            <a:r>
              <a:rPr lang="en-US" dirty="0"/>
              <a:t>Click icon to add table</a:t>
            </a:r>
          </a:p>
        </p:txBody>
      </p:sp>
      <p:sp>
        <p:nvSpPr>
          <p:cNvPr id="2" name="Slide Number Placeholder 5">
            <a:extLst>
              <a:ext uri="{FF2B5EF4-FFF2-40B4-BE49-F238E27FC236}">
                <a16:creationId xmlns:a16="http://schemas.microsoft.com/office/drawing/2014/main" id="{05DA3688-07D1-82D9-6818-C95E9A69C2F1}"/>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691357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4" y="690511"/>
            <a:ext cx="4964671" cy="5253089"/>
          </a:xfrm>
        </p:spPr>
        <p:txBody>
          <a:bodyPr anchor="b">
            <a:normAutofit/>
          </a:bodyPr>
          <a:lstStyle>
            <a:lvl1pPr>
              <a:defRPr sz="6000">
                <a:solidFill>
                  <a:schemeClr val="bg1"/>
                </a:solidFill>
              </a:defRPr>
            </a:lvl1pPr>
          </a:lstStyle>
          <a:p>
            <a:r>
              <a:rPr lang="en-US" dirty="0"/>
              <a:t>Click to add title</a:t>
            </a:r>
          </a:p>
        </p:txBody>
      </p:sp>
      <p:sp>
        <p:nvSpPr>
          <p:cNvPr id="10" name="Content Placeholder 9">
            <a:extLst>
              <a:ext uri="{FF2B5EF4-FFF2-40B4-BE49-F238E27FC236}">
                <a16:creationId xmlns:a16="http://schemas.microsoft.com/office/drawing/2014/main" id="{AD608249-3D60-D3B2-68C5-778D0EA18F2D}"/>
              </a:ext>
            </a:extLst>
          </p:cNvPr>
          <p:cNvSpPr>
            <a:spLocks noGrp="1"/>
          </p:cNvSpPr>
          <p:nvPr>
            <p:ph sz="quarter" idx="10" hasCustomPrompt="1"/>
          </p:nvPr>
        </p:nvSpPr>
        <p:spPr>
          <a:xfrm>
            <a:off x="6282286" y="690465"/>
            <a:ext cx="4784372" cy="5253089"/>
          </a:xfrm>
        </p:spPr>
        <p:txBody>
          <a:bodyPr anchor="ctr">
            <a:normAutofit/>
          </a:bodyPr>
          <a:lstStyle>
            <a:lvl1pPr marL="0" indent="0">
              <a:lnSpc>
                <a:spcPct val="100000"/>
              </a:lnSpc>
              <a:spcBef>
                <a:spcPts val="0"/>
              </a:spcBef>
              <a:spcAft>
                <a:spcPts val="1200"/>
              </a:spcAft>
              <a:buNone/>
              <a:defRPr sz="2000">
                <a:solidFill>
                  <a:schemeClr val="bg1"/>
                </a:solidFill>
              </a:defRPr>
            </a:lvl1pPr>
            <a:lvl2pPr marL="742950" indent="-285750">
              <a:lnSpc>
                <a:spcPct val="100000"/>
              </a:lnSpc>
              <a:spcBef>
                <a:spcPts val="0"/>
              </a:spcBef>
              <a:spcAft>
                <a:spcPts val="1200"/>
              </a:spcAft>
              <a:buFont typeface="Arial" panose="020B0604020202020204" pitchFamily="34" charset="0"/>
              <a:buChar char="•"/>
              <a:defRPr sz="1800">
                <a:solidFill>
                  <a:schemeClr val="bg1"/>
                </a:solidFill>
              </a:defRPr>
            </a:lvl2pPr>
            <a:lvl3pPr marL="1200150" indent="-285750">
              <a:lnSpc>
                <a:spcPct val="100000"/>
              </a:lnSpc>
              <a:spcBef>
                <a:spcPts val="0"/>
              </a:spcBef>
              <a:spcAft>
                <a:spcPts val="1200"/>
              </a:spcAft>
              <a:buFont typeface="Arial" panose="020B0604020202020204" pitchFamily="34" charset="0"/>
              <a:buChar char="•"/>
              <a:defRPr sz="1600">
                <a:solidFill>
                  <a:schemeClr val="bg1"/>
                </a:solidFill>
              </a:defRPr>
            </a:lvl3pPr>
            <a:lvl4pPr marL="1657350" indent="-285750">
              <a:lnSpc>
                <a:spcPct val="100000"/>
              </a:lnSpc>
              <a:spcBef>
                <a:spcPts val="0"/>
              </a:spcBef>
              <a:spcAft>
                <a:spcPts val="1200"/>
              </a:spcAft>
              <a:buFont typeface="Arial" panose="020B0604020202020204" pitchFamily="34" charset="0"/>
              <a:buChar char="•"/>
              <a:defRPr sz="1400">
                <a:solidFill>
                  <a:schemeClr val="bg1"/>
                </a:solidFill>
              </a:defRPr>
            </a:lvl4pPr>
            <a:lvl5pPr marL="2114550" indent="-285750">
              <a:lnSpc>
                <a:spcPct val="100000"/>
              </a:lnSpc>
              <a:spcBef>
                <a:spcPts val="0"/>
              </a:spcBef>
              <a:spcAft>
                <a:spcPts val="1200"/>
              </a:spcAft>
              <a:buFont typeface="Arial" panose="020B0604020202020204" pitchFamily="34" charset="0"/>
              <a:buChar char="•"/>
              <a:defRPr sz="14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3748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55583" y="737115"/>
            <a:ext cx="4640418" cy="5407091"/>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6388461" y="737115"/>
            <a:ext cx="4449712" cy="5407091"/>
          </a:xfrm>
        </p:spPr>
        <p:txBody>
          <a:bodyPr lIns="0" tIns="0" rIns="0" bIns="0" anchor="ctr">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4E9F5D75-1D8F-F695-81F8-4A6D0C67821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277245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1278294"/>
            <a:ext cx="5000318" cy="4904141"/>
          </a:xfrm>
        </p:spPr>
        <p:txBody>
          <a:bodyPr anchor="b">
            <a:norm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6642169" y="-1"/>
            <a:ext cx="4635426" cy="6857999"/>
          </a:xfrm>
        </p:spPr>
        <p:txBody>
          <a:bodyPr>
            <a:normAutofit/>
          </a:bodyPr>
          <a:lstStyle>
            <a:lvl1pPr marL="0" indent="0" algn="ctr">
              <a:buNone/>
              <a:defRPr sz="2000"/>
            </a:lvl1pPr>
          </a:lstStyle>
          <a:p>
            <a:r>
              <a:rPr lang="en-US" dirty="0"/>
              <a:t>Click icon to add picture</a:t>
            </a:r>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9029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Subtitl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3508311"/>
            <a:ext cx="9923770" cy="1438762"/>
          </a:xfrm>
        </p:spPr>
        <p:txBody>
          <a:bodyPr anchor="b">
            <a:norm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915600" y="0"/>
            <a:ext cx="10361995" cy="3429000"/>
          </a:xfrm>
        </p:spPr>
        <p:txBody>
          <a:bodyPr>
            <a:normAutofit/>
          </a:bodyPr>
          <a:lstStyle>
            <a:lvl1pPr marL="0" indent="0" algn="ctr">
              <a:buNone/>
              <a:defRPr sz="2000"/>
            </a:lvl1pPr>
          </a:lstStyle>
          <a:p>
            <a:r>
              <a:rPr lang="en-US" dirty="0"/>
              <a:t>Click icon to add picture</a:t>
            </a:r>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2">
            <a:extLst>
              <a:ext uri="{FF2B5EF4-FFF2-40B4-BE49-F238E27FC236}">
                <a16:creationId xmlns:a16="http://schemas.microsoft.com/office/drawing/2014/main" id="{D179113D-0374-3934-841E-56AD5AFCF977}"/>
              </a:ext>
            </a:extLst>
          </p:cNvPr>
          <p:cNvSpPr>
            <a:spLocks noGrp="1"/>
          </p:cNvSpPr>
          <p:nvPr>
            <p:ph type="body" sz="quarter" idx="12" hasCustomPrompt="1"/>
          </p:nvPr>
        </p:nvSpPr>
        <p:spPr>
          <a:xfrm>
            <a:off x="1353828" y="5228488"/>
            <a:ext cx="9923770" cy="1368256"/>
          </a:xfrm>
          <a:prstGeom prst="rect">
            <a:avLst/>
          </a:prstGeom>
        </p:spPr>
        <p:txBody>
          <a:bodyPr anchor="t">
            <a:normAutofit/>
          </a:bodyPr>
          <a:lstStyle>
            <a:lvl1pPr marL="0" indent="0" algn="l">
              <a:lnSpc>
                <a:spcPct val="80000"/>
              </a:lnSpc>
              <a:spcBef>
                <a:spcPts val="0"/>
              </a:spcBef>
              <a:buNone/>
              <a:defRPr sz="2000" spc="0" baseline="0">
                <a:solidFill>
                  <a:schemeClr val="tx1"/>
                </a:solidFill>
                <a:latin typeface="+mn-lt"/>
              </a:defRPr>
            </a:lvl1pPr>
          </a:lstStyle>
          <a:p>
            <a:pPr lvl="0"/>
            <a:r>
              <a:rPr lang="en-US" dirty="0"/>
              <a:t>Click to add subtitle</a:t>
            </a:r>
          </a:p>
        </p:txBody>
      </p:sp>
    </p:spTree>
    <p:extLst>
      <p:ext uri="{BB962C8B-B14F-4D97-AF65-F5344CB8AC3E}">
        <p14:creationId xmlns:p14="http://schemas.microsoft.com/office/powerpoint/2010/main" val="3227224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5" y="503852"/>
            <a:ext cx="9150675" cy="1427585"/>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50153" y="2108722"/>
            <a:ext cx="8552264" cy="4119463"/>
          </a:xfrm>
        </p:spPr>
        <p:txBody>
          <a:bodyPr lIns="0" tIns="0" rIns="0" bIns="0">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5DABAFC1-3E76-DCE6-3A6D-E0020C5BE8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373596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6"/>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7175C5-CB2F-2BAC-3704-54DCD1BF043F}"/>
              </a:ext>
            </a:extLst>
          </p:cNvPr>
          <p:cNvSpPr>
            <a:spLocks noGrp="1"/>
          </p:cNvSpPr>
          <p:nvPr>
            <p:ph type="title" hasCustomPrompt="1"/>
          </p:nvPr>
        </p:nvSpPr>
        <p:spPr>
          <a:xfrm>
            <a:off x="1038031" y="1068169"/>
            <a:ext cx="10115939" cy="2681549"/>
          </a:xfrm>
        </p:spPr>
        <p:txBody>
          <a:bodyPr anchor="b"/>
          <a:lstStyle>
            <a:lvl1pPr algn="ctr">
              <a:defRPr>
                <a:solidFill>
                  <a:schemeClr val="bg1"/>
                </a:solidFill>
              </a:defRPr>
            </a:lvl1pPr>
          </a:lstStyle>
          <a:p>
            <a:r>
              <a:rPr lang="en-US" dirty="0"/>
              <a:t>Click to add title</a:t>
            </a:r>
          </a:p>
        </p:txBody>
      </p:sp>
      <p:sp>
        <p:nvSpPr>
          <p:cNvPr id="5" name="Rectangle 4">
            <a:extLst>
              <a:ext uri="{FF2B5EF4-FFF2-40B4-BE49-F238E27FC236}">
                <a16:creationId xmlns:a16="http://schemas.microsoft.com/office/drawing/2014/main" id="{3901905E-33E7-852F-94E3-8E100B3D1E4A}"/>
              </a:ext>
              <a:ext uri="{C183D7F6-B498-43B3-948B-1728B52AA6E4}">
                <adec:decorative xmlns:adec="http://schemas.microsoft.com/office/drawing/2017/decorative" val="1"/>
              </a:ext>
            </a:extLst>
          </p:cNvPr>
          <p:cNvSpPr/>
          <p:nvPr userDrawn="1"/>
        </p:nvSpPr>
        <p:spPr>
          <a:xfrm>
            <a:off x="914400" y="914400"/>
            <a:ext cx="10363200" cy="50292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B7799F7-CBB1-9649-7D06-F7EEFD4F0183}"/>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1AFC5CA-DB29-4B8C-C004-72E4EC761C3B}"/>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2">
            <a:extLst>
              <a:ext uri="{FF2B5EF4-FFF2-40B4-BE49-F238E27FC236}">
                <a16:creationId xmlns:a16="http://schemas.microsoft.com/office/drawing/2014/main" id="{E3CB2D2A-7172-87CE-D493-DAF52D62EBFC}"/>
              </a:ext>
            </a:extLst>
          </p:cNvPr>
          <p:cNvSpPr>
            <a:spLocks noGrp="1"/>
          </p:cNvSpPr>
          <p:nvPr>
            <p:ph type="body" sz="quarter" idx="12" hasCustomPrompt="1"/>
          </p:nvPr>
        </p:nvSpPr>
        <p:spPr>
          <a:xfrm>
            <a:off x="1038031" y="4027047"/>
            <a:ext cx="10115939" cy="1762783"/>
          </a:xfrm>
          <a:prstGeom prst="rect">
            <a:avLst/>
          </a:prstGeom>
        </p:spPr>
        <p:txBody>
          <a:bodyPr anchor="t">
            <a:normAutofit/>
          </a:bodyPr>
          <a:lstStyle>
            <a:lvl1pPr marL="0" indent="0" algn="ctr">
              <a:lnSpc>
                <a:spcPct val="80000"/>
              </a:lnSpc>
              <a:spcBef>
                <a:spcPts val="0"/>
              </a:spcBef>
              <a:buNone/>
              <a:defRPr sz="2000" spc="0" baseline="0">
                <a:solidFill>
                  <a:schemeClr val="bg1"/>
                </a:solidFill>
                <a:latin typeface="+mn-lt"/>
              </a:defRPr>
            </a:lvl1pPr>
          </a:lstStyle>
          <a:p>
            <a:pPr lvl="0"/>
            <a:r>
              <a:rPr lang="en-US" dirty="0"/>
              <a:t>Click to add subtitle</a:t>
            </a:r>
          </a:p>
        </p:txBody>
      </p:sp>
    </p:spTree>
    <p:extLst>
      <p:ext uri="{BB962C8B-B14F-4D97-AF65-F5344CB8AC3E}">
        <p14:creationId xmlns:p14="http://schemas.microsoft.com/office/powerpoint/2010/main" val="2069536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2 Content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68814" y="2057401"/>
            <a:ext cx="4627186"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668185" y="2057401"/>
            <a:ext cx="4609399"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1D40DF0B-6602-19D4-3110-4659C28780D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561720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2 Content 3">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4" name="Content Placeholder 7">
            <a:extLst>
              <a:ext uri="{FF2B5EF4-FFF2-40B4-BE49-F238E27FC236}">
                <a16:creationId xmlns:a16="http://schemas.microsoft.com/office/drawing/2014/main" id="{C355854D-70C0-E6E1-2A0C-284D00A21AEC}"/>
              </a:ext>
            </a:extLst>
          </p:cNvPr>
          <p:cNvSpPr>
            <a:spLocks noGrp="1"/>
          </p:cNvSpPr>
          <p:nvPr>
            <p:ph sz="quarter" idx="12" hasCustomPrompt="1"/>
          </p:nvPr>
        </p:nvSpPr>
        <p:spPr>
          <a:xfrm>
            <a:off x="1468815" y="2057401"/>
            <a:ext cx="3068678" cy="4119463"/>
          </a:xfrm>
        </p:spPr>
        <p:txBody>
          <a:bodyPr lIns="0">
            <a:normAutofit/>
          </a:bodyPr>
          <a:lstStyle>
            <a:lvl1pPr marL="320040" indent="-320040">
              <a:lnSpc>
                <a:spcPct val="100000"/>
              </a:lnSpc>
              <a:spcBef>
                <a:spcPts val="0"/>
              </a:spcBef>
              <a:spcAft>
                <a:spcPts val="1200"/>
              </a:spcAft>
              <a:buFont typeface="+mj-lt"/>
              <a:buAutoNum type="arabicPeriod"/>
              <a:defRPr sz="2000"/>
            </a:lvl1pPr>
            <a:lvl2pPr marL="457200" indent="-320040">
              <a:lnSpc>
                <a:spcPct val="100000"/>
              </a:lnSpc>
              <a:spcBef>
                <a:spcPts val="1000"/>
              </a:spcBef>
              <a:spcAft>
                <a:spcPts val="1200"/>
              </a:spcAft>
              <a:buFont typeface="+mj-lt"/>
              <a:buAutoNum type="alphaLcPeriod"/>
              <a:defRPr sz="2000"/>
            </a:lvl2pPr>
            <a:lvl3pPr marL="914400" indent="-320040">
              <a:spcBef>
                <a:spcPts val="1000"/>
              </a:spcBef>
              <a:spcAft>
                <a:spcPts val="1200"/>
              </a:spcAft>
              <a:buFont typeface="+mj-lt"/>
              <a:buAutoNum type="arabicParenR"/>
              <a:defRPr sz="2000"/>
            </a:lvl3pPr>
            <a:lvl4pPr marL="1371600" indent="-320040">
              <a:spcBef>
                <a:spcPts val="1000"/>
              </a:spcBef>
              <a:spcAft>
                <a:spcPts val="1200"/>
              </a:spcAft>
              <a:buFont typeface="+mj-lt"/>
              <a:buAutoNum type="alphaLcParenR"/>
              <a:defRPr sz="2000"/>
            </a:lvl4pPr>
            <a:lvl5pPr marL="1828800" indent="-320040">
              <a:spcBef>
                <a:spcPts val="1000"/>
              </a:spcBef>
              <a:spcAft>
                <a:spcPts val="1200"/>
              </a:spcAft>
              <a:buFont typeface="+mj-lt"/>
              <a:buAutoNum type="romanLcPeriod"/>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5191727" y="2057401"/>
            <a:ext cx="6085857"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D7B331F9-6D4A-5020-969F-E961AF374E19}"/>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514237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icture and Content">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8" name="Picture Placeholder 7">
            <a:extLst>
              <a:ext uri="{FF2B5EF4-FFF2-40B4-BE49-F238E27FC236}">
                <a16:creationId xmlns:a16="http://schemas.microsoft.com/office/drawing/2014/main" id="{357912CB-B8F8-1E65-094F-AD3220E6C79C}"/>
              </a:ext>
            </a:extLst>
          </p:cNvPr>
          <p:cNvSpPr>
            <a:spLocks noGrp="1"/>
          </p:cNvSpPr>
          <p:nvPr>
            <p:ph type="pic" sz="quarter" idx="12"/>
          </p:nvPr>
        </p:nvSpPr>
        <p:spPr>
          <a:xfrm>
            <a:off x="1503363" y="2061969"/>
            <a:ext cx="4592637" cy="4805362"/>
          </a:xfrm>
        </p:spPr>
        <p:txBody>
          <a:bodyPr>
            <a:normAutofit/>
          </a:bodyPr>
          <a:lstStyle>
            <a:lvl1pPr marL="0" indent="0" algn="ctr">
              <a:buNone/>
              <a:defRPr sz="2000"/>
            </a:lvl1pPr>
          </a:lstStyle>
          <a:p>
            <a:r>
              <a:rPr lang="en-US" dirty="0"/>
              <a:t>Click icon to add picture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787262" y="2052736"/>
            <a:ext cx="4490320" cy="4800598"/>
          </a:xfrm>
        </p:spPr>
        <p:txBody>
          <a:bodyPr lIns="0">
            <a:normAutofit/>
          </a:bodyPr>
          <a:lstStyle>
            <a:lvl1pPr marL="0" indent="0">
              <a:lnSpc>
                <a:spcPct val="100000"/>
              </a:lnSpc>
              <a:spcBef>
                <a:spcPts val="1000"/>
              </a:spcBef>
              <a:spcAft>
                <a:spcPts val="1200"/>
              </a:spcAft>
              <a:buNone/>
              <a:defRPr sz="2000"/>
            </a:lvl1pPr>
            <a:lvl2pPr marL="800100" indent="-342900">
              <a:lnSpc>
                <a:spcPct val="100000"/>
              </a:lnSpc>
              <a:spcBef>
                <a:spcPts val="1000"/>
              </a:spcBef>
              <a:spcAft>
                <a:spcPts val="1200"/>
              </a:spcAft>
              <a:buFont typeface="Arial" panose="020B0604020202020204" pitchFamily="34" charset="0"/>
              <a:buChar char="•"/>
              <a:defRPr sz="2000"/>
            </a:lvl2pPr>
            <a:lvl3pPr marL="1257300" indent="-342900">
              <a:spcBef>
                <a:spcPts val="1000"/>
              </a:spcBef>
              <a:spcAft>
                <a:spcPts val="1200"/>
              </a:spcAft>
              <a:buFont typeface="Arial" panose="020B0604020202020204" pitchFamily="34" charset="0"/>
              <a:buChar char="•"/>
              <a:defRPr sz="2000"/>
            </a:lvl3pPr>
            <a:lvl4pPr marL="1714500" indent="-342900">
              <a:spcBef>
                <a:spcPts val="1000"/>
              </a:spcBef>
              <a:spcAft>
                <a:spcPts val="1200"/>
              </a:spcAft>
              <a:buFont typeface="Arial" panose="020B0604020202020204" pitchFamily="34" charset="0"/>
              <a:buChar char="•"/>
              <a:defRPr sz="2000"/>
            </a:lvl4pPr>
            <a:lvl5pPr marL="2171700" indent="-3429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8809D86D-3DDE-CA24-4CAA-DF6944B9BCBB}"/>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107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82F216-62F1-7E0B-63FD-51C27CDAA1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1F31D-B959-2AD8-9208-FF08B574DB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2C8C7-5C6C-400B-AEC0-4D817816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cap="all" spc="150" baseline="0">
                <a:solidFill>
                  <a:schemeClr val="bg2">
                    <a:lumMod val="50000"/>
                  </a:schemeClr>
                </a:solidFill>
                <a:latin typeface="Univers Light" panose="020B0403020202020204" pitchFamily="34" charset="0"/>
              </a:defRPr>
            </a:lvl1pPr>
          </a:lstStyle>
          <a:p>
            <a:endParaRPr lang="en-US" dirty="0"/>
          </a:p>
        </p:txBody>
      </p:sp>
      <p:sp>
        <p:nvSpPr>
          <p:cNvPr id="5" name="Footer Placeholder 4">
            <a:extLst>
              <a:ext uri="{FF2B5EF4-FFF2-40B4-BE49-F238E27FC236}">
                <a16:creationId xmlns:a16="http://schemas.microsoft.com/office/drawing/2014/main"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B13EAA0A-7090-4FA3-AD1C-CD4570404021}"/>
              </a:ext>
            </a:extLst>
          </p:cNvPr>
          <p:cNvSpPr>
            <a:spLocks noGrp="1"/>
          </p:cNvSpPr>
          <p:nvPr>
            <p:ph type="sldNum" sz="quarter" idx="4"/>
          </p:nvPr>
        </p:nvSpPr>
        <p:spPr>
          <a:xfrm>
            <a:off x="412136" y="5943601"/>
            <a:ext cx="968983" cy="651912"/>
          </a:xfrm>
          <a:prstGeom prst="rect">
            <a:avLst/>
          </a:prstGeom>
        </p:spPr>
        <p:txBody>
          <a:bodyPr vert="horz" lIns="91440" tIns="45720" rIns="91440" bIns="45720" rtlCol="0" anchor="ctr"/>
          <a:lstStyle>
            <a:lvl1pPr algn="ctr">
              <a:defRPr sz="1200" b="1" spc="150" baseline="0">
                <a:solidFill>
                  <a:schemeClr val="tx1"/>
                </a:solidFill>
                <a:latin typeface="+mn-lt"/>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94" r:id="rId1"/>
    <p:sldLayoutId id="2147483693" r:id="rId2"/>
    <p:sldLayoutId id="2147483692" r:id="rId3"/>
    <p:sldLayoutId id="2147483691" r:id="rId4"/>
    <p:sldLayoutId id="2147483690" r:id="rId5"/>
    <p:sldLayoutId id="2147483689" r:id="rId6"/>
    <p:sldLayoutId id="2147483688" r:id="rId7"/>
    <p:sldLayoutId id="2147483687" r:id="rId8"/>
    <p:sldLayoutId id="2147483686" r:id="rId9"/>
    <p:sldLayoutId id="2147483685" r:id="rId10"/>
    <p:sldLayoutId id="2147483684" r:id="rId11"/>
    <p:sldLayoutId id="2147483682" r:id="rId12"/>
    <p:sldLayoutId id="214748368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E21A7-6606-90B7-3D8E-1A72EC3F560E}"/>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DB415C00-4EE1-6F4D-E18C-CA954083DD66}"/>
              </a:ext>
            </a:extLst>
          </p:cNvPr>
          <p:cNvSpPr>
            <a:spLocks noGrp="1"/>
          </p:cNvSpPr>
          <p:nvPr>
            <p:ph type="title"/>
          </p:nvPr>
        </p:nvSpPr>
        <p:spPr>
          <a:xfrm>
            <a:off x="867747" y="2136711"/>
            <a:ext cx="11324253" cy="1781624"/>
          </a:xfrm>
        </p:spPr>
        <p:txBody>
          <a:bodyPr>
            <a:normAutofit fontScale="90000"/>
          </a:bodyPr>
          <a:lstStyle/>
          <a:p>
            <a:r>
              <a:rPr lang="en-US" b="1" dirty="0">
                <a:latin typeface="Times New Roman" panose="02020603050405020304" pitchFamily="18" charset="0"/>
                <a:cs typeface="Times New Roman" panose="02020603050405020304" pitchFamily="18" charset="0"/>
              </a:rPr>
              <a:t>Denton County MHMR Center Substance Use Services    Grant Expansion</a:t>
            </a:r>
            <a:br>
              <a:rPr lang="en-US" sz="2800" b="1" dirty="0">
                <a:latin typeface="Times New Roman" panose="02020603050405020304" pitchFamily="18" charset="0"/>
                <a:cs typeface="Times New Roman" panose="02020603050405020304" pitchFamily="18" charset="0"/>
              </a:rPr>
            </a:br>
            <a:br>
              <a:rPr lang="en-US" sz="4400" dirty="0">
                <a:latin typeface="Times New Roman" panose="02020603050405020304" pitchFamily="18" charset="0"/>
                <a:cs typeface="Times New Roman" panose="02020603050405020304" pitchFamily="18" charset="0"/>
              </a:rPr>
            </a:br>
            <a:r>
              <a:rPr lang="en-US" sz="2700" i="1" dirty="0">
                <a:latin typeface="Times New Roman" panose="02020603050405020304" pitchFamily="18" charset="0"/>
                <a:cs typeface="Times New Roman" panose="02020603050405020304" pitchFamily="18" charset="0"/>
              </a:rPr>
              <a:t>Investing in Recovery and Expanding Access to Life-Saving Treatment</a:t>
            </a:r>
            <a:endParaRPr lang="en-US" sz="2700" dirty="0"/>
          </a:p>
        </p:txBody>
      </p:sp>
      <p:sp>
        <p:nvSpPr>
          <p:cNvPr id="4" name="Slide Number Placeholder 3">
            <a:extLst>
              <a:ext uri="{FF2B5EF4-FFF2-40B4-BE49-F238E27FC236}">
                <a16:creationId xmlns:a16="http://schemas.microsoft.com/office/drawing/2014/main" id="{71BD32B3-53EB-1309-4C2D-157C0F27465C}"/>
              </a:ext>
            </a:extLst>
          </p:cNvPr>
          <p:cNvSpPr>
            <a:spLocks noGrp="1"/>
          </p:cNvSpPr>
          <p:nvPr>
            <p:ph type="sldNum" sz="quarter" idx="15"/>
          </p:nvPr>
        </p:nvSpPr>
        <p:spPr>
          <a:xfrm>
            <a:off x="412136" y="5943601"/>
            <a:ext cx="968983" cy="651912"/>
          </a:xfrm>
        </p:spPr>
        <p:txBody>
          <a:bodyPr anchor="ctr">
            <a:normAutofit/>
          </a:bodyPr>
          <a:lstStyle/>
          <a:p>
            <a:pPr>
              <a:spcAft>
                <a:spcPts val="600"/>
              </a:spcAft>
            </a:pPr>
            <a:fld id="{18D65601-5AE2-46FC-B138-694DDD2B510D}" type="slidenum">
              <a:rPr lang="en-US" smtClean="0"/>
              <a:pPr>
                <a:spcAft>
                  <a:spcPts val="600"/>
                </a:spcAft>
              </a:pPr>
              <a:t>1</a:t>
            </a:fld>
            <a:endParaRPr lang="en-US" dirty="0"/>
          </a:p>
        </p:txBody>
      </p:sp>
      <p:pic>
        <p:nvPicPr>
          <p:cNvPr id="2" name="Picture 2">
            <a:extLst>
              <a:ext uri="{FF2B5EF4-FFF2-40B4-BE49-F238E27FC236}">
                <a16:creationId xmlns:a16="http://schemas.microsoft.com/office/drawing/2014/main" id="{2F565FA6-A4A7-DF32-216C-1EFC1E8297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3890" y="5606980"/>
            <a:ext cx="3141105" cy="1134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680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97761-0B88-A5E8-0B78-C39173D05F4D}"/>
              </a:ext>
            </a:extLst>
          </p:cNvPr>
          <p:cNvSpPr>
            <a:spLocks noGrp="1"/>
          </p:cNvSpPr>
          <p:nvPr>
            <p:ph type="title"/>
          </p:nvPr>
        </p:nvSpPr>
        <p:spPr>
          <a:xfrm>
            <a:off x="1156997" y="172053"/>
            <a:ext cx="9861818" cy="2343986"/>
          </a:xfrm>
        </p:spPr>
        <p:txBody>
          <a:bodyPr anchor="ctr">
            <a:normAutofit fontScale="90000"/>
          </a:bodyPr>
          <a:lstStyle/>
          <a:p>
            <a:r>
              <a:rPr lang="en-US" sz="2500" dirty="0">
                <a:latin typeface="Times" panose="02020603050405020304" pitchFamily="18" charset="0"/>
                <a:cs typeface="Times" panose="02020603050405020304" pitchFamily="18" charset="0"/>
              </a:rPr>
              <a:t>Denton County MHMR Center’s (The Center’s) Substance Use Program is proud to announce a major expansion in the Center’s Substance Use Services, made possible through a new grant award from the Texas Health and Human Services Commission. </a:t>
            </a:r>
            <a:br>
              <a:rPr lang="en-US" sz="2500" dirty="0">
                <a:latin typeface="Times" panose="02020603050405020304" pitchFamily="18" charset="0"/>
                <a:cs typeface="Times" panose="02020603050405020304" pitchFamily="18" charset="0"/>
              </a:rPr>
            </a:br>
            <a:br>
              <a:rPr lang="en-US" sz="2500" dirty="0">
                <a:latin typeface="Times" panose="02020603050405020304" pitchFamily="18" charset="0"/>
                <a:cs typeface="Times" panose="02020603050405020304" pitchFamily="18" charset="0"/>
              </a:rPr>
            </a:br>
            <a:r>
              <a:rPr lang="en-US" sz="2500" dirty="0">
                <a:latin typeface="Times" panose="02020603050405020304" pitchFamily="18" charset="0"/>
                <a:cs typeface="Times" panose="02020603050405020304" pitchFamily="18" charset="0"/>
              </a:rPr>
              <a:t>Over the next five years, the Center will receive more than $15 million in funding dedicated to improving access to substance use treatment for underfunded individuals and families in our community.</a:t>
            </a:r>
            <a:br>
              <a:rPr lang="en-US" sz="1400" dirty="0"/>
            </a:br>
            <a:endParaRPr lang="en-US" sz="1400" dirty="0"/>
          </a:p>
        </p:txBody>
      </p:sp>
      <p:pic>
        <p:nvPicPr>
          <p:cNvPr id="6" name="Picture 5" descr="Worker typing on laptop">
            <a:extLst>
              <a:ext uri="{FF2B5EF4-FFF2-40B4-BE49-F238E27FC236}">
                <a16:creationId xmlns:a16="http://schemas.microsoft.com/office/drawing/2014/main" id="{98E2E424-FA16-0571-37E0-3008A7A8F7C4}"/>
              </a:ext>
            </a:extLst>
          </p:cNvPr>
          <p:cNvPicPr>
            <a:picLocks noChangeAspect="1"/>
          </p:cNvPicPr>
          <p:nvPr/>
        </p:nvPicPr>
        <p:blipFill>
          <a:blip r:embed="rId2"/>
          <a:srcRect t="32012" r="2" b="3765"/>
          <a:stretch>
            <a:fillRect/>
          </a:stretch>
        </p:blipFill>
        <p:spPr>
          <a:xfrm>
            <a:off x="3683284" y="2773072"/>
            <a:ext cx="8123375" cy="3912875"/>
          </a:xfrm>
          <a:prstGeom prst="rect">
            <a:avLst/>
          </a:prstGeom>
          <a:noFill/>
        </p:spPr>
      </p:pic>
      <p:sp>
        <p:nvSpPr>
          <p:cNvPr id="4" name="Slide Number Placeholder 3">
            <a:extLst>
              <a:ext uri="{FF2B5EF4-FFF2-40B4-BE49-F238E27FC236}">
                <a16:creationId xmlns:a16="http://schemas.microsoft.com/office/drawing/2014/main" id="{2CD4601E-33F5-5714-867D-A0B584DA7C11}"/>
              </a:ext>
            </a:extLst>
          </p:cNvPr>
          <p:cNvSpPr>
            <a:spLocks noGrp="1"/>
          </p:cNvSpPr>
          <p:nvPr>
            <p:ph type="sldNum" sz="quarter" idx="15"/>
          </p:nvPr>
        </p:nvSpPr>
        <p:spPr>
          <a:xfrm>
            <a:off x="412136" y="5943601"/>
            <a:ext cx="968983" cy="651912"/>
          </a:xfrm>
        </p:spPr>
        <p:txBody>
          <a:bodyPr anchor="ctr">
            <a:normAutofit/>
          </a:bodyPr>
          <a:lstStyle/>
          <a:p>
            <a:pPr>
              <a:spcAft>
                <a:spcPts val="600"/>
              </a:spcAft>
            </a:pPr>
            <a:fld id="{18D65601-5AE2-46FC-B138-694DDD2B510D}" type="slidenum">
              <a:rPr lang="en-US" smtClean="0"/>
              <a:pPr>
                <a:spcAft>
                  <a:spcPts val="600"/>
                </a:spcAft>
              </a:pPr>
              <a:t>2</a:t>
            </a:fld>
            <a:endParaRPr lang="en-US" dirty="0"/>
          </a:p>
        </p:txBody>
      </p:sp>
    </p:spTree>
    <p:extLst>
      <p:ext uri="{BB962C8B-B14F-4D97-AF65-F5344CB8AC3E}">
        <p14:creationId xmlns:p14="http://schemas.microsoft.com/office/powerpoint/2010/main" val="1607455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D0E47E-D228-15EB-5886-33E9AA181D03}"/>
              </a:ext>
            </a:extLst>
          </p:cNvPr>
          <p:cNvSpPr>
            <a:spLocks noGrp="1"/>
          </p:cNvSpPr>
          <p:nvPr>
            <p:ph type="title"/>
          </p:nvPr>
        </p:nvSpPr>
        <p:spPr>
          <a:xfrm>
            <a:off x="1095681" y="276729"/>
            <a:ext cx="5546487" cy="6581269"/>
          </a:xfrm>
        </p:spPr>
        <p:txBody>
          <a:bodyPr>
            <a:noAutofit/>
          </a:bodyPr>
          <a:lstStyle/>
          <a:p>
            <a:r>
              <a:rPr lang="en-US" sz="2800" b="1" dirty="0">
                <a:latin typeface="Times New Roman" panose="02020603050405020304" pitchFamily="18" charset="0"/>
                <a:cs typeface="Times New Roman" panose="02020603050405020304" pitchFamily="18" charset="0"/>
              </a:rPr>
              <a:t>Expanded Access to Inpatient Treatment</a:t>
            </a:r>
            <a:br>
              <a:rPr lang="en-US" sz="2000" b="1" dirty="0">
                <a:latin typeface="Times New Roman" panose="02020603050405020304" pitchFamily="18" charset="0"/>
                <a:cs typeface="Times New Roman" panose="02020603050405020304" pitchFamily="18" charset="0"/>
              </a:rPr>
            </a:br>
            <a:br>
              <a:rPr lang="en-US" sz="2000" b="1"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With this funding, the Center will be able to support:</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Approximately 90 adult inpatient rehabilitation stays per year.</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Approximately 90 adult inpatient detoxification stays per year.</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Approximately 20 specialized inpatient detoxification stays per year for women who are pregnant or parenting.</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Approximately 5 adolescent inpatient rehabilitation stays per year.</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b="1" i="1" dirty="0">
                <a:latin typeface="Times New Roman" panose="02020603050405020304" pitchFamily="18" charset="0"/>
                <a:cs typeface="Times New Roman" panose="02020603050405020304" pitchFamily="18" charset="0"/>
              </a:rPr>
              <a:t>All services are fully funded for individuals who qualify, with no out-of-pocket costs for treatment or transportation.</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p:txBody>
      </p:sp>
      <p:pic>
        <p:nvPicPr>
          <p:cNvPr id="4" name="Picture Placeholder 17" descr="Person smiling on the beach">
            <a:extLst>
              <a:ext uri="{FF2B5EF4-FFF2-40B4-BE49-F238E27FC236}">
                <a16:creationId xmlns:a16="http://schemas.microsoft.com/office/drawing/2014/main" id="{5E6D83BB-8C90-A74A-7CB5-59884B99448A}"/>
              </a:ext>
            </a:extLst>
          </p:cNvPr>
          <p:cNvPicPr>
            <a:picLocks noGrp="1" noChangeAspect="1"/>
          </p:cNvPicPr>
          <p:nvPr>
            <p:ph type="pic" sz="quarter" idx="13"/>
          </p:nvPr>
        </p:nvPicPr>
        <p:blipFill rotWithShape="1">
          <a:blip r:embed="rId2"/>
          <a:srcRect l="27469" r="27469"/>
          <a:stretch/>
        </p:blipFill>
        <p:spPr>
          <a:xfrm>
            <a:off x="6826995" y="-1"/>
            <a:ext cx="4635426" cy="6857999"/>
          </a:xfrm>
        </p:spPr>
      </p:pic>
    </p:spTree>
    <p:extLst>
      <p:ext uri="{BB962C8B-B14F-4D97-AF65-F5344CB8AC3E}">
        <p14:creationId xmlns:p14="http://schemas.microsoft.com/office/powerpoint/2010/main" val="3752118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BC8E41E-BD85-C6FD-3B34-284C1D130215}"/>
              </a:ext>
            </a:extLst>
          </p:cNvPr>
          <p:cNvSpPr>
            <a:spLocks noGrp="1"/>
          </p:cNvSpPr>
          <p:nvPr>
            <p:ph type="title"/>
          </p:nvPr>
        </p:nvSpPr>
        <p:spPr>
          <a:xfrm>
            <a:off x="1381119" y="262487"/>
            <a:ext cx="9808773" cy="1427585"/>
          </a:xfrm>
        </p:spPr>
        <p:txBody>
          <a:bodyPr>
            <a:normAutofit fontScale="90000"/>
          </a:bodyPr>
          <a:lstStyle/>
          <a:p>
            <a:r>
              <a:rPr lang="en-US" b="1" dirty="0">
                <a:latin typeface="Times" panose="02020603050405020304" pitchFamily="18" charset="0"/>
                <a:cs typeface="Times" panose="02020603050405020304" pitchFamily="18" charset="0"/>
              </a:rPr>
              <a:t>Enhanced Case Management and Continuity of Care</a:t>
            </a:r>
            <a:br>
              <a:rPr lang="en-US" b="1" dirty="0"/>
            </a:br>
            <a:endParaRPr lang="en-US" dirty="0"/>
          </a:p>
        </p:txBody>
      </p:sp>
      <p:pic>
        <p:nvPicPr>
          <p:cNvPr id="6" name="Picture 5" descr="Female attending counseling">
            <a:extLst>
              <a:ext uri="{FF2B5EF4-FFF2-40B4-BE49-F238E27FC236}">
                <a16:creationId xmlns:a16="http://schemas.microsoft.com/office/drawing/2014/main" id="{1A1986A0-9A5B-DF6D-DCD3-ECFC5C202513}"/>
              </a:ext>
            </a:extLst>
          </p:cNvPr>
          <p:cNvPicPr>
            <a:picLocks noChangeAspect="1"/>
          </p:cNvPicPr>
          <p:nvPr/>
        </p:nvPicPr>
        <p:blipFill>
          <a:blip r:embed="rId2"/>
          <a:srcRect l="12727" r="23479" b="2"/>
          <a:stretch>
            <a:fillRect/>
          </a:stretch>
        </p:blipFill>
        <p:spPr>
          <a:xfrm>
            <a:off x="1120081" y="1391055"/>
            <a:ext cx="5122286" cy="5359544"/>
          </a:xfrm>
          <a:prstGeom prst="rect">
            <a:avLst/>
          </a:prstGeom>
          <a:noFill/>
        </p:spPr>
      </p:pic>
      <p:sp>
        <p:nvSpPr>
          <p:cNvPr id="3" name="Content Placeholder 2">
            <a:extLst>
              <a:ext uri="{FF2B5EF4-FFF2-40B4-BE49-F238E27FC236}">
                <a16:creationId xmlns:a16="http://schemas.microsoft.com/office/drawing/2014/main" id="{1EBEE570-1B5E-FFD1-485D-D77E4E6FE7C0}"/>
              </a:ext>
            </a:extLst>
          </p:cNvPr>
          <p:cNvSpPr>
            <a:spLocks noGrp="1"/>
          </p:cNvSpPr>
          <p:nvPr>
            <p:ph sz="quarter" idx="11"/>
          </p:nvPr>
        </p:nvSpPr>
        <p:spPr>
          <a:xfrm>
            <a:off x="6503405" y="1212980"/>
            <a:ext cx="5792356" cy="5980823"/>
          </a:xfrm>
        </p:spPr>
        <p:txBody>
          <a:bodyPr>
            <a:normAutofit fontScale="62500" lnSpcReduction="20000"/>
          </a:bodyPr>
          <a:lstStyle/>
          <a:p>
            <a:pPr marL="0" indent="0">
              <a:lnSpc>
                <a:spcPct val="90000"/>
              </a:lnSpc>
              <a:buNone/>
            </a:pPr>
            <a:endParaRPr lang="en-US" sz="1100" dirty="0"/>
          </a:p>
          <a:p>
            <a:pPr marL="0" indent="0">
              <a:lnSpc>
                <a:spcPct val="90000"/>
              </a:lnSpc>
              <a:buNone/>
            </a:pPr>
            <a:r>
              <a:rPr lang="en-US" sz="3600" dirty="0">
                <a:latin typeface="Times" panose="02020603050405020304" pitchFamily="18" charset="0"/>
                <a:cs typeface="Times" panose="02020603050405020304" pitchFamily="18" charset="0"/>
              </a:rPr>
              <a:t>As part of this expansion, the Center will add a full-time Case Manager to the Substance Use Services department. This staff member will:</a:t>
            </a:r>
          </a:p>
          <a:p>
            <a:pPr marL="0" indent="0">
              <a:lnSpc>
                <a:spcPct val="90000"/>
              </a:lnSpc>
              <a:buNone/>
            </a:pPr>
            <a:r>
              <a:rPr lang="en-US" sz="3600" dirty="0">
                <a:latin typeface="Times" panose="02020603050405020304" pitchFamily="18" charset="0"/>
                <a:cs typeface="Times" panose="02020603050405020304" pitchFamily="18" charset="0"/>
              </a:rPr>
              <a:t>- Maintain weekly contact with individuals during inpatient stays.</a:t>
            </a:r>
          </a:p>
          <a:p>
            <a:pPr lvl="0">
              <a:lnSpc>
                <a:spcPct val="90000"/>
              </a:lnSpc>
            </a:pPr>
            <a:r>
              <a:rPr lang="en-US" sz="3600" dirty="0">
                <a:latin typeface="Times" panose="02020603050405020304" pitchFamily="18" charset="0"/>
                <a:cs typeface="Times" panose="02020603050405020304" pitchFamily="18" charset="0"/>
              </a:rPr>
              <a:t>- Coordinate and facilitate transportation to and from treatment facilities.</a:t>
            </a:r>
          </a:p>
          <a:p>
            <a:pPr lvl="0">
              <a:lnSpc>
                <a:spcPct val="90000"/>
              </a:lnSpc>
            </a:pPr>
            <a:r>
              <a:rPr lang="en-US" sz="3600" dirty="0">
                <a:latin typeface="Times" panose="02020603050405020304" pitchFamily="18" charset="0"/>
                <a:cs typeface="Times" panose="02020603050405020304" pitchFamily="18" charset="0"/>
              </a:rPr>
              <a:t>- Ensure warm handoffs and engagement with outpatient services after discharge.</a:t>
            </a:r>
          </a:p>
          <a:p>
            <a:pPr lvl="0">
              <a:lnSpc>
                <a:spcPct val="90000"/>
              </a:lnSpc>
            </a:pPr>
            <a:r>
              <a:rPr lang="en-US" sz="3600" dirty="0">
                <a:latin typeface="Times" panose="02020603050405020304" pitchFamily="18" charset="0"/>
                <a:cs typeface="Times" panose="02020603050405020304" pitchFamily="18" charset="0"/>
              </a:rPr>
              <a:t>- Develop and support step-down treatment plans for every individual exiting inpatient care.</a:t>
            </a:r>
          </a:p>
          <a:p>
            <a:pPr>
              <a:lnSpc>
                <a:spcPct val="90000"/>
              </a:lnSpc>
            </a:pPr>
            <a:r>
              <a:rPr lang="en-US" sz="3600" dirty="0">
                <a:latin typeface="Times" panose="02020603050405020304" pitchFamily="18" charset="0"/>
                <a:cs typeface="Times" panose="02020603050405020304" pitchFamily="18" charset="0"/>
              </a:rPr>
              <a:t>- This addition strengthens our ability to support long-term recovery and reduces the risk of treatment disruption or relapse.</a:t>
            </a:r>
          </a:p>
          <a:p>
            <a:pPr marL="0" indent="0">
              <a:lnSpc>
                <a:spcPct val="90000"/>
              </a:lnSpc>
              <a:buNone/>
            </a:pPr>
            <a:endParaRPr lang="en-US" sz="1100" dirty="0"/>
          </a:p>
        </p:txBody>
      </p:sp>
      <p:sp>
        <p:nvSpPr>
          <p:cNvPr id="4" name="Slide Number Placeholder 3">
            <a:extLst>
              <a:ext uri="{FF2B5EF4-FFF2-40B4-BE49-F238E27FC236}">
                <a16:creationId xmlns:a16="http://schemas.microsoft.com/office/drawing/2014/main" id="{527C964F-E2D5-D8E7-C513-C47A7E409DF3}"/>
              </a:ext>
            </a:extLst>
          </p:cNvPr>
          <p:cNvSpPr>
            <a:spLocks noGrp="1"/>
          </p:cNvSpPr>
          <p:nvPr>
            <p:ph type="sldNum" sz="quarter" idx="15"/>
          </p:nvPr>
        </p:nvSpPr>
        <p:spPr>
          <a:xfrm>
            <a:off x="412136" y="5943601"/>
            <a:ext cx="968983" cy="651912"/>
          </a:xfrm>
        </p:spPr>
        <p:txBody>
          <a:bodyPr anchor="ctr">
            <a:normAutofit/>
          </a:bodyPr>
          <a:lstStyle/>
          <a:p>
            <a:pPr>
              <a:spcAft>
                <a:spcPts val="600"/>
              </a:spcAft>
            </a:pPr>
            <a:fld id="{18D65601-5AE2-46FC-B138-694DDD2B510D}" type="slidenum">
              <a:rPr lang="en-US" smtClean="0"/>
              <a:pPr>
                <a:spcAft>
                  <a:spcPts val="600"/>
                </a:spcAft>
              </a:pPr>
              <a:t>4</a:t>
            </a:fld>
            <a:endParaRPr lang="en-US" dirty="0"/>
          </a:p>
        </p:txBody>
      </p:sp>
    </p:spTree>
    <p:extLst>
      <p:ext uri="{BB962C8B-B14F-4D97-AF65-F5344CB8AC3E}">
        <p14:creationId xmlns:p14="http://schemas.microsoft.com/office/powerpoint/2010/main" val="2906152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3DF5B-7FA1-0DCD-C5FD-06D5E8EA52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CEB12A-C5CE-8B72-9301-BE3FC60B4500}"/>
              </a:ext>
            </a:extLst>
          </p:cNvPr>
          <p:cNvSpPr>
            <a:spLocks noGrp="1"/>
          </p:cNvSpPr>
          <p:nvPr>
            <p:ph type="title"/>
          </p:nvPr>
        </p:nvSpPr>
        <p:spPr>
          <a:xfrm>
            <a:off x="915600" y="3537494"/>
            <a:ext cx="9923770" cy="674583"/>
          </a:xfrm>
        </p:spPr>
        <p:txBody>
          <a:bodyPr anchor="b">
            <a:normAutofit/>
          </a:bodyPr>
          <a:lstStyle/>
          <a:p>
            <a:r>
              <a:rPr lang="en-US" sz="3200" b="1" dirty="0">
                <a:latin typeface="Times" panose="02020603050405020304" pitchFamily="18" charset="0"/>
                <a:cs typeface="Times" panose="02020603050405020304" pitchFamily="18" charset="0"/>
              </a:rPr>
              <a:t>                   Client Assistance Funding</a:t>
            </a:r>
          </a:p>
        </p:txBody>
      </p:sp>
      <p:pic>
        <p:nvPicPr>
          <p:cNvPr id="8" name="Picture 7" descr="People handing out shirts">
            <a:extLst>
              <a:ext uri="{FF2B5EF4-FFF2-40B4-BE49-F238E27FC236}">
                <a16:creationId xmlns:a16="http://schemas.microsoft.com/office/drawing/2014/main" id="{B2D6BFA5-BB3E-72C2-1F8E-2C494F6BB455}"/>
              </a:ext>
            </a:extLst>
          </p:cNvPr>
          <p:cNvPicPr>
            <a:picLocks noChangeAspect="1"/>
          </p:cNvPicPr>
          <p:nvPr/>
        </p:nvPicPr>
        <p:blipFill>
          <a:blip r:embed="rId2"/>
          <a:srcRect b="50424"/>
          <a:stretch>
            <a:fillRect/>
          </a:stretch>
        </p:blipFill>
        <p:spPr>
          <a:xfrm>
            <a:off x="915600" y="10"/>
            <a:ext cx="10361995" cy="3428990"/>
          </a:xfrm>
          <a:prstGeom prst="rect">
            <a:avLst/>
          </a:prstGeom>
          <a:noFill/>
        </p:spPr>
      </p:pic>
      <p:sp>
        <p:nvSpPr>
          <p:cNvPr id="13" name="Text Placeholder 3">
            <a:extLst>
              <a:ext uri="{FF2B5EF4-FFF2-40B4-BE49-F238E27FC236}">
                <a16:creationId xmlns:a16="http://schemas.microsoft.com/office/drawing/2014/main" id="{CE5F8B62-2B19-87BF-F87E-5670C7CB3CE1}"/>
              </a:ext>
            </a:extLst>
          </p:cNvPr>
          <p:cNvSpPr>
            <a:spLocks noGrp="1"/>
          </p:cNvSpPr>
          <p:nvPr>
            <p:ph type="body" sz="quarter" idx="12"/>
          </p:nvPr>
        </p:nvSpPr>
        <p:spPr>
          <a:xfrm>
            <a:off x="1838131" y="4320570"/>
            <a:ext cx="10120403" cy="2537419"/>
          </a:xfrm>
        </p:spPr>
        <p:txBody>
          <a:bodyPr>
            <a:noAutofit/>
          </a:bodyPr>
          <a:lstStyle/>
          <a:p>
            <a:r>
              <a:rPr lang="en-US" sz="2500" dirty="0">
                <a:latin typeface="Times" panose="02020603050405020304" pitchFamily="18" charset="0"/>
                <a:cs typeface="Times" panose="02020603050405020304" pitchFamily="18" charset="0"/>
              </a:rPr>
              <a:t>In addition to treatment support, the grant includes $12,000 per year in funding for individuals to provide  assistance. These funds are designated to help remove basic life barriers that may impact an individual’s ability to engage in or sustain treatment. This assistance may include, but is not limited to, prescription medications, reading glasses, hearing needs, hygiene supplies, clothing, or educational materials. This flexible support helps address critical needs and promotes overall stability for individuals in recovery.</a:t>
            </a:r>
            <a:br>
              <a:rPr lang="en-US" sz="2500" dirty="0">
                <a:latin typeface="Times" panose="02020603050405020304" pitchFamily="18" charset="0"/>
                <a:cs typeface="Times" panose="02020603050405020304" pitchFamily="18" charset="0"/>
              </a:rPr>
            </a:br>
            <a:br>
              <a:rPr lang="en-US" sz="2500" dirty="0">
                <a:latin typeface="Times" panose="02020603050405020304" pitchFamily="18" charset="0"/>
                <a:cs typeface="Times" panose="02020603050405020304" pitchFamily="18" charset="0"/>
              </a:rPr>
            </a:br>
            <a:endParaRPr lang="en-US" sz="2500" dirty="0">
              <a:latin typeface="Times" panose="02020603050405020304" pitchFamily="18" charset="0"/>
              <a:cs typeface="Times" panose="02020603050405020304" pitchFamily="18" charset="0"/>
            </a:endParaRPr>
          </a:p>
        </p:txBody>
      </p:sp>
      <p:sp>
        <p:nvSpPr>
          <p:cNvPr id="4" name="Slide Number Placeholder 3" hidden="1">
            <a:extLst>
              <a:ext uri="{FF2B5EF4-FFF2-40B4-BE49-F238E27FC236}">
                <a16:creationId xmlns:a16="http://schemas.microsoft.com/office/drawing/2014/main" id="{207B818D-706E-221B-6753-2DED50F388D0}"/>
              </a:ext>
            </a:extLst>
          </p:cNvPr>
          <p:cNvSpPr>
            <a:spLocks noGrp="1"/>
          </p:cNvSpPr>
          <p:nvPr>
            <p:ph type="sldNum" sz="quarter" idx="4294967295"/>
          </p:nvPr>
        </p:nvSpPr>
        <p:spPr>
          <a:xfrm>
            <a:off x="412136" y="5943601"/>
            <a:ext cx="968983" cy="651912"/>
          </a:xfrm>
        </p:spPr>
        <p:txBody>
          <a:bodyPr anchor="ctr">
            <a:normAutofit/>
          </a:bodyPr>
          <a:lstStyle/>
          <a:p>
            <a:pPr>
              <a:spcAft>
                <a:spcPts val="600"/>
              </a:spcAft>
            </a:pPr>
            <a:fld id="{18D65601-5AE2-46FC-B138-694DDD2B510D}" type="slidenum">
              <a:rPr lang="en-US" smtClean="0"/>
              <a:pPr>
                <a:spcAft>
                  <a:spcPts val="600"/>
                </a:spcAft>
              </a:pPr>
              <a:t>5</a:t>
            </a:fld>
            <a:endParaRPr lang="en-US" dirty="0"/>
          </a:p>
        </p:txBody>
      </p:sp>
    </p:spTree>
    <p:extLst>
      <p:ext uri="{BB962C8B-B14F-4D97-AF65-F5344CB8AC3E}">
        <p14:creationId xmlns:p14="http://schemas.microsoft.com/office/powerpoint/2010/main" val="16756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6F71E8-8D71-9405-3A01-01C3B8F86877}"/>
              </a:ext>
            </a:extLst>
          </p:cNvPr>
          <p:cNvSpPr>
            <a:spLocks noGrp="1"/>
          </p:cNvSpPr>
          <p:nvPr>
            <p:ph type="title"/>
          </p:nvPr>
        </p:nvSpPr>
        <p:spPr>
          <a:xfrm>
            <a:off x="1191613" y="262487"/>
            <a:ext cx="9808773" cy="1427585"/>
          </a:xfrm>
        </p:spPr>
        <p:txBody>
          <a:bodyPr anchor="ctr">
            <a:normAutofit/>
          </a:bodyPr>
          <a:lstStyle/>
          <a:p>
            <a:r>
              <a:rPr lang="en-US" sz="3200" b="1" dirty="0">
                <a:latin typeface="Times" panose="02020603050405020304" pitchFamily="18" charset="0"/>
                <a:cs typeface="Times" panose="02020603050405020304" pitchFamily="18" charset="0"/>
              </a:rPr>
              <a:t>Community Impact and Long-Term Goals</a:t>
            </a:r>
            <a:endParaRPr lang="en-US" sz="3200" dirty="0">
              <a:latin typeface="Times" panose="02020603050405020304" pitchFamily="18" charset="0"/>
              <a:cs typeface="Times" panose="02020603050405020304" pitchFamily="18" charset="0"/>
            </a:endParaRPr>
          </a:p>
        </p:txBody>
      </p:sp>
      <p:sp>
        <p:nvSpPr>
          <p:cNvPr id="9" name="Content Placeholder 8">
            <a:extLst>
              <a:ext uri="{FF2B5EF4-FFF2-40B4-BE49-F238E27FC236}">
                <a16:creationId xmlns:a16="http://schemas.microsoft.com/office/drawing/2014/main" id="{B82DF6D2-E329-2041-2BD9-5DEE33E587CD}"/>
              </a:ext>
            </a:extLst>
          </p:cNvPr>
          <p:cNvSpPr>
            <a:spLocks noGrp="1"/>
          </p:cNvSpPr>
          <p:nvPr>
            <p:ph sz="quarter" idx="10"/>
          </p:nvPr>
        </p:nvSpPr>
        <p:spPr>
          <a:xfrm>
            <a:off x="1115367" y="1931437"/>
            <a:ext cx="6926903" cy="4492484"/>
          </a:xfrm>
        </p:spPr>
        <p:txBody>
          <a:bodyPr>
            <a:normAutofit fontScale="92500" lnSpcReduction="20000"/>
          </a:bodyPr>
          <a:lstStyle/>
          <a:p>
            <a:pPr>
              <a:lnSpc>
                <a:spcPct val="90000"/>
              </a:lnSpc>
            </a:pPr>
            <a:r>
              <a:rPr lang="en-US" sz="2500" dirty="0">
                <a:latin typeface="Times" panose="02020603050405020304" pitchFamily="18" charset="0"/>
                <a:cs typeface="Times" panose="02020603050405020304" pitchFamily="18" charset="0"/>
              </a:rPr>
              <a:t>This investment will significantly increase access to evidence-based treatment for individuals and families who might otherwise be unable to afford care. By removing financial and logistical barriers, the Center will assist in improving the health and well-being of our residents, decreasing the long-term social and economic impact of untreated substance use, and strengthening recovery support systems across Denton County.</a:t>
            </a:r>
          </a:p>
          <a:p>
            <a:pPr>
              <a:lnSpc>
                <a:spcPct val="90000"/>
              </a:lnSpc>
            </a:pPr>
            <a:r>
              <a:rPr lang="en-US" sz="2500" dirty="0">
                <a:latin typeface="Times" panose="02020603050405020304" pitchFamily="18" charset="0"/>
                <a:cs typeface="Times" panose="02020603050405020304" pitchFamily="18" charset="0"/>
              </a:rPr>
              <a:t>The expanded services will not only reduce the burden on local emergency rooms, jails, and crisis services, but also support healthier families and communities through early intervention, harm reduction, and integrated care.</a:t>
            </a:r>
          </a:p>
          <a:p>
            <a:pPr>
              <a:lnSpc>
                <a:spcPct val="90000"/>
              </a:lnSpc>
            </a:pPr>
            <a:r>
              <a:rPr lang="en-US" sz="2500" dirty="0">
                <a:latin typeface="Times" panose="02020603050405020304" pitchFamily="18" charset="0"/>
                <a:cs typeface="Times" panose="02020603050405020304" pitchFamily="18" charset="0"/>
              </a:rPr>
              <a:t>The Center is committed to making substance use treatment accessible, effective, and person-centered, and this grant will allow the Center to accomplish this goal.</a:t>
            </a:r>
          </a:p>
          <a:p>
            <a:pPr>
              <a:lnSpc>
                <a:spcPct val="90000"/>
              </a:lnSpc>
            </a:pPr>
            <a:endParaRPr lang="en-US" sz="1700" dirty="0"/>
          </a:p>
        </p:txBody>
      </p:sp>
      <p:pic>
        <p:nvPicPr>
          <p:cNvPr id="11" name="Picture 10" descr="Person and child walking at sunset">
            <a:extLst>
              <a:ext uri="{FF2B5EF4-FFF2-40B4-BE49-F238E27FC236}">
                <a16:creationId xmlns:a16="http://schemas.microsoft.com/office/drawing/2014/main" id="{AE9062FD-9619-2361-6843-5A2A3044711A}"/>
              </a:ext>
            </a:extLst>
          </p:cNvPr>
          <p:cNvPicPr>
            <a:picLocks noChangeAspect="1"/>
          </p:cNvPicPr>
          <p:nvPr/>
        </p:nvPicPr>
        <p:blipFill>
          <a:blip r:embed="rId2"/>
          <a:srcRect l="45900" r="451" b="-1"/>
          <a:stretch>
            <a:fillRect/>
          </a:stretch>
        </p:blipFill>
        <p:spPr>
          <a:xfrm>
            <a:off x="8400308" y="1690072"/>
            <a:ext cx="3610668" cy="4492484"/>
          </a:xfrm>
          <a:prstGeom prst="rect">
            <a:avLst/>
          </a:prstGeom>
          <a:noFill/>
        </p:spPr>
      </p:pic>
      <p:sp>
        <p:nvSpPr>
          <p:cNvPr id="5" name="Slide Number Placeholder 4">
            <a:extLst>
              <a:ext uri="{FF2B5EF4-FFF2-40B4-BE49-F238E27FC236}">
                <a16:creationId xmlns:a16="http://schemas.microsoft.com/office/drawing/2014/main" id="{A34518A5-1C9D-79F3-349C-3E7AAFD98951}"/>
              </a:ext>
            </a:extLst>
          </p:cNvPr>
          <p:cNvSpPr>
            <a:spLocks noGrp="1"/>
          </p:cNvSpPr>
          <p:nvPr>
            <p:ph type="sldNum" sz="quarter" idx="15"/>
          </p:nvPr>
        </p:nvSpPr>
        <p:spPr>
          <a:xfrm>
            <a:off x="412136" y="5943601"/>
            <a:ext cx="968983" cy="651912"/>
          </a:xfrm>
        </p:spPr>
        <p:txBody>
          <a:bodyPr anchor="ctr">
            <a:normAutofit/>
          </a:bodyPr>
          <a:lstStyle/>
          <a:p>
            <a:pPr>
              <a:spcAft>
                <a:spcPts val="600"/>
              </a:spcAft>
            </a:pPr>
            <a:fld id="{18D65601-5AE2-46FC-B138-694DDD2B510D}" type="slidenum">
              <a:rPr lang="en-US" smtClean="0"/>
              <a:pPr>
                <a:spcAft>
                  <a:spcPts val="600"/>
                </a:spcAft>
              </a:pPr>
              <a:t>6</a:t>
            </a:fld>
            <a:endParaRPr lang="en-US" dirty="0"/>
          </a:p>
        </p:txBody>
      </p:sp>
    </p:spTree>
    <p:extLst>
      <p:ext uri="{BB962C8B-B14F-4D97-AF65-F5344CB8AC3E}">
        <p14:creationId xmlns:p14="http://schemas.microsoft.com/office/powerpoint/2010/main" val="554382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7F31F-7EC4-D28F-7CC4-1FA325103080}"/>
              </a:ext>
            </a:extLst>
          </p:cNvPr>
          <p:cNvSpPr>
            <a:spLocks noGrp="1"/>
          </p:cNvSpPr>
          <p:nvPr>
            <p:ph type="title"/>
          </p:nvPr>
        </p:nvSpPr>
        <p:spPr>
          <a:xfrm>
            <a:off x="1353825" y="4023877"/>
            <a:ext cx="9923770" cy="1438762"/>
          </a:xfrm>
        </p:spPr>
        <p:txBody>
          <a:bodyPr>
            <a:noAutofit/>
          </a:bodyPr>
          <a:lstStyle/>
          <a:p>
            <a:r>
              <a:rPr lang="en-US" sz="5000" dirty="0">
                <a:latin typeface="Times" panose="02020603050405020304" pitchFamily="18" charset="0"/>
                <a:cs typeface="Times" panose="02020603050405020304" pitchFamily="18" charset="0"/>
              </a:rPr>
              <a:t>Questions?	</a:t>
            </a:r>
            <a:br>
              <a:rPr lang="en-US" sz="5000" dirty="0">
                <a:latin typeface="Times" panose="02020603050405020304" pitchFamily="18" charset="0"/>
                <a:cs typeface="Times" panose="02020603050405020304" pitchFamily="18" charset="0"/>
              </a:rPr>
            </a:br>
            <a:endParaRPr lang="en-US" sz="5000" dirty="0">
              <a:latin typeface="Times" panose="02020603050405020304" pitchFamily="18" charset="0"/>
              <a:cs typeface="Times" panose="02020603050405020304" pitchFamily="18" charset="0"/>
            </a:endParaRPr>
          </a:p>
        </p:txBody>
      </p:sp>
      <p:pic>
        <p:nvPicPr>
          <p:cNvPr id="6" name="Picture Placeholder 5" descr="Close-up of raised hands at office training with speaker out of focus in background">
            <a:extLst>
              <a:ext uri="{FF2B5EF4-FFF2-40B4-BE49-F238E27FC236}">
                <a16:creationId xmlns:a16="http://schemas.microsoft.com/office/drawing/2014/main" id="{F01964D2-3AF8-61B3-37C5-C83101382372}"/>
              </a:ext>
            </a:extLst>
          </p:cNvPr>
          <p:cNvPicPr>
            <a:picLocks noGrp="1" noChangeAspect="1"/>
          </p:cNvPicPr>
          <p:nvPr>
            <p:ph type="pic" sz="quarter" idx="13"/>
          </p:nvPr>
        </p:nvPicPr>
        <p:blipFill>
          <a:blip r:embed="rId2"/>
          <a:srcRect t="25180" b="25180"/>
          <a:stretch>
            <a:fillRect/>
          </a:stretch>
        </p:blipFill>
        <p:spPr/>
      </p:pic>
      <p:sp>
        <p:nvSpPr>
          <p:cNvPr id="4" name="Text Placeholder 3">
            <a:extLst>
              <a:ext uri="{FF2B5EF4-FFF2-40B4-BE49-F238E27FC236}">
                <a16:creationId xmlns:a16="http://schemas.microsoft.com/office/drawing/2014/main" id="{C827A946-0269-5EAC-B800-5A9BDA76AFDE}"/>
              </a:ext>
            </a:extLst>
          </p:cNvPr>
          <p:cNvSpPr>
            <a:spLocks noGrp="1"/>
          </p:cNvSpPr>
          <p:nvPr>
            <p:ph type="body" sz="quarter" idx="12"/>
          </p:nvPr>
        </p:nvSpPr>
        <p:spPr/>
        <p:txBody>
          <a:bodyPr>
            <a:normAutofit/>
          </a:bodyPr>
          <a:lstStyle/>
          <a:p>
            <a:r>
              <a:rPr lang="en-US" sz="2500" dirty="0">
                <a:latin typeface="Times" panose="02020603050405020304" pitchFamily="18" charset="0"/>
                <a:cs typeface="Times" panose="02020603050405020304" pitchFamily="18" charset="0"/>
              </a:rPr>
              <a:t>Jess Pham MS, LPC, LMHC</a:t>
            </a:r>
          </a:p>
          <a:p>
            <a:r>
              <a:rPr lang="en-US" sz="2500" dirty="0">
                <a:latin typeface="Times" panose="02020603050405020304" pitchFamily="18" charset="0"/>
                <a:cs typeface="Times" panose="02020603050405020304" pitchFamily="18" charset="0"/>
              </a:rPr>
              <a:t>Senior Director of Behavioral Health Services</a:t>
            </a:r>
          </a:p>
          <a:p>
            <a:r>
              <a:rPr lang="en-US" sz="2500" dirty="0">
                <a:latin typeface="Times" panose="02020603050405020304" pitchFamily="18" charset="0"/>
                <a:cs typeface="Times" panose="02020603050405020304" pitchFamily="18" charset="0"/>
              </a:rPr>
              <a:t>jessicaph@dentonmhmr.org</a:t>
            </a:r>
          </a:p>
          <a:p>
            <a:r>
              <a:rPr lang="en-US" sz="2500" dirty="0">
                <a:latin typeface="Times" panose="02020603050405020304" pitchFamily="18" charset="0"/>
                <a:cs typeface="Times" panose="02020603050405020304" pitchFamily="18" charset="0"/>
              </a:rPr>
              <a:t>940.248.9877</a:t>
            </a:r>
          </a:p>
        </p:txBody>
      </p:sp>
    </p:spTree>
    <p:extLst>
      <p:ext uri="{BB962C8B-B14F-4D97-AF65-F5344CB8AC3E}">
        <p14:creationId xmlns:p14="http://schemas.microsoft.com/office/powerpoint/2010/main" val="652055423"/>
      </p:ext>
    </p:extLst>
  </p:cSld>
  <p:clrMapOvr>
    <a:masterClrMapping/>
  </p:clrMapOvr>
</p:sld>
</file>

<file path=ppt/theme/theme1.xml><?xml version="1.0" encoding="utf-8"?>
<a:theme xmlns:a="http://schemas.openxmlformats.org/drawingml/2006/main" name="Custom">
  <a:themeElements>
    <a:clrScheme name="Custom 23">
      <a:dk1>
        <a:sysClr val="windowText" lastClr="000000"/>
      </a:dk1>
      <a:lt1>
        <a:sysClr val="window" lastClr="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Custom 30">
      <a:majorFont>
        <a:latin typeface="Tisa Offc Serif Pro"/>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M78544816_Win32_SL_V10" id="{8934A6D9-B969-498F-A646-4B502FD69C4E}" vid="{AA78C1C8-456D-41A9-83FC-BC8B9A8EE3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6DE3707C-8CAB-4302-B7E1-D32E1543E05C}">
  <ds:schemaRefs>
    <ds:schemaRef ds:uri="http://schemas.microsoft.com/sharepoint/v3/contenttype/forms"/>
  </ds:schemaRefs>
</ds:datastoreItem>
</file>

<file path=customXml/itemProps2.xml><?xml version="1.0" encoding="utf-8"?>
<ds:datastoreItem xmlns:ds="http://schemas.openxmlformats.org/officeDocument/2006/customXml" ds:itemID="{B69E9DE5-EFFE-4262-A023-32732F0B66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FDB7358-0BCB-4DEB-B717-C1D7CC555F05}">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Modern conference presentation</Template>
  <TotalTime>52</TotalTime>
  <Words>553</Words>
  <Application>Microsoft Office PowerPoint</Application>
  <PresentationFormat>Widescreen</PresentationFormat>
  <Paragraphs>27</Paragraphs>
  <Slides>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Calibri</vt:lpstr>
      <vt:lpstr>Times</vt:lpstr>
      <vt:lpstr>Times New Roman</vt:lpstr>
      <vt:lpstr>Tisa Offc Serif Pro</vt:lpstr>
      <vt:lpstr>Univers Light</vt:lpstr>
      <vt:lpstr>Custom</vt:lpstr>
      <vt:lpstr>Denton County MHMR Center Substance Use Services    Grant Expansion  Investing in Recovery and Expanding Access to Life-Saving Treatment</vt:lpstr>
      <vt:lpstr>Denton County MHMR Center’s (The Center’s) Substance Use Program is proud to announce a major expansion in the Center’s Substance Use Services, made possible through a new grant award from the Texas Health and Human Services Commission.   Over the next five years, the Center will receive more than $15 million in funding dedicated to improving access to substance use treatment for underfunded individuals and families in our community. </vt:lpstr>
      <vt:lpstr>Expanded Access to Inpatient Treatment  With this funding, the Center will be able to support:  - Approximately 90 adult inpatient rehabilitation stays per year.  - Approximately 90 adult inpatient detoxification stays per year.  - Approximately 20 specialized inpatient detoxification stays per year for women who are pregnant or parenting.  - Approximately 5 adolescent inpatient rehabilitation stays per year.  All services are fully funded for individuals who qualify, with no out-of-pocket costs for treatment or transportation. </vt:lpstr>
      <vt:lpstr>Enhanced Case Management and Continuity of Care </vt:lpstr>
      <vt:lpstr>                   Client Assistance Funding</vt:lpstr>
      <vt:lpstr>Community Impact and Long-Term Goals</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Jessica Pham</dc:creator>
  <cp:lastModifiedBy>Richard A. Wright</cp:lastModifiedBy>
  <cp:revision>11</cp:revision>
  <dcterms:created xsi:type="dcterms:W3CDTF">2025-09-03T02:31:19Z</dcterms:created>
  <dcterms:modified xsi:type="dcterms:W3CDTF">2025-09-15T15:55:56Z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