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256" r:id="rId2"/>
    <p:sldId id="290" r:id="rId3"/>
    <p:sldId id="271" r:id="rId4"/>
    <p:sldId id="258" r:id="rId5"/>
    <p:sldId id="280" r:id="rId6"/>
    <p:sldId id="275" r:id="rId7"/>
    <p:sldId id="276" r:id="rId8"/>
    <p:sldId id="281" r:id="rId9"/>
    <p:sldId id="282" r:id="rId10"/>
    <p:sldId id="277" r:id="rId11"/>
    <p:sldId id="259" r:id="rId12"/>
    <p:sldId id="278"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0657F-F9EC-4F73-9645-D39AE774FB9F}" v="1" dt="2025-09-17T19:11:13.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95" autoAdjust="0"/>
  </p:normalViewPr>
  <p:slideViewPr>
    <p:cSldViewPr snapToGrid="0">
      <p:cViewPr varScale="1">
        <p:scale>
          <a:sx n="86" d="100"/>
          <a:sy n="86"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on Dickeson, COO, Bob's House of Hope" userId="a727bc8a-5ec4-42e3-8b2e-0027bc421460" providerId="ADAL" clId="{953698B9-D61D-43D6-9814-9DB5267131CC}"/>
    <pc:docChg chg="addSld modSld sldOrd">
      <pc:chgData name="Landon Dickeson, COO, Bob's House of Hope" userId="a727bc8a-5ec4-42e3-8b2e-0027bc421460" providerId="ADAL" clId="{953698B9-D61D-43D6-9814-9DB5267131CC}" dt="2025-09-17T19:14:56.166" v="365"/>
      <pc:docMkLst>
        <pc:docMk/>
      </pc:docMkLst>
      <pc:sldChg chg="ord">
        <pc:chgData name="Landon Dickeson, COO, Bob's House of Hope" userId="a727bc8a-5ec4-42e3-8b2e-0027bc421460" providerId="ADAL" clId="{953698B9-D61D-43D6-9814-9DB5267131CC}" dt="2025-09-17T19:14:56.166" v="365"/>
        <pc:sldMkLst>
          <pc:docMk/>
          <pc:sldMk cId="538232163" sldId="271"/>
        </pc:sldMkLst>
      </pc:sldChg>
      <pc:sldChg chg="ord">
        <pc:chgData name="Landon Dickeson, COO, Bob's House of Hope" userId="a727bc8a-5ec4-42e3-8b2e-0027bc421460" providerId="ADAL" clId="{953698B9-D61D-43D6-9814-9DB5267131CC}" dt="2025-09-17T19:10:58.369" v="1"/>
        <pc:sldMkLst>
          <pc:docMk/>
          <pc:sldMk cId="1856831780" sldId="278"/>
        </pc:sldMkLst>
      </pc:sldChg>
      <pc:sldChg chg="modSp add mod">
        <pc:chgData name="Landon Dickeson, COO, Bob's House of Hope" userId="a727bc8a-5ec4-42e3-8b2e-0027bc421460" providerId="ADAL" clId="{953698B9-D61D-43D6-9814-9DB5267131CC}" dt="2025-09-17T19:14:38.017" v="363" actId="20577"/>
        <pc:sldMkLst>
          <pc:docMk/>
          <pc:sldMk cId="559892745" sldId="290"/>
        </pc:sldMkLst>
        <pc:spChg chg="mod">
          <ac:chgData name="Landon Dickeson, COO, Bob's House of Hope" userId="a727bc8a-5ec4-42e3-8b2e-0027bc421460" providerId="ADAL" clId="{953698B9-D61D-43D6-9814-9DB5267131CC}" dt="2025-09-17T19:11:49.232" v="9" actId="1076"/>
          <ac:spMkLst>
            <pc:docMk/>
            <pc:sldMk cId="559892745" sldId="290"/>
            <ac:spMk id="2" creationId="{BB793CC2-9FB1-5215-5443-924015471C91}"/>
          </ac:spMkLst>
        </pc:spChg>
        <pc:spChg chg="mod">
          <ac:chgData name="Landon Dickeson, COO, Bob's House of Hope" userId="a727bc8a-5ec4-42e3-8b2e-0027bc421460" providerId="ADAL" clId="{953698B9-D61D-43D6-9814-9DB5267131CC}" dt="2025-09-17T19:14:38.017" v="363" actId="20577"/>
          <ac:spMkLst>
            <pc:docMk/>
            <pc:sldMk cId="559892745" sldId="290"/>
            <ac:spMk id="3" creationId="{E9A30F1B-7C8A-9CC9-68BE-EA6F4EC5D850}"/>
          </ac:spMkLst>
        </pc:spChg>
      </pc:sldChg>
    </pc:docChg>
  </pc:docChgLst>
  <pc:docChgLst>
    <pc:chgData name="Landon Dickeson" userId="a727bc8a-5ec4-42e3-8b2e-0027bc421460" providerId="ADAL" clId="{F3C0657F-F9EC-4F73-9645-D39AE774FB9F}"/>
    <pc:docChg chg="custSel modSld sldOrd">
      <pc:chgData name="Landon Dickeson" userId="a727bc8a-5ec4-42e3-8b2e-0027bc421460" providerId="ADAL" clId="{F3C0657F-F9EC-4F73-9645-D39AE774FB9F}" dt="2025-09-08T23:00:47.643" v="226" actId="14100"/>
      <pc:docMkLst>
        <pc:docMk/>
      </pc:docMkLst>
      <pc:sldChg chg="modSp mod">
        <pc:chgData name="Landon Dickeson" userId="a727bc8a-5ec4-42e3-8b2e-0027bc421460" providerId="ADAL" clId="{F3C0657F-F9EC-4F73-9645-D39AE774FB9F}" dt="2025-09-08T22:55:54.365" v="56" actId="20577"/>
        <pc:sldMkLst>
          <pc:docMk/>
          <pc:sldMk cId="1578317882" sldId="256"/>
        </pc:sldMkLst>
        <pc:spChg chg="mod">
          <ac:chgData name="Landon Dickeson" userId="a727bc8a-5ec4-42e3-8b2e-0027bc421460" providerId="ADAL" clId="{F3C0657F-F9EC-4F73-9645-D39AE774FB9F}" dt="2025-09-08T22:55:54.365" v="56" actId="20577"/>
          <ac:spMkLst>
            <pc:docMk/>
            <pc:sldMk cId="1578317882" sldId="256"/>
            <ac:spMk id="3" creationId="{535EA7AA-A4DD-B0B8-41AC-4993D89F89E5}"/>
          </ac:spMkLst>
        </pc:spChg>
      </pc:sldChg>
      <pc:sldChg chg="modSp mod">
        <pc:chgData name="Landon Dickeson" userId="a727bc8a-5ec4-42e3-8b2e-0027bc421460" providerId="ADAL" clId="{F3C0657F-F9EC-4F73-9645-D39AE774FB9F}" dt="2025-09-08T23:00:47.643" v="226" actId="14100"/>
        <pc:sldMkLst>
          <pc:docMk/>
          <pc:sldMk cId="2613469808" sldId="259"/>
        </pc:sldMkLst>
        <pc:spChg chg="mod">
          <ac:chgData name="Landon Dickeson" userId="a727bc8a-5ec4-42e3-8b2e-0027bc421460" providerId="ADAL" clId="{F3C0657F-F9EC-4F73-9645-D39AE774FB9F}" dt="2025-09-08T23:00:47.643" v="226" actId="14100"/>
          <ac:spMkLst>
            <pc:docMk/>
            <pc:sldMk cId="2613469808" sldId="259"/>
            <ac:spMk id="2" creationId="{DB77FCBD-992A-45F9-C410-6705FD7CAAC9}"/>
          </ac:spMkLst>
        </pc:spChg>
      </pc:sldChg>
      <pc:sldChg chg="modSp mod">
        <pc:chgData name="Landon Dickeson" userId="a727bc8a-5ec4-42e3-8b2e-0027bc421460" providerId="ADAL" clId="{F3C0657F-F9EC-4F73-9645-D39AE774FB9F}" dt="2025-09-08T23:00:02.190" v="210" actId="1076"/>
        <pc:sldMkLst>
          <pc:docMk/>
          <pc:sldMk cId="391062427" sldId="275"/>
        </pc:sldMkLst>
        <pc:spChg chg="mod">
          <ac:chgData name="Landon Dickeson" userId="a727bc8a-5ec4-42e3-8b2e-0027bc421460" providerId="ADAL" clId="{F3C0657F-F9EC-4F73-9645-D39AE774FB9F}" dt="2025-09-08T23:00:02.190" v="210" actId="1076"/>
          <ac:spMkLst>
            <pc:docMk/>
            <pc:sldMk cId="391062427" sldId="275"/>
            <ac:spMk id="2" creationId="{BB793CC2-9FB1-5215-5443-924015471C91}"/>
          </ac:spMkLst>
        </pc:spChg>
      </pc:sldChg>
      <pc:sldChg chg="modSp mod ord">
        <pc:chgData name="Landon Dickeson" userId="a727bc8a-5ec4-42e3-8b2e-0027bc421460" providerId="ADAL" clId="{F3C0657F-F9EC-4F73-9645-D39AE774FB9F}" dt="2025-09-08T22:59:27.405" v="204" actId="20577"/>
        <pc:sldMkLst>
          <pc:docMk/>
          <pc:sldMk cId="1856831780" sldId="278"/>
        </pc:sldMkLst>
        <pc:spChg chg="mod">
          <ac:chgData name="Landon Dickeson" userId="a727bc8a-5ec4-42e3-8b2e-0027bc421460" providerId="ADAL" clId="{F3C0657F-F9EC-4F73-9645-D39AE774FB9F}" dt="2025-09-08T22:58:50.920" v="177" actId="14100"/>
          <ac:spMkLst>
            <pc:docMk/>
            <pc:sldMk cId="1856831780" sldId="278"/>
            <ac:spMk id="2" creationId="{DB77FCBD-992A-45F9-C410-6705FD7CAAC9}"/>
          </ac:spMkLst>
        </pc:spChg>
        <pc:spChg chg="mod">
          <ac:chgData name="Landon Dickeson" userId="a727bc8a-5ec4-42e3-8b2e-0027bc421460" providerId="ADAL" clId="{F3C0657F-F9EC-4F73-9645-D39AE774FB9F}" dt="2025-09-08T22:59:27.405" v="204" actId="20577"/>
          <ac:spMkLst>
            <pc:docMk/>
            <pc:sldMk cId="1856831780" sldId="278"/>
            <ac:spMk id="5" creationId="{A9522B49-C211-1EE4-9618-63C1AAB99D06}"/>
          </ac:spMkLst>
        </pc:spChg>
      </pc:sldChg>
    </pc:docChg>
  </pc:docChgLst>
  <pc:docChgLst>
    <pc:chgData name="Landon Dickeson" userId="a727bc8a-5ec4-42e3-8b2e-0027bc421460" providerId="ADAL" clId="{153BADB4-E122-47B1-8F4B-8F802DE20041}"/>
    <pc:docChg chg="modSld">
      <pc:chgData name="Landon Dickeson" userId="a727bc8a-5ec4-42e3-8b2e-0027bc421460" providerId="ADAL" clId="{153BADB4-E122-47B1-8F4B-8F802DE20041}" dt="2024-09-20T00:55:04.229" v="4" actId="20577"/>
      <pc:docMkLst>
        <pc:docMk/>
      </pc:docMkLst>
      <pc:sldChg chg="modNotesTx">
        <pc:chgData name="Landon Dickeson" userId="a727bc8a-5ec4-42e3-8b2e-0027bc421460" providerId="ADAL" clId="{153BADB4-E122-47B1-8F4B-8F802DE20041}" dt="2024-09-20T00:55:04.229" v="4" actId="20577"/>
        <pc:sldMkLst>
          <pc:docMk/>
          <pc:sldMk cId="2613469808" sldId="259"/>
        </pc:sldMkLst>
      </pc:sldChg>
      <pc:sldChg chg="modNotesTx">
        <pc:chgData name="Landon Dickeson" userId="a727bc8a-5ec4-42e3-8b2e-0027bc421460" providerId="ADAL" clId="{153BADB4-E122-47B1-8F4B-8F802DE20041}" dt="2024-09-20T00:54:24.419" v="1" actId="20577"/>
        <pc:sldMkLst>
          <pc:docMk/>
          <pc:sldMk cId="538232163" sldId="271"/>
        </pc:sldMkLst>
      </pc:sldChg>
      <pc:sldChg chg="modNotesTx">
        <pc:chgData name="Landon Dickeson" userId="a727bc8a-5ec4-42e3-8b2e-0027bc421460" providerId="ADAL" clId="{153BADB4-E122-47B1-8F4B-8F802DE20041}" dt="2024-09-20T00:54:20.233" v="0" actId="20577"/>
        <pc:sldMkLst>
          <pc:docMk/>
          <pc:sldMk cId="2050039487" sldId="276"/>
        </pc:sldMkLst>
      </pc:sldChg>
      <pc:sldChg chg="modNotesTx">
        <pc:chgData name="Landon Dickeson" userId="a727bc8a-5ec4-42e3-8b2e-0027bc421460" providerId="ADAL" clId="{153BADB4-E122-47B1-8F4B-8F802DE20041}" dt="2024-09-20T00:54:57.193" v="3" actId="20577"/>
        <pc:sldMkLst>
          <pc:docMk/>
          <pc:sldMk cId="2953951445" sldId="277"/>
        </pc:sldMkLst>
      </pc:sldChg>
      <pc:sldChg chg="modNotesTx">
        <pc:chgData name="Landon Dickeson" userId="a727bc8a-5ec4-42e3-8b2e-0027bc421460" providerId="ADAL" clId="{153BADB4-E122-47B1-8F4B-8F802DE20041}" dt="2024-09-20T00:54:53.205" v="2" actId="20577"/>
        <pc:sldMkLst>
          <pc:docMk/>
          <pc:sldMk cId="2661284565" sldId="282"/>
        </pc:sldMkLst>
      </pc:sldChg>
    </pc:docChg>
  </pc:docChgLst>
  <pc:docChgLst>
    <pc:chgData name="Landon Dickeson" userId="a727bc8a-5ec4-42e3-8b2e-0027bc421460" providerId="ADAL" clId="{F059CDB2-5E9F-4510-B0BD-808A77D9E7FD}"/>
    <pc:docChg chg="custSel delSld modSld">
      <pc:chgData name="Landon Dickeson" userId="a727bc8a-5ec4-42e3-8b2e-0027bc421460" providerId="ADAL" clId="{F059CDB2-5E9F-4510-B0BD-808A77D9E7FD}" dt="2025-04-02T03:09:23.257" v="41" actId="20577"/>
      <pc:docMkLst>
        <pc:docMk/>
      </pc:docMkLst>
      <pc:sldChg chg="modSp mod">
        <pc:chgData name="Landon Dickeson" userId="a727bc8a-5ec4-42e3-8b2e-0027bc421460" providerId="ADAL" clId="{F059CDB2-5E9F-4510-B0BD-808A77D9E7FD}" dt="2025-04-02T02:55:52.182" v="1" actId="27636"/>
        <pc:sldMkLst>
          <pc:docMk/>
          <pc:sldMk cId="391062427" sldId="275"/>
        </pc:sldMkLst>
      </pc:sldChg>
      <pc:sldChg chg="del">
        <pc:chgData name="Landon Dickeson" userId="a727bc8a-5ec4-42e3-8b2e-0027bc421460" providerId="ADAL" clId="{F059CDB2-5E9F-4510-B0BD-808A77D9E7FD}" dt="2025-04-02T02:50:50.901" v="0" actId="2696"/>
        <pc:sldMkLst>
          <pc:docMk/>
          <pc:sldMk cId="4194123271" sldId="279"/>
        </pc:sldMkLst>
      </pc:sldChg>
      <pc:sldChg chg="modSp mod">
        <pc:chgData name="Landon Dickeson" userId="a727bc8a-5ec4-42e3-8b2e-0027bc421460" providerId="ADAL" clId="{F059CDB2-5E9F-4510-B0BD-808A77D9E7FD}" dt="2025-04-02T03:09:23.257" v="41" actId="20577"/>
        <pc:sldMkLst>
          <pc:docMk/>
          <pc:sldMk cId="252916703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81F1E-7B5C-4916-AF86-0B840612E072}"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1C46A-AB81-40BB-A31A-5CDD46E3A794}" type="slidenum">
              <a:rPr lang="en-US" smtClean="0"/>
              <a:t>‹#›</a:t>
            </a:fld>
            <a:endParaRPr lang="en-US"/>
          </a:p>
        </p:txBody>
      </p:sp>
    </p:spTree>
    <p:extLst>
      <p:ext uri="{BB962C8B-B14F-4D97-AF65-F5344CB8AC3E}">
        <p14:creationId xmlns:p14="http://schemas.microsoft.com/office/powerpoint/2010/main" val="15875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64C6D0-8EFF-41A0-A945-208423A7FA87}" type="slidenum">
              <a:rPr lang="en-US"/>
              <a:t>2</a:t>
            </a:fld>
            <a:endParaRPr lang="en-US"/>
          </a:p>
        </p:txBody>
      </p:sp>
    </p:spTree>
    <p:extLst>
      <p:ext uri="{BB962C8B-B14F-4D97-AF65-F5344CB8AC3E}">
        <p14:creationId xmlns:p14="http://schemas.microsoft.com/office/powerpoint/2010/main" val="369196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64C6D0-8EFF-41A0-A945-208423A7FA8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10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1C46A-AB81-40BB-A31A-5CDD46E3A794}" type="slidenum">
              <a:rPr lang="en-US" smtClean="0"/>
              <a:t>4</a:t>
            </a:fld>
            <a:endParaRPr lang="en-US"/>
          </a:p>
        </p:txBody>
      </p:sp>
    </p:spTree>
    <p:extLst>
      <p:ext uri="{BB962C8B-B14F-4D97-AF65-F5344CB8AC3E}">
        <p14:creationId xmlns:p14="http://schemas.microsoft.com/office/powerpoint/2010/main" val="414453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564C6D0-8EFF-41A0-A945-208423A7FA87}" type="slidenum">
              <a:rPr lang="en-US"/>
              <a:t>6</a:t>
            </a:fld>
            <a:endParaRPr lang="en-US"/>
          </a:p>
        </p:txBody>
      </p:sp>
    </p:spTree>
    <p:extLst>
      <p:ext uri="{BB962C8B-B14F-4D97-AF65-F5344CB8AC3E}">
        <p14:creationId xmlns:p14="http://schemas.microsoft.com/office/powerpoint/2010/main" val="25941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1C46A-AB81-40BB-A31A-5CDD46E3A794}" type="slidenum">
              <a:rPr lang="en-US" smtClean="0"/>
              <a:t>7</a:t>
            </a:fld>
            <a:endParaRPr lang="en-US"/>
          </a:p>
        </p:txBody>
      </p:sp>
    </p:spTree>
    <p:extLst>
      <p:ext uri="{BB962C8B-B14F-4D97-AF65-F5344CB8AC3E}">
        <p14:creationId xmlns:p14="http://schemas.microsoft.com/office/powerpoint/2010/main" val="420305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1C46A-AB81-40BB-A31A-5CDD46E3A794}" type="slidenum">
              <a:rPr lang="en-US" smtClean="0"/>
              <a:t>9</a:t>
            </a:fld>
            <a:endParaRPr lang="en-US"/>
          </a:p>
        </p:txBody>
      </p:sp>
    </p:spTree>
    <p:extLst>
      <p:ext uri="{BB962C8B-B14F-4D97-AF65-F5344CB8AC3E}">
        <p14:creationId xmlns:p14="http://schemas.microsoft.com/office/powerpoint/2010/main" val="152618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j-lt"/>
              <a:cs typeface="+mj-lt"/>
            </a:endParaRPr>
          </a:p>
        </p:txBody>
      </p:sp>
      <p:sp>
        <p:nvSpPr>
          <p:cNvPr id="4" name="Slide Number Placeholder 3"/>
          <p:cNvSpPr>
            <a:spLocks noGrp="1"/>
          </p:cNvSpPr>
          <p:nvPr>
            <p:ph type="sldNum" sz="quarter" idx="5"/>
          </p:nvPr>
        </p:nvSpPr>
        <p:spPr/>
        <p:txBody>
          <a:bodyPr/>
          <a:lstStyle/>
          <a:p>
            <a:fld id="{0E41C46A-AB81-40BB-A31A-5CDD46E3A794}" type="slidenum">
              <a:rPr lang="en-US" smtClean="0"/>
              <a:t>10</a:t>
            </a:fld>
            <a:endParaRPr lang="en-US"/>
          </a:p>
        </p:txBody>
      </p:sp>
    </p:spTree>
    <p:extLst>
      <p:ext uri="{BB962C8B-B14F-4D97-AF65-F5344CB8AC3E}">
        <p14:creationId xmlns:p14="http://schemas.microsoft.com/office/powerpoint/2010/main" val="203960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41C46A-AB81-40BB-A31A-5CDD46E3A794}" type="slidenum">
              <a:rPr lang="en-US" smtClean="0"/>
              <a:t>11</a:t>
            </a:fld>
            <a:endParaRPr lang="en-US"/>
          </a:p>
        </p:txBody>
      </p:sp>
    </p:spTree>
    <p:extLst>
      <p:ext uri="{BB962C8B-B14F-4D97-AF65-F5344CB8AC3E}">
        <p14:creationId xmlns:p14="http://schemas.microsoft.com/office/powerpoint/2010/main" val="225958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4C6D0-8EFF-41A0-A945-208423A7FA87}" type="slidenum">
              <a:rPr lang="en-US" smtClean="0"/>
              <a:t>13</a:t>
            </a:fld>
            <a:endParaRPr lang="en-US"/>
          </a:p>
        </p:txBody>
      </p:sp>
    </p:spTree>
    <p:extLst>
      <p:ext uri="{BB962C8B-B14F-4D97-AF65-F5344CB8AC3E}">
        <p14:creationId xmlns:p14="http://schemas.microsoft.com/office/powerpoint/2010/main" val="302649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177491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41421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482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167135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1055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284148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401046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106712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307378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96FAF-AA49-4521-809C-E9C4F138AA0A}" type="datetimeFigureOut">
              <a:rPr lang="en-US" smtClean="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147007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96FAF-AA49-4521-809C-E9C4F138AA0A}"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18366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96FAF-AA49-4521-809C-E9C4F138AA0A}" type="datetimeFigureOut">
              <a:rPr lang="en-US" smtClean="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294736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96FAF-AA49-4521-809C-E9C4F138AA0A}" type="datetimeFigureOut">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142736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96FAF-AA49-4521-809C-E9C4F138AA0A}" type="datetimeFigureOut">
              <a:rPr lang="en-US" smtClean="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268411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96FAF-AA49-4521-809C-E9C4F138AA0A}"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214396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96FAF-AA49-4521-809C-E9C4F138AA0A}" type="datetimeFigureOut">
              <a:rPr lang="en-US" smtClean="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1871D-81B2-4EF4-974A-A4BB8ADFF6F2}" type="slidenum">
              <a:rPr lang="en-US" smtClean="0"/>
              <a:t>‹#›</a:t>
            </a:fld>
            <a:endParaRPr lang="en-US"/>
          </a:p>
        </p:txBody>
      </p:sp>
    </p:spTree>
    <p:extLst>
      <p:ext uri="{BB962C8B-B14F-4D97-AF65-F5344CB8AC3E}">
        <p14:creationId xmlns:p14="http://schemas.microsoft.com/office/powerpoint/2010/main" val="241656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A96FAF-AA49-4521-809C-E9C4F138AA0A}" type="datetimeFigureOut">
              <a:rPr lang="en-US" smtClean="0"/>
              <a:t>9/17/2025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91871D-81B2-4EF4-974A-A4BB8ADFF6F2}" type="slidenum">
              <a:rPr lang="en-US" smtClean="0"/>
              <a:t>‹#›</a:t>
            </a:fld>
            <a:endParaRPr lang="en-US"/>
          </a:p>
        </p:txBody>
      </p:sp>
    </p:spTree>
    <p:extLst>
      <p:ext uri="{BB962C8B-B14F-4D97-AF65-F5344CB8AC3E}">
        <p14:creationId xmlns:p14="http://schemas.microsoft.com/office/powerpoint/2010/main" val="9374309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polarisproject.org/" TargetMode="External"/><Relationship Id="rId3" Type="http://schemas.openxmlformats.org/officeDocument/2006/relationships/hyperlink" Target="https://www.thoughtco.com/maslows-hierarchy-of-needs-4582571" TargetMode="External"/><Relationship Id="rId7" Type="http://schemas.openxmlformats.org/officeDocument/2006/relationships/hyperlink" Target="https://www.acf.hhs.gov/blog/2023/02/teen-dating-violence-can-lead-human-trafficking-healthy-relationships-can-prevent-bot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cf.hhs.gov/sites/default/files/documents/fysb/acf_issuebrief_htprevention10202020final508.pdf" TargetMode="External"/><Relationship Id="rId11" Type="http://schemas.openxmlformats.org/officeDocument/2006/relationships/hyperlink" Target="https://nij.ojp.gov/topics/articles/practical-guide-interviewing-potential-human-trafficking-victims" TargetMode="External"/><Relationship Id="rId5" Type="http://schemas.openxmlformats.org/officeDocument/2006/relationships/hyperlink" Target="https://combatinghumantrafficking.com/risk-factors-protective-factors-and-preventing-human-trafficking/" TargetMode="External"/><Relationship Id="rId10" Type="http://schemas.openxmlformats.org/officeDocument/2006/relationships/hyperlink" Target="https://www.hhs.gov/" TargetMode="External"/><Relationship Id="rId4" Type="http://schemas.openxmlformats.org/officeDocument/2006/relationships/hyperlink" Target="https://doi.org/10.1002/car.952" TargetMode="External"/><Relationship Id="rId9" Type="http://schemas.openxmlformats.org/officeDocument/2006/relationships/hyperlink" Target="https://www.ilo.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D4B0-921D-A266-EFC6-418424A91116}"/>
              </a:ext>
            </a:extLst>
          </p:cNvPr>
          <p:cNvSpPr>
            <a:spLocks noGrp="1"/>
          </p:cNvSpPr>
          <p:nvPr>
            <p:ph type="ctrTitle"/>
          </p:nvPr>
        </p:nvSpPr>
        <p:spPr>
          <a:xfrm>
            <a:off x="979714" y="1710268"/>
            <a:ext cx="8294289" cy="2340568"/>
          </a:xfrm>
        </p:spPr>
        <p:txBody>
          <a:bodyPr/>
          <a:lstStyle/>
          <a:p>
            <a:r>
              <a:rPr lang="en-US" dirty="0"/>
              <a:t>Boys are Sex Trafficked TOO: Training for First Responders</a:t>
            </a:r>
          </a:p>
        </p:txBody>
      </p:sp>
      <p:sp>
        <p:nvSpPr>
          <p:cNvPr id="3" name="Subtitle 2">
            <a:extLst>
              <a:ext uri="{FF2B5EF4-FFF2-40B4-BE49-F238E27FC236}">
                <a16:creationId xmlns:a16="http://schemas.microsoft.com/office/drawing/2014/main" id="{535EA7AA-A4DD-B0B8-41AC-4993D89F89E5}"/>
              </a:ext>
            </a:extLst>
          </p:cNvPr>
          <p:cNvSpPr>
            <a:spLocks noGrp="1"/>
          </p:cNvSpPr>
          <p:nvPr>
            <p:ph type="subTitle" idx="1"/>
          </p:nvPr>
        </p:nvSpPr>
        <p:spPr>
          <a:xfrm>
            <a:off x="1507067" y="4209453"/>
            <a:ext cx="7766936" cy="1096899"/>
          </a:xfrm>
        </p:spPr>
        <p:txBody>
          <a:bodyPr>
            <a:normAutofit/>
          </a:bodyPr>
          <a:lstStyle/>
          <a:p>
            <a:r>
              <a:rPr lang="en-US" sz="2400" dirty="0"/>
              <a:t>Landon Dickeson, MS, LPC, C-DBT</a:t>
            </a:r>
          </a:p>
          <a:p>
            <a:r>
              <a:rPr lang="en-US" sz="2400" dirty="0"/>
              <a:t>Chief Operating Officer</a:t>
            </a:r>
          </a:p>
        </p:txBody>
      </p:sp>
      <p:pic>
        <p:nvPicPr>
          <p:cNvPr id="5" name="Picture 4" descr="A logo for a company&#10;&#10;Description automatically generated">
            <a:extLst>
              <a:ext uri="{FF2B5EF4-FFF2-40B4-BE49-F238E27FC236}">
                <a16:creationId xmlns:a16="http://schemas.microsoft.com/office/drawing/2014/main" id="{96E72F00-F8AC-D6DD-BEC3-10C7AD417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11" y="4934472"/>
            <a:ext cx="3731140" cy="1404989"/>
          </a:xfrm>
          <a:prstGeom prst="rect">
            <a:avLst/>
          </a:prstGeom>
        </p:spPr>
      </p:pic>
    </p:spTree>
    <p:extLst>
      <p:ext uri="{BB962C8B-B14F-4D97-AF65-F5344CB8AC3E}">
        <p14:creationId xmlns:p14="http://schemas.microsoft.com/office/powerpoint/2010/main" val="157831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CBD-992A-45F9-C410-6705FD7CAAC9}"/>
              </a:ext>
            </a:extLst>
          </p:cNvPr>
          <p:cNvSpPr>
            <a:spLocks noGrp="1"/>
          </p:cNvSpPr>
          <p:nvPr>
            <p:ph type="title"/>
          </p:nvPr>
        </p:nvSpPr>
        <p:spPr>
          <a:xfrm>
            <a:off x="677334" y="609600"/>
            <a:ext cx="8596668" cy="668694"/>
          </a:xfrm>
        </p:spPr>
        <p:txBody>
          <a:bodyPr anchor="b">
            <a:normAutofit fontScale="90000"/>
          </a:bodyPr>
          <a:lstStyle/>
          <a:p>
            <a:r>
              <a:rPr lang="en-US" b="1" dirty="0"/>
              <a:t>Community Response</a:t>
            </a:r>
            <a:br>
              <a:rPr lang="en-US" b="1" dirty="0"/>
            </a:br>
            <a:r>
              <a:rPr lang="en-US" sz="600" dirty="0"/>
              <a:t> </a:t>
            </a:r>
            <a:endParaRPr lang="en-US" dirty="0"/>
          </a:p>
        </p:txBody>
      </p:sp>
      <p:sp>
        <p:nvSpPr>
          <p:cNvPr id="4" name="Text Placeholder 3">
            <a:extLst>
              <a:ext uri="{FF2B5EF4-FFF2-40B4-BE49-F238E27FC236}">
                <a16:creationId xmlns:a16="http://schemas.microsoft.com/office/drawing/2014/main" id="{CC23C665-F4B7-C3FA-477D-28B5342D6E80}"/>
              </a:ext>
            </a:extLst>
          </p:cNvPr>
          <p:cNvSpPr>
            <a:spLocks noGrp="1"/>
          </p:cNvSpPr>
          <p:nvPr>
            <p:ph type="body" idx="1"/>
          </p:nvPr>
        </p:nvSpPr>
        <p:spPr>
          <a:xfrm>
            <a:off x="675745" y="1175657"/>
            <a:ext cx="4185623" cy="576262"/>
          </a:xfrm>
        </p:spPr>
        <p:txBody>
          <a:bodyPr/>
          <a:lstStyle/>
          <a:p>
            <a:r>
              <a:rPr lang="en-US" dirty="0"/>
              <a:t>Gaps for Male Victims</a:t>
            </a:r>
          </a:p>
        </p:txBody>
      </p:sp>
      <p:sp>
        <p:nvSpPr>
          <p:cNvPr id="3" name="Content Placeholder 2">
            <a:extLst>
              <a:ext uri="{FF2B5EF4-FFF2-40B4-BE49-F238E27FC236}">
                <a16:creationId xmlns:a16="http://schemas.microsoft.com/office/drawing/2014/main" id="{4420C165-95F4-1FEE-1E8D-6ED5B318E75F}"/>
              </a:ext>
            </a:extLst>
          </p:cNvPr>
          <p:cNvSpPr>
            <a:spLocks noGrp="1"/>
          </p:cNvSpPr>
          <p:nvPr>
            <p:ph sz="half" idx="2"/>
          </p:nvPr>
        </p:nvSpPr>
        <p:spPr>
          <a:xfrm>
            <a:off x="675745" y="1854557"/>
            <a:ext cx="4316133" cy="4393844"/>
          </a:xfrm>
        </p:spPr>
        <p:txBody>
          <a:bodyPr vert="horz" lIns="91440" tIns="45720" rIns="91440" bIns="45720" rtlCol="0" anchor="t">
            <a:noAutofit/>
          </a:bodyPr>
          <a:lstStyle/>
          <a:p>
            <a:pPr marL="342900" indent="-342900"/>
            <a:r>
              <a:rPr lang="en-US" sz="2000" dirty="0">
                <a:ea typeface="+mj-lt"/>
                <a:cs typeface="+mj-lt"/>
              </a:rPr>
              <a:t>Lack of housing &amp; comprehensive treatment response</a:t>
            </a:r>
          </a:p>
          <a:p>
            <a:pPr marL="342900" indent="-342900"/>
            <a:r>
              <a:rPr lang="en-US" sz="2000" dirty="0">
                <a:cs typeface="Arial"/>
              </a:rPr>
              <a:t>Limited training for all first responders, teachers, service providers, and business owners</a:t>
            </a:r>
          </a:p>
          <a:p>
            <a:pPr marL="342900" indent="-342900"/>
            <a:r>
              <a:rPr lang="en-US" sz="2000" dirty="0">
                <a:cs typeface="Arial"/>
              </a:rPr>
              <a:t>Uncoordinated emergency &amp; long-term response</a:t>
            </a:r>
          </a:p>
          <a:p>
            <a:pPr marL="342900" indent="-342900"/>
            <a:r>
              <a:rPr lang="en-US" sz="2000" dirty="0">
                <a:cs typeface="Arial"/>
              </a:rPr>
              <a:t>Underdeveloped cross jurisdictional collaboration at local, state, &amp; national levels</a:t>
            </a:r>
          </a:p>
          <a:p>
            <a:pPr marL="342900" indent="-342900"/>
            <a:r>
              <a:rPr lang="en-US" sz="2000" dirty="0">
                <a:cs typeface="Arial"/>
              </a:rPr>
              <a:t>Low funding priority for operational costs</a:t>
            </a:r>
            <a:endParaRPr lang="en-US" sz="2000" dirty="0"/>
          </a:p>
        </p:txBody>
      </p:sp>
      <p:sp>
        <p:nvSpPr>
          <p:cNvPr id="5" name="Text Placeholder 4">
            <a:extLst>
              <a:ext uri="{FF2B5EF4-FFF2-40B4-BE49-F238E27FC236}">
                <a16:creationId xmlns:a16="http://schemas.microsoft.com/office/drawing/2014/main" id="{7A24C1F4-FA41-4F61-7279-0F8C3DF58CAD}"/>
              </a:ext>
            </a:extLst>
          </p:cNvPr>
          <p:cNvSpPr>
            <a:spLocks noGrp="1"/>
          </p:cNvSpPr>
          <p:nvPr>
            <p:ph type="body" sz="quarter" idx="3"/>
          </p:nvPr>
        </p:nvSpPr>
        <p:spPr>
          <a:xfrm>
            <a:off x="5141287" y="1175657"/>
            <a:ext cx="4185618" cy="576262"/>
          </a:xfrm>
        </p:spPr>
        <p:txBody>
          <a:bodyPr/>
          <a:lstStyle/>
          <a:p>
            <a:r>
              <a:rPr lang="en-US" dirty="0"/>
              <a:t>Solutions for Male Victims</a:t>
            </a:r>
          </a:p>
        </p:txBody>
      </p:sp>
      <p:sp>
        <p:nvSpPr>
          <p:cNvPr id="6" name="Content Placeholder 5">
            <a:extLst>
              <a:ext uri="{FF2B5EF4-FFF2-40B4-BE49-F238E27FC236}">
                <a16:creationId xmlns:a16="http://schemas.microsoft.com/office/drawing/2014/main" id="{12CE8139-7BE2-1C6A-ACFA-AD1EAACD2093}"/>
              </a:ext>
            </a:extLst>
          </p:cNvPr>
          <p:cNvSpPr>
            <a:spLocks noGrp="1"/>
          </p:cNvSpPr>
          <p:nvPr>
            <p:ph sz="quarter" idx="4"/>
          </p:nvPr>
        </p:nvSpPr>
        <p:spPr>
          <a:xfrm>
            <a:off x="5141287" y="1854557"/>
            <a:ext cx="4316133" cy="4393844"/>
          </a:xfrm>
        </p:spPr>
        <p:txBody>
          <a:bodyPr>
            <a:normAutofit/>
          </a:bodyPr>
          <a:lstStyle/>
          <a:p>
            <a:pPr marL="342900" indent="-342900"/>
            <a:r>
              <a:rPr lang="en-US" sz="2000" dirty="0">
                <a:ea typeface="+mj-lt"/>
                <a:cs typeface="+mj-lt"/>
              </a:rPr>
              <a:t>Housing that is trauma-informed and holistic</a:t>
            </a:r>
          </a:p>
          <a:p>
            <a:pPr marL="342900" indent="-342900"/>
            <a:r>
              <a:rPr lang="en-US" sz="2000" dirty="0">
                <a:ea typeface="+mj-lt"/>
                <a:cs typeface="+mj-lt"/>
              </a:rPr>
              <a:t>Mandate training on </a:t>
            </a:r>
            <a:r>
              <a:rPr lang="en-US" sz="2000" dirty="0">
                <a:cs typeface="Arial"/>
              </a:rPr>
              <a:t>myths, misconceptions, &amp; best practices</a:t>
            </a:r>
          </a:p>
          <a:p>
            <a:pPr marL="342900" indent="-342900"/>
            <a:r>
              <a:rPr lang="en-US" sz="2000" dirty="0">
                <a:cs typeface="Arial"/>
              </a:rPr>
              <a:t>Invest in collaborative efforts across multiple social domains</a:t>
            </a:r>
          </a:p>
          <a:p>
            <a:pPr marL="342900" indent="-342900"/>
            <a:r>
              <a:rPr lang="en-US" sz="2000" dirty="0">
                <a:cs typeface="Arial"/>
              </a:rPr>
              <a:t>Develop partnerships across state lines that enhance services for survivors</a:t>
            </a:r>
          </a:p>
          <a:p>
            <a:pPr marL="342900" indent="-342900"/>
            <a:r>
              <a:rPr lang="en-US" sz="2000" dirty="0"/>
              <a:t>Increase funding for frontline response and long-term treatment</a:t>
            </a:r>
          </a:p>
        </p:txBody>
      </p:sp>
      <p:pic>
        <p:nvPicPr>
          <p:cNvPr id="7" name="Picture 6">
            <a:extLst>
              <a:ext uri="{FF2B5EF4-FFF2-40B4-BE49-F238E27FC236}">
                <a16:creationId xmlns:a16="http://schemas.microsoft.com/office/drawing/2014/main" id="{FA5DD168-4DF3-5C84-0A5E-D92B92165346}"/>
              </a:ext>
            </a:extLst>
          </p:cNvPr>
          <p:cNvPicPr>
            <a:picLocks noChangeAspect="1"/>
          </p:cNvPicPr>
          <p:nvPr/>
        </p:nvPicPr>
        <p:blipFill>
          <a:blip r:embed="rId3"/>
          <a:stretch>
            <a:fillRect/>
          </a:stretch>
        </p:blipFill>
        <p:spPr>
          <a:xfrm>
            <a:off x="10173430" y="322101"/>
            <a:ext cx="1341236" cy="1243692"/>
          </a:xfrm>
          <a:prstGeom prst="rect">
            <a:avLst/>
          </a:prstGeom>
        </p:spPr>
      </p:pic>
    </p:spTree>
    <p:extLst>
      <p:ext uri="{BB962C8B-B14F-4D97-AF65-F5344CB8AC3E}">
        <p14:creationId xmlns:p14="http://schemas.microsoft.com/office/powerpoint/2010/main" val="295395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CBD-992A-45F9-C410-6705FD7CAAC9}"/>
              </a:ext>
            </a:extLst>
          </p:cNvPr>
          <p:cNvSpPr>
            <a:spLocks noGrp="1"/>
          </p:cNvSpPr>
          <p:nvPr>
            <p:ph type="title"/>
          </p:nvPr>
        </p:nvSpPr>
        <p:spPr>
          <a:xfrm>
            <a:off x="705852" y="606057"/>
            <a:ext cx="10818395" cy="839285"/>
          </a:xfrm>
        </p:spPr>
        <p:txBody>
          <a:bodyPr anchor="b">
            <a:normAutofit/>
          </a:bodyPr>
          <a:lstStyle/>
          <a:p>
            <a:r>
              <a:rPr lang="en-US" b="1" dirty="0"/>
              <a:t>Survivor Care</a:t>
            </a:r>
          </a:p>
        </p:txBody>
      </p:sp>
      <p:sp>
        <p:nvSpPr>
          <p:cNvPr id="3" name="Content Placeholder 2">
            <a:extLst>
              <a:ext uri="{FF2B5EF4-FFF2-40B4-BE49-F238E27FC236}">
                <a16:creationId xmlns:a16="http://schemas.microsoft.com/office/drawing/2014/main" id="{4420C165-95F4-1FEE-1E8D-6ED5B318E75F}"/>
              </a:ext>
            </a:extLst>
          </p:cNvPr>
          <p:cNvSpPr>
            <a:spLocks noGrp="1"/>
          </p:cNvSpPr>
          <p:nvPr>
            <p:ph idx="1"/>
          </p:nvPr>
        </p:nvSpPr>
        <p:spPr>
          <a:xfrm>
            <a:off x="1371598" y="1789726"/>
            <a:ext cx="9486901" cy="4661112"/>
          </a:xfrm>
        </p:spPr>
        <p:txBody>
          <a:bodyPr vert="horz" lIns="91440" tIns="45720" rIns="91440" bIns="45720" rtlCol="0" anchor="t">
            <a:noAutofit/>
          </a:bodyPr>
          <a:lstStyle/>
          <a:p>
            <a:pPr marL="342900" indent="-342900"/>
            <a:r>
              <a:rPr lang="en-US" sz="2000" dirty="0">
                <a:solidFill>
                  <a:srgbClr val="1D2733"/>
                </a:solidFill>
                <a:cs typeface="Arial"/>
              </a:rPr>
              <a:t>Utilizing a Maslow-integrated approach, the holistic support of unseen                survivors is both effective and trauma-informed</a:t>
            </a:r>
          </a:p>
          <a:p>
            <a:pPr marL="342900" indent="-342900"/>
            <a:r>
              <a:rPr lang="en-US" sz="2000" dirty="0">
                <a:solidFill>
                  <a:srgbClr val="1D2733"/>
                </a:solidFill>
                <a:cs typeface="Arial"/>
              </a:rPr>
              <a:t>Stable implementation of safety is required to counter complex trauma</a:t>
            </a:r>
          </a:p>
          <a:p>
            <a:r>
              <a:rPr lang="en-US" sz="2000" dirty="0"/>
              <a:t>Stages of the program mirror the developmental stages of childhood</a:t>
            </a:r>
          </a:p>
          <a:p>
            <a:r>
              <a:rPr lang="en-US" sz="2000" dirty="0"/>
              <a:t>Meet needs holistically, practically, and quickly</a:t>
            </a:r>
          </a:p>
          <a:p>
            <a:pPr lvl="1"/>
            <a:r>
              <a:rPr lang="en-US" sz="1800" dirty="0"/>
              <a:t>Physical, Medical, Mental, Emotional, 											 and Spiritual</a:t>
            </a:r>
          </a:p>
          <a:p>
            <a:r>
              <a:rPr lang="en-US" sz="2000" dirty="0"/>
              <a:t>Comprehensive case management</a:t>
            </a:r>
          </a:p>
          <a:p>
            <a:r>
              <a:rPr lang="en-US" sz="2000" dirty="0"/>
              <a:t>Meet the survivor where they are at</a:t>
            </a:r>
          </a:p>
          <a:p>
            <a:r>
              <a:rPr lang="en-US" sz="2000" dirty="0"/>
              <a:t>Tolerate relapses as part of recovery</a:t>
            </a:r>
          </a:p>
        </p:txBody>
      </p:sp>
      <p:pic>
        <p:nvPicPr>
          <p:cNvPr id="4" name="Picture 4">
            <a:extLst>
              <a:ext uri="{FF2B5EF4-FFF2-40B4-BE49-F238E27FC236}">
                <a16:creationId xmlns:a16="http://schemas.microsoft.com/office/drawing/2014/main" id="{DDFD3699-0C33-47C3-73F6-4D649EFE31F1}"/>
              </a:ext>
            </a:extLst>
          </p:cNvPr>
          <p:cNvPicPr>
            <a:picLocks noChangeAspect="1"/>
          </p:cNvPicPr>
          <p:nvPr/>
        </p:nvPicPr>
        <p:blipFill>
          <a:blip r:embed="rId3"/>
          <a:stretch>
            <a:fillRect/>
          </a:stretch>
        </p:blipFill>
        <p:spPr>
          <a:xfrm>
            <a:off x="6115048" y="3880320"/>
            <a:ext cx="4339388" cy="2371623"/>
          </a:xfrm>
          <a:prstGeom prst="rect">
            <a:avLst/>
          </a:prstGeom>
        </p:spPr>
      </p:pic>
      <p:sp>
        <p:nvSpPr>
          <p:cNvPr id="5" name="TextBox 4">
            <a:extLst>
              <a:ext uri="{FF2B5EF4-FFF2-40B4-BE49-F238E27FC236}">
                <a16:creationId xmlns:a16="http://schemas.microsoft.com/office/drawing/2014/main" id="{44DB3E57-932C-6433-0D9F-37BC90D22F86}"/>
              </a:ext>
            </a:extLst>
          </p:cNvPr>
          <p:cNvSpPr txBox="1"/>
          <p:nvPr/>
        </p:nvSpPr>
        <p:spPr>
          <a:xfrm>
            <a:off x="7381422" y="3522073"/>
            <a:ext cx="3275045" cy="369332"/>
          </a:xfrm>
          <a:prstGeom prst="rect">
            <a:avLst/>
          </a:prstGeom>
          <a:noFill/>
        </p:spPr>
        <p:txBody>
          <a:bodyPr wrap="square" rtlCol="0">
            <a:spAutoFit/>
          </a:bodyPr>
          <a:lstStyle/>
          <a:p>
            <a:r>
              <a:rPr lang="en-US" sz="1800" b="1" dirty="0">
                <a:solidFill>
                  <a:schemeClr val="accent2">
                    <a:lumMod val="75000"/>
                  </a:schemeClr>
                </a:solidFill>
              </a:rPr>
              <a:t>Maslow's Hierarchy of Needs</a:t>
            </a:r>
            <a:endParaRPr lang="en-US" dirty="0">
              <a:solidFill>
                <a:schemeClr val="accent2">
                  <a:lumMod val="75000"/>
                </a:schemeClr>
              </a:solidFill>
            </a:endParaRPr>
          </a:p>
        </p:txBody>
      </p:sp>
      <p:pic>
        <p:nvPicPr>
          <p:cNvPr id="6" name="Picture 5">
            <a:extLst>
              <a:ext uri="{FF2B5EF4-FFF2-40B4-BE49-F238E27FC236}">
                <a16:creationId xmlns:a16="http://schemas.microsoft.com/office/drawing/2014/main" id="{F345B616-9708-86E4-13F6-A116710E5E3A}"/>
              </a:ext>
            </a:extLst>
          </p:cNvPr>
          <p:cNvPicPr>
            <a:picLocks noChangeAspect="1"/>
          </p:cNvPicPr>
          <p:nvPr/>
        </p:nvPicPr>
        <p:blipFill>
          <a:blip r:embed="rId4"/>
          <a:stretch>
            <a:fillRect/>
          </a:stretch>
        </p:blipFill>
        <p:spPr>
          <a:xfrm>
            <a:off x="10187881" y="294592"/>
            <a:ext cx="1341236" cy="1243692"/>
          </a:xfrm>
          <a:prstGeom prst="rect">
            <a:avLst/>
          </a:prstGeom>
        </p:spPr>
      </p:pic>
    </p:spTree>
    <p:extLst>
      <p:ext uri="{BB962C8B-B14F-4D97-AF65-F5344CB8AC3E}">
        <p14:creationId xmlns:p14="http://schemas.microsoft.com/office/powerpoint/2010/main" val="261346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CBD-992A-45F9-C410-6705FD7CAAC9}"/>
              </a:ext>
            </a:extLst>
          </p:cNvPr>
          <p:cNvSpPr>
            <a:spLocks noGrp="1"/>
          </p:cNvSpPr>
          <p:nvPr>
            <p:ph type="title"/>
          </p:nvPr>
        </p:nvSpPr>
        <p:spPr>
          <a:xfrm>
            <a:off x="677334" y="359464"/>
            <a:ext cx="6028266" cy="1144871"/>
          </a:xfrm>
        </p:spPr>
        <p:txBody>
          <a:bodyPr anchor="b">
            <a:normAutofit fontScale="90000"/>
          </a:bodyPr>
          <a:lstStyle/>
          <a:p>
            <a:r>
              <a:rPr lang="en-US" sz="3200" b="1" dirty="0"/>
              <a:t>Bob’s House of Hope</a:t>
            </a:r>
            <a:br>
              <a:rPr lang="en-US" sz="3200" b="1" dirty="0"/>
            </a:br>
            <a:r>
              <a:rPr lang="en-US" sz="2000" b="1" dirty="0">
                <a:latin typeface="+mn-lt"/>
              </a:rPr>
              <a:t>The first, and only, safe house in the country for male youth who have been sex trafficked</a:t>
            </a:r>
            <a:endParaRPr lang="en-US" dirty="0"/>
          </a:p>
        </p:txBody>
      </p:sp>
      <p:sp>
        <p:nvSpPr>
          <p:cNvPr id="3" name="Content Placeholder 2">
            <a:extLst>
              <a:ext uri="{FF2B5EF4-FFF2-40B4-BE49-F238E27FC236}">
                <a16:creationId xmlns:a16="http://schemas.microsoft.com/office/drawing/2014/main" id="{4420C165-95F4-1FEE-1E8D-6ED5B318E75F}"/>
              </a:ext>
            </a:extLst>
          </p:cNvPr>
          <p:cNvSpPr>
            <a:spLocks noGrp="1"/>
          </p:cNvSpPr>
          <p:nvPr>
            <p:ph sz="half" idx="1"/>
          </p:nvPr>
        </p:nvSpPr>
        <p:spPr>
          <a:xfrm>
            <a:off x="677334" y="1630145"/>
            <a:ext cx="4184035" cy="3880772"/>
          </a:xfrm>
        </p:spPr>
        <p:txBody>
          <a:bodyPr vert="horz" lIns="91440" tIns="45720" rIns="91440" bIns="45720" numCol="1" rtlCol="0" anchor="t">
            <a:noAutofit/>
          </a:bodyPr>
          <a:lstStyle/>
          <a:p>
            <a:r>
              <a:rPr lang="en-US" dirty="0">
                <a:ea typeface="+mj-lt"/>
                <a:cs typeface="+mj-lt"/>
              </a:rPr>
              <a:t>Free, safe housing for up to 4yrs</a:t>
            </a:r>
          </a:p>
          <a:p>
            <a:r>
              <a:rPr lang="en-US" dirty="0">
                <a:ea typeface="+mj-lt"/>
                <a:cs typeface="+mj-lt"/>
              </a:rPr>
              <a:t>Medical &amp; Dental care</a:t>
            </a:r>
          </a:p>
          <a:p>
            <a:r>
              <a:rPr lang="en-US" dirty="0">
                <a:ea typeface="+mj-lt"/>
                <a:cs typeface="+mj-lt"/>
              </a:rPr>
              <a:t>Legal assistance</a:t>
            </a:r>
          </a:p>
          <a:p>
            <a:r>
              <a:rPr lang="en-US" dirty="0">
                <a:ea typeface="+mj-lt"/>
                <a:cs typeface="+mj-lt"/>
              </a:rPr>
              <a:t>Psychiatric and Psychological evaluation</a:t>
            </a:r>
          </a:p>
          <a:p>
            <a:r>
              <a:rPr lang="en-US" dirty="0">
                <a:ea typeface="+mj-lt"/>
                <a:cs typeface="+mj-lt"/>
              </a:rPr>
              <a:t>Medication management</a:t>
            </a:r>
          </a:p>
          <a:p>
            <a:r>
              <a:rPr lang="en-US" dirty="0">
                <a:ea typeface="+mj-lt"/>
                <a:cs typeface="+mj-lt"/>
              </a:rPr>
              <a:t>Proper nutrition</a:t>
            </a:r>
          </a:p>
          <a:p>
            <a:r>
              <a:rPr lang="en-US" dirty="0">
                <a:ea typeface="+mj-lt"/>
                <a:cs typeface="+mj-lt"/>
              </a:rPr>
              <a:t>Trauma-informed counseling</a:t>
            </a:r>
          </a:p>
          <a:p>
            <a:r>
              <a:rPr lang="en-US" dirty="0">
                <a:ea typeface="+mj-lt"/>
                <a:cs typeface="+mj-lt"/>
              </a:rPr>
              <a:t>Spiritual and religious services</a:t>
            </a:r>
          </a:p>
          <a:p>
            <a:r>
              <a:rPr lang="en-US" dirty="0">
                <a:ea typeface="+mj-lt"/>
                <a:cs typeface="+mj-lt"/>
              </a:rPr>
              <a:t>Survivor Advocacy</a:t>
            </a:r>
          </a:p>
        </p:txBody>
      </p:sp>
      <p:sp>
        <p:nvSpPr>
          <p:cNvPr id="5" name="Content Placeholder 4">
            <a:extLst>
              <a:ext uri="{FF2B5EF4-FFF2-40B4-BE49-F238E27FC236}">
                <a16:creationId xmlns:a16="http://schemas.microsoft.com/office/drawing/2014/main" id="{A9522B49-C211-1EE4-9618-63C1AAB99D06}"/>
              </a:ext>
            </a:extLst>
          </p:cNvPr>
          <p:cNvSpPr>
            <a:spLocks noGrp="1"/>
          </p:cNvSpPr>
          <p:nvPr>
            <p:ph sz="half" idx="2"/>
          </p:nvPr>
        </p:nvSpPr>
        <p:spPr>
          <a:xfrm>
            <a:off x="5068198" y="1630145"/>
            <a:ext cx="4184034" cy="3880773"/>
          </a:xfrm>
        </p:spPr>
        <p:txBody>
          <a:bodyPr/>
          <a:lstStyle/>
          <a:p>
            <a:r>
              <a:rPr lang="en-US" dirty="0">
                <a:ea typeface="+mj-lt"/>
                <a:cs typeface="+mj-lt"/>
              </a:rPr>
              <a:t>GED and Higher Education</a:t>
            </a:r>
          </a:p>
          <a:p>
            <a:r>
              <a:rPr lang="en-US" dirty="0">
                <a:ea typeface="+mj-lt"/>
                <a:cs typeface="+mj-lt"/>
              </a:rPr>
              <a:t>Career skills development</a:t>
            </a:r>
          </a:p>
          <a:p>
            <a:r>
              <a:rPr lang="en-US" dirty="0">
                <a:ea typeface="+mj-lt"/>
                <a:cs typeface="+mj-lt"/>
              </a:rPr>
              <a:t>Intensive case management</a:t>
            </a:r>
          </a:p>
          <a:p>
            <a:r>
              <a:rPr lang="en-US" dirty="0">
                <a:ea typeface="+mj-lt"/>
                <a:cs typeface="+mj-lt"/>
              </a:rPr>
              <a:t>Mentorship</a:t>
            </a:r>
          </a:p>
          <a:p>
            <a:r>
              <a:rPr lang="en-US" dirty="0">
                <a:ea typeface="+mj-lt"/>
                <a:cs typeface="+mj-lt"/>
              </a:rPr>
              <a:t>Single occupancy rooms</a:t>
            </a:r>
          </a:p>
          <a:p>
            <a:r>
              <a:rPr lang="en-US" dirty="0">
                <a:ea typeface="+mj-lt"/>
                <a:cs typeface="+mj-lt"/>
              </a:rPr>
              <a:t>Individualized treatment plan</a:t>
            </a:r>
          </a:p>
          <a:p>
            <a:r>
              <a:rPr lang="en-US" dirty="0">
                <a:ea typeface="+mj-lt"/>
                <a:cs typeface="+mj-lt"/>
              </a:rPr>
              <a:t>Life skills development</a:t>
            </a:r>
          </a:p>
          <a:p>
            <a:r>
              <a:rPr lang="en-US" dirty="0">
                <a:ea typeface="+mj-lt"/>
                <a:cs typeface="+mj-lt"/>
              </a:rPr>
              <a:t>Community reintegration</a:t>
            </a:r>
          </a:p>
          <a:p>
            <a:r>
              <a:rPr lang="en-US" dirty="0"/>
              <a:t>Extracurricular and experiential learning</a:t>
            </a:r>
          </a:p>
        </p:txBody>
      </p:sp>
      <p:pic>
        <p:nvPicPr>
          <p:cNvPr id="4" name="Picture 3">
            <a:extLst>
              <a:ext uri="{FF2B5EF4-FFF2-40B4-BE49-F238E27FC236}">
                <a16:creationId xmlns:a16="http://schemas.microsoft.com/office/drawing/2014/main" id="{7480CB76-4060-5EAF-5AFC-8672B333CCF5}"/>
              </a:ext>
            </a:extLst>
          </p:cNvPr>
          <p:cNvPicPr>
            <a:picLocks noChangeAspect="1"/>
          </p:cNvPicPr>
          <p:nvPr/>
        </p:nvPicPr>
        <p:blipFill>
          <a:blip r:embed="rId2"/>
          <a:stretch>
            <a:fillRect/>
          </a:stretch>
        </p:blipFill>
        <p:spPr>
          <a:xfrm>
            <a:off x="10173430" y="359464"/>
            <a:ext cx="1341236" cy="1243692"/>
          </a:xfrm>
          <a:prstGeom prst="rect">
            <a:avLst/>
          </a:prstGeom>
        </p:spPr>
      </p:pic>
    </p:spTree>
    <p:extLst>
      <p:ext uri="{BB962C8B-B14F-4D97-AF65-F5344CB8AC3E}">
        <p14:creationId xmlns:p14="http://schemas.microsoft.com/office/powerpoint/2010/main" val="185683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FCBD-992A-45F9-C410-6705FD7CAAC9}"/>
              </a:ext>
            </a:extLst>
          </p:cNvPr>
          <p:cNvSpPr>
            <a:spLocks noGrp="1"/>
          </p:cNvSpPr>
          <p:nvPr>
            <p:ph type="title"/>
          </p:nvPr>
        </p:nvSpPr>
        <p:spPr>
          <a:xfrm>
            <a:off x="724762" y="308104"/>
            <a:ext cx="10818395" cy="614318"/>
          </a:xfrm>
        </p:spPr>
        <p:txBody>
          <a:bodyPr anchor="b">
            <a:normAutofit fontScale="90000"/>
          </a:bodyPr>
          <a:lstStyle/>
          <a:p>
            <a:pPr algn="ctr"/>
            <a:r>
              <a:rPr lang="en-US" dirty="0"/>
              <a:t>References</a:t>
            </a:r>
          </a:p>
        </p:txBody>
      </p:sp>
      <p:sp>
        <p:nvSpPr>
          <p:cNvPr id="3" name="Content Placeholder 2">
            <a:extLst>
              <a:ext uri="{FF2B5EF4-FFF2-40B4-BE49-F238E27FC236}">
                <a16:creationId xmlns:a16="http://schemas.microsoft.com/office/drawing/2014/main" id="{4420C165-95F4-1FEE-1E8D-6ED5B318E75F}"/>
              </a:ext>
            </a:extLst>
          </p:cNvPr>
          <p:cNvSpPr>
            <a:spLocks noGrp="1"/>
          </p:cNvSpPr>
          <p:nvPr>
            <p:ph idx="1"/>
          </p:nvPr>
        </p:nvSpPr>
        <p:spPr>
          <a:xfrm>
            <a:off x="724762" y="922422"/>
            <a:ext cx="10742475" cy="5627473"/>
          </a:xfrm>
        </p:spPr>
        <p:txBody>
          <a:bodyPr vert="horz" lIns="91440" tIns="45720" rIns="91440" bIns="45720" rtlCol="0" anchor="t">
            <a:noAutofit/>
          </a:bodyPr>
          <a:lstStyle/>
          <a:p>
            <a:pPr marL="457200" indent="-285750">
              <a:spcBef>
                <a:spcPts val="0"/>
              </a:spcBef>
              <a:spcAft>
                <a:spcPts val="500"/>
              </a:spcAft>
            </a:pPr>
            <a:r>
              <a:rPr lang="en-US" sz="1500" dirty="0">
                <a:solidFill>
                  <a:schemeClr val="tx1"/>
                </a:solidFill>
                <a:latin typeface="Goudy Old Style"/>
                <a:ea typeface="+mj-lt"/>
                <a:cs typeface="+mj-lt"/>
              </a:rPr>
              <a:t>Hopper, E. (2020). </a:t>
            </a:r>
            <a:r>
              <a:rPr lang="en-US" sz="1500" i="1" dirty="0">
                <a:solidFill>
                  <a:schemeClr val="tx1"/>
                </a:solidFill>
                <a:latin typeface="Goudy Old Style"/>
                <a:ea typeface="+mj-lt"/>
                <a:cs typeface="+mj-lt"/>
              </a:rPr>
              <a:t>Maslow's hierarchy of needs explained.</a:t>
            </a:r>
            <a:r>
              <a:rPr lang="en-US" sz="1500" dirty="0">
                <a:solidFill>
                  <a:schemeClr val="tx1"/>
                </a:solidFill>
                <a:latin typeface="Goudy Old Style"/>
                <a:ea typeface="+mj-lt"/>
                <a:cs typeface="+mj-lt"/>
              </a:rPr>
              <a:t> Thoughtco.com. </a:t>
            </a:r>
            <a:r>
              <a:rPr lang="en-US" sz="1500" dirty="0">
                <a:solidFill>
                  <a:schemeClr val="tx1"/>
                </a:solidFill>
                <a:latin typeface="Goudy Old Style"/>
                <a:ea typeface="+mj-lt"/>
                <a:cs typeface="+mj-lt"/>
                <a:hlinkClick r:id="rId3">
                  <a:extLst>
                    <a:ext uri="{A12FA001-AC4F-418D-AE19-62706E023703}">
                      <ahyp:hlinkClr xmlns:ahyp="http://schemas.microsoft.com/office/drawing/2018/hyperlinkcolor" val="tx"/>
                    </a:ext>
                  </a:extLst>
                </a:hlinkClick>
              </a:rPr>
              <a:t>https://www.thoughtco.com/maslows-hierarchy-of-needs-4582571</a:t>
            </a:r>
            <a:endParaRPr lang="en-US" sz="1500" dirty="0">
              <a:solidFill>
                <a:schemeClr val="tx1"/>
              </a:solidFill>
              <a:latin typeface="Goudy Old Style"/>
              <a:cs typeface="Times New Roman"/>
            </a:endParaRPr>
          </a:p>
          <a:p>
            <a:pPr marL="457200" indent="-285750">
              <a:spcBef>
                <a:spcPts val="0"/>
              </a:spcBef>
              <a:spcAft>
                <a:spcPts val="500"/>
              </a:spcAft>
            </a:pPr>
            <a:r>
              <a:rPr lang="en-US" sz="1500" dirty="0">
                <a:solidFill>
                  <a:schemeClr val="tx1"/>
                </a:solidFill>
                <a:latin typeface="Goudy Old Style"/>
                <a:ea typeface="+mj-lt"/>
                <a:cs typeface="+mj-lt"/>
              </a:rPr>
              <a:t>Lillywhite, R., &amp; Skidmore, P. (2006). Boys Are Not Sexually Exploited? A Challenge to Practitioners. Child Abuse Review, 15(5), 351–361. </a:t>
            </a:r>
            <a:r>
              <a:rPr lang="en-US" sz="1500" dirty="0">
                <a:solidFill>
                  <a:schemeClr val="tx1"/>
                </a:solidFill>
                <a:latin typeface="Goudy Old Style"/>
                <a:ea typeface="+mj-lt"/>
                <a:cs typeface="+mj-lt"/>
                <a:hlinkClick r:id="rId4">
                  <a:extLst>
                    <a:ext uri="{A12FA001-AC4F-418D-AE19-62706E023703}">
                      <ahyp:hlinkClr xmlns:ahyp="http://schemas.microsoft.com/office/drawing/2018/hyperlinkcolor" val="tx"/>
                    </a:ext>
                  </a:extLst>
                </a:hlinkClick>
              </a:rPr>
              <a:t>https://doi.org/10.1002/car.952</a:t>
            </a:r>
            <a:endParaRPr lang="en-US" sz="1500" dirty="0">
              <a:solidFill>
                <a:schemeClr val="tx1"/>
              </a:solidFill>
              <a:latin typeface="Goudy Old Style"/>
              <a:ea typeface="+mj-lt"/>
              <a:cs typeface="Arial"/>
            </a:endParaRPr>
          </a:p>
          <a:p>
            <a:pPr marL="457200" indent="-285750">
              <a:spcBef>
                <a:spcPts val="0"/>
              </a:spcBef>
              <a:spcAft>
                <a:spcPts val="500"/>
              </a:spcAft>
            </a:pPr>
            <a:r>
              <a:rPr lang="en-US" sz="1500" dirty="0">
                <a:solidFill>
                  <a:schemeClr val="tx1"/>
                </a:solidFill>
                <a:latin typeface="Goudy Old Style"/>
                <a:ea typeface="+mj-lt"/>
                <a:cs typeface="+mj-lt"/>
              </a:rPr>
              <a:t>Perry, D., Basson, D., Cuevas, S., &amp; Tebow, C. (2023). Exploitation and Gender: Increasing the Visibility of </a:t>
            </a:r>
            <a:r>
              <a:rPr lang="en-US" sz="1500" dirty="0" err="1">
                <a:solidFill>
                  <a:schemeClr val="tx1"/>
                </a:solidFill>
                <a:latin typeface="Goudy Old Style"/>
                <a:ea typeface="+mj-lt"/>
                <a:cs typeface="+mj-lt"/>
              </a:rPr>
              <a:t>Cismale</a:t>
            </a:r>
            <a:r>
              <a:rPr lang="en-US" sz="1500" dirty="0">
                <a:solidFill>
                  <a:schemeClr val="tx1"/>
                </a:solidFill>
                <a:latin typeface="Goudy Old Style"/>
                <a:ea typeface="+mj-lt"/>
                <a:cs typeface="+mj-lt"/>
              </a:rPr>
              <a:t>, Transgender, and Gender Nonconforming Youth. Oakland, CA. WestCoast Children’s Clinic.</a:t>
            </a:r>
            <a:endParaRPr lang="en-US" sz="1500" dirty="0">
              <a:solidFill>
                <a:schemeClr val="tx1"/>
              </a:solidFill>
              <a:latin typeface="Goudy Old Style"/>
              <a:ea typeface="+mj-lt"/>
              <a:cs typeface="Arial"/>
            </a:endParaRPr>
          </a:p>
          <a:p>
            <a:pPr marL="457200" indent="-285750">
              <a:spcBef>
                <a:spcPts val="0"/>
              </a:spcBef>
              <a:spcAft>
                <a:spcPts val="500"/>
              </a:spcAft>
            </a:pPr>
            <a:r>
              <a:rPr lang="en-US" sz="1500" dirty="0">
                <a:solidFill>
                  <a:srgbClr val="1D2733"/>
                </a:solidFill>
                <a:ea typeface="+mj-lt"/>
                <a:cs typeface="+mj-lt"/>
              </a:rPr>
              <a:t>Swaner et al., </a:t>
            </a:r>
            <a:r>
              <a:rPr lang="en-US" sz="1500" i="1" dirty="0">
                <a:solidFill>
                  <a:srgbClr val="1D2733"/>
                </a:solidFill>
                <a:ea typeface="+mj-lt"/>
                <a:cs typeface="+mj-lt"/>
              </a:rPr>
              <a:t>Youth Involvement in the Sex Trade</a:t>
            </a:r>
            <a:r>
              <a:rPr lang="en-US" sz="1500" dirty="0">
                <a:solidFill>
                  <a:srgbClr val="1D2733"/>
                </a:solidFill>
                <a:ea typeface="+mj-lt"/>
                <a:cs typeface="+mj-lt"/>
              </a:rPr>
              <a:t>, 36.</a:t>
            </a:r>
            <a:endParaRPr lang="en-US" sz="1500" dirty="0">
              <a:solidFill>
                <a:schemeClr val="tx1"/>
              </a:solidFill>
              <a:ea typeface="+mj-lt"/>
              <a:cs typeface="+mj-lt"/>
            </a:endParaRPr>
          </a:p>
          <a:p>
            <a:pPr marL="457200" indent="-285750">
              <a:spcBef>
                <a:spcPts val="0"/>
              </a:spcBef>
              <a:spcAft>
                <a:spcPts val="500"/>
              </a:spcAft>
            </a:pPr>
            <a:r>
              <a:rPr lang="en-US" sz="1500" dirty="0">
                <a:solidFill>
                  <a:schemeClr val="tx1"/>
                </a:solidFill>
                <a:latin typeface="Goudy Old Style"/>
                <a:ea typeface="+mj-lt"/>
                <a:cs typeface="Arial"/>
              </a:rPr>
              <a:t>Willis, B., Roberts, N., &amp; Friedman, S. A. (2013). And Boys, Too. ECPAT-USA.</a:t>
            </a:r>
          </a:p>
          <a:p>
            <a:pPr marL="457200" indent="-285750">
              <a:spcBef>
                <a:spcPts val="0"/>
              </a:spcBef>
              <a:spcAft>
                <a:spcPts val="500"/>
              </a:spcAft>
            </a:pPr>
            <a:r>
              <a:rPr lang="en-US" sz="1500" dirty="0">
                <a:solidFill>
                  <a:schemeClr val="tx1"/>
                </a:solidFill>
                <a:latin typeface="Goudy Old Style"/>
                <a:ea typeface="+mj-lt"/>
                <a:cs typeface="Arial"/>
              </a:rPr>
              <a:t>Yalom, I.D.(2017). The gift of therapy: </a:t>
            </a:r>
            <a:r>
              <a:rPr lang="en-US" sz="1500" i="1" dirty="0">
                <a:solidFill>
                  <a:schemeClr val="tx1"/>
                </a:solidFill>
                <a:latin typeface="Goudy Old Style"/>
                <a:ea typeface="+mj-lt"/>
                <a:cs typeface="Arial"/>
              </a:rPr>
              <a:t>An open letter to a new generation of therapists and their patients</a:t>
            </a:r>
            <a:r>
              <a:rPr lang="en-US" sz="1500" dirty="0">
                <a:solidFill>
                  <a:schemeClr val="tx1"/>
                </a:solidFill>
                <a:latin typeface="Goudy Old Style"/>
                <a:ea typeface="+mj-lt"/>
                <a:cs typeface="Arial"/>
              </a:rPr>
              <a:t>. Harper Perennial.</a:t>
            </a:r>
          </a:p>
          <a:p>
            <a:pPr marL="457200" indent="-285750">
              <a:spcBef>
                <a:spcPts val="0"/>
              </a:spcBef>
              <a:spcAft>
                <a:spcPts val="500"/>
              </a:spcAft>
            </a:pPr>
            <a:r>
              <a:rPr lang="en-US" sz="1500" dirty="0">
                <a:ea typeface="+mj-lt"/>
                <a:cs typeface="+mj-lt"/>
              </a:rPr>
              <a:t>1in6, </a:t>
            </a:r>
            <a:r>
              <a:rPr lang="en-US" sz="1500" i="1" dirty="0">
                <a:ea typeface="+mj-lt"/>
                <a:cs typeface="+mj-lt"/>
              </a:rPr>
              <a:t>Sexual Abuse &amp; Assault of Boy</a:t>
            </a:r>
            <a:r>
              <a:rPr lang="en-US" sz="1500" dirty="0">
                <a:ea typeface="+mj-lt"/>
                <a:cs typeface="+mj-lt"/>
              </a:rPr>
              <a:t>s, (n.d.).</a:t>
            </a:r>
          </a:p>
          <a:p>
            <a:pPr marL="457200" indent="-285750">
              <a:spcBef>
                <a:spcPts val="0"/>
              </a:spcBef>
              <a:spcAft>
                <a:spcPts val="500"/>
              </a:spcAft>
            </a:pPr>
            <a:r>
              <a:rPr lang="en-US" sz="1500" dirty="0">
                <a:solidFill>
                  <a:schemeClr val="tx1"/>
                </a:solidFill>
                <a:ea typeface="+mj-lt"/>
                <a:cs typeface="+mj-lt"/>
                <a:hlinkClick r:id="rId5">
                  <a:extLst>
                    <a:ext uri="{A12FA001-AC4F-418D-AE19-62706E023703}">
                      <ahyp:hlinkClr xmlns:ahyp="http://schemas.microsoft.com/office/drawing/2018/hyperlinkcolor" val="tx"/>
                    </a:ext>
                  </a:extLst>
                </a:hlinkClick>
              </a:rPr>
              <a:t>https://combatinghumantrafficking.com/risk-factors-protective-factors-and-preventing-human-trafficking/</a:t>
            </a:r>
            <a:endParaRPr lang="en-US" sz="1500" dirty="0">
              <a:solidFill>
                <a:schemeClr val="tx1"/>
              </a:solidFill>
              <a:latin typeface="Goudy Old Style"/>
              <a:ea typeface="+mj-lt"/>
              <a:cs typeface="Arial"/>
            </a:endParaRPr>
          </a:p>
          <a:p>
            <a:pPr marL="457200" indent="-285750">
              <a:spcBef>
                <a:spcPts val="0"/>
              </a:spcBef>
              <a:spcAft>
                <a:spcPts val="500"/>
              </a:spcAft>
            </a:pPr>
            <a:r>
              <a:rPr lang="en-US" sz="1500" dirty="0">
                <a:solidFill>
                  <a:schemeClr val="tx1"/>
                </a:solidFill>
                <a:latin typeface="Goudy Old Style"/>
                <a:ea typeface="+mj-lt"/>
                <a:cs typeface="Times New Roman"/>
                <a:hlinkClick r:id="rId6">
                  <a:extLst>
                    <a:ext uri="{A12FA001-AC4F-418D-AE19-62706E023703}">
                      <ahyp:hlinkClr xmlns:ahyp="http://schemas.microsoft.com/office/drawing/2018/hyperlinkcolor" val="tx"/>
                    </a:ext>
                  </a:extLst>
                </a:hlinkClick>
              </a:rPr>
              <a:t>https://</a:t>
            </a:r>
            <a:r>
              <a:rPr lang="en-US" sz="1500" dirty="0">
                <a:solidFill>
                  <a:schemeClr val="tx1"/>
                </a:solidFill>
                <a:latin typeface="Goudy Old Style"/>
                <a:ea typeface="+mj-lt"/>
                <a:cs typeface="+mj-lt"/>
                <a:hlinkClick r:id="rId6">
                  <a:extLst>
                    <a:ext uri="{A12FA001-AC4F-418D-AE19-62706E023703}">
                      <ahyp:hlinkClr xmlns:ahyp="http://schemas.microsoft.com/office/drawing/2018/hyperlinkcolor" val="tx"/>
                    </a:ext>
                  </a:extLst>
                </a:hlinkClick>
              </a:rPr>
              <a:t>www.acf.hhs.gov/sites/default/files/documents/fysb/acf_issuebrief_htprevention10202020final508.pdf</a:t>
            </a:r>
            <a:endParaRPr lang="en-US" sz="1500" dirty="0">
              <a:solidFill>
                <a:schemeClr val="tx1"/>
              </a:solidFill>
              <a:latin typeface="Goudy Old Style"/>
              <a:cs typeface="Times New Roman"/>
            </a:endParaRPr>
          </a:p>
          <a:p>
            <a:pPr marL="457200" indent="-285750">
              <a:spcBef>
                <a:spcPts val="0"/>
              </a:spcBef>
              <a:spcAft>
                <a:spcPts val="500"/>
              </a:spcAft>
            </a:pPr>
            <a:r>
              <a:rPr lang="en-US" sz="1500" dirty="0">
                <a:solidFill>
                  <a:schemeClr val="tx1"/>
                </a:solidFill>
                <a:ea typeface="+mj-lt"/>
                <a:cs typeface="+mj-lt"/>
                <a:hlinkClick r:id="rId7">
                  <a:extLst>
                    <a:ext uri="{A12FA001-AC4F-418D-AE19-62706E023703}">
                      <ahyp:hlinkClr xmlns:ahyp="http://schemas.microsoft.com/office/drawing/2018/hyperlinkcolor" val="tx"/>
                    </a:ext>
                  </a:extLst>
                </a:hlinkClick>
              </a:rPr>
              <a:t>https://www.acf.hhs.gov/blog/2023/02/teen-dating-violence-can-lead-human-trafficking-healthy-relationships-can-prevent-both</a:t>
            </a:r>
            <a:endParaRPr lang="en-US" sz="1500" dirty="0">
              <a:solidFill>
                <a:schemeClr val="tx1"/>
              </a:solidFill>
              <a:ea typeface="+mj-lt"/>
              <a:cs typeface="+mj-lt"/>
            </a:endParaRPr>
          </a:p>
          <a:p>
            <a:pPr marL="457200" indent="-285750">
              <a:spcBef>
                <a:spcPts val="0"/>
              </a:spcBef>
              <a:spcAft>
                <a:spcPts val="500"/>
              </a:spcAft>
            </a:pPr>
            <a:r>
              <a:rPr lang="en-US" sz="1500" dirty="0">
                <a:solidFill>
                  <a:schemeClr val="tx1"/>
                </a:solidFill>
                <a:ea typeface="+mj-lt"/>
                <a:cs typeface="+mj-lt"/>
                <a:hlinkClick r:id="rId8">
                  <a:extLst>
                    <a:ext uri="{A12FA001-AC4F-418D-AE19-62706E023703}">
                      <ahyp:hlinkClr xmlns:ahyp="http://schemas.microsoft.com/office/drawing/2018/hyperlinkcolor" val="tx"/>
                    </a:ext>
                  </a:extLst>
                </a:hlinkClick>
              </a:rPr>
              <a:t>https://polarisproject.org/</a:t>
            </a:r>
            <a:endParaRPr lang="en-US" sz="1500" dirty="0">
              <a:solidFill>
                <a:schemeClr val="tx1"/>
              </a:solidFill>
              <a:ea typeface="+mj-lt"/>
              <a:cs typeface="+mj-lt"/>
            </a:endParaRPr>
          </a:p>
          <a:p>
            <a:pPr marL="457200" indent="-285750">
              <a:spcBef>
                <a:spcPts val="0"/>
              </a:spcBef>
              <a:spcAft>
                <a:spcPts val="500"/>
              </a:spcAft>
            </a:pPr>
            <a:r>
              <a:rPr lang="en-US" sz="1500" dirty="0">
                <a:solidFill>
                  <a:schemeClr val="tx1"/>
                </a:solidFill>
                <a:ea typeface="+mj-lt"/>
                <a:cs typeface="+mj-lt"/>
                <a:hlinkClick r:id="rId9">
                  <a:extLst>
                    <a:ext uri="{A12FA001-AC4F-418D-AE19-62706E023703}">
                      <ahyp:hlinkClr xmlns:ahyp="http://schemas.microsoft.com/office/drawing/2018/hyperlinkcolor" val="tx"/>
                    </a:ext>
                  </a:extLst>
                </a:hlinkClick>
              </a:rPr>
              <a:t>https://www.ilo.org/</a:t>
            </a:r>
            <a:endParaRPr lang="en-US" sz="1500" dirty="0">
              <a:solidFill>
                <a:schemeClr val="tx1"/>
              </a:solidFill>
              <a:ea typeface="+mj-lt"/>
              <a:cs typeface="+mj-lt"/>
            </a:endParaRPr>
          </a:p>
          <a:p>
            <a:pPr marL="457200" indent="-285750">
              <a:spcBef>
                <a:spcPts val="0"/>
              </a:spcBef>
              <a:spcAft>
                <a:spcPts val="500"/>
              </a:spcAft>
            </a:pPr>
            <a:r>
              <a:rPr lang="en-US" sz="1500" dirty="0">
                <a:solidFill>
                  <a:schemeClr val="tx1"/>
                </a:solidFill>
                <a:ea typeface="+mj-lt"/>
                <a:cs typeface="+mj-lt"/>
                <a:hlinkClick r:id="rId10">
                  <a:extLst>
                    <a:ext uri="{A12FA001-AC4F-418D-AE19-62706E023703}">
                      <ahyp:hlinkClr xmlns:ahyp="http://schemas.microsoft.com/office/drawing/2018/hyperlinkcolor" val="tx"/>
                    </a:ext>
                  </a:extLst>
                </a:hlinkClick>
              </a:rPr>
              <a:t>https://www.hhs.gov/</a:t>
            </a:r>
            <a:endParaRPr lang="en-US" sz="1500" dirty="0">
              <a:solidFill>
                <a:schemeClr val="tx1"/>
              </a:solidFill>
              <a:ea typeface="+mj-lt"/>
              <a:cs typeface="+mj-lt"/>
            </a:endParaRPr>
          </a:p>
          <a:p>
            <a:pPr marL="457200" indent="-285750">
              <a:spcBef>
                <a:spcPts val="0"/>
              </a:spcBef>
              <a:spcAft>
                <a:spcPts val="500"/>
              </a:spcAft>
            </a:pPr>
            <a:r>
              <a:rPr lang="en-US" sz="1500" dirty="0">
                <a:solidFill>
                  <a:schemeClr val="tx1"/>
                </a:solidFill>
                <a:ea typeface="+mj-lt"/>
                <a:cs typeface="+mj-lt"/>
                <a:hlinkClick r:id="rId11">
                  <a:extLst>
                    <a:ext uri="{A12FA001-AC4F-418D-AE19-62706E023703}">
                      <ahyp:hlinkClr xmlns:ahyp="http://schemas.microsoft.com/office/drawing/2018/hyperlinkcolor" val="tx"/>
                    </a:ext>
                  </a:extLst>
                </a:hlinkClick>
              </a:rPr>
              <a:t>https://nij.ojp.gov/topics/articles/practical-guide-interviewing-potential-human-trafficking-victims</a:t>
            </a:r>
            <a:endParaRPr lang="en-US" sz="1500" dirty="0">
              <a:solidFill>
                <a:schemeClr val="tx1"/>
              </a:solidFill>
              <a:ea typeface="+mj-lt"/>
              <a:cs typeface="+mj-lt"/>
            </a:endParaRPr>
          </a:p>
          <a:p>
            <a:pPr marL="457200" indent="-285750">
              <a:spcBef>
                <a:spcPts val="0"/>
              </a:spcBef>
              <a:spcAft>
                <a:spcPts val="500"/>
              </a:spcAft>
            </a:pPr>
            <a:r>
              <a:rPr lang="en-US" sz="1500" dirty="0">
                <a:solidFill>
                  <a:schemeClr val="tx1"/>
                </a:solidFill>
                <a:latin typeface="Goudy Old Style"/>
                <a:ea typeface="+mj-lt"/>
                <a:cs typeface="Times New Roman"/>
              </a:rPr>
              <a:t>Data was further pulled from various articles published by DOJ, AG, DFPS, and other government agencies.</a:t>
            </a:r>
          </a:p>
          <a:p>
            <a:pPr marL="0" indent="0">
              <a:spcBef>
                <a:spcPts val="0"/>
              </a:spcBef>
              <a:spcAft>
                <a:spcPts val="500"/>
              </a:spcAft>
              <a:buNone/>
            </a:pPr>
            <a:endParaRPr lang="en-US" sz="1200" dirty="0">
              <a:solidFill>
                <a:schemeClr val="tx1"/>
              </a:solidFill>
              <a:latin typeface="Times New Roman"/>
              <a:cs typeface="Times New Roman"/>
            </a:endParaRPr>
          </a:p>
          <a:p>
            <a:pPr marL="0" indent="0">
              <a:spcBef>
                <a:spcPts val="0"/>
              </a:spcBef>
              <a:spcAft>
                <a:spcPts val="500"/>
              </a:spcAft>
              <a:buNone/>
            </a:pPr>
            <a:endParaRPr lang="en-US" sz="1200" dirty="0">
              <a:solidFill>
                <a:schemeClr val="tx1"/>
              </a:solidFill>
              <a:latin typeface="Times New Roman"/>
              <a:cs typeface="Times New Roman"/>
            </a:endParaRPr>
          </a:p>
          <a:p>
            <a:pPr marL="0" indent="0">
              <a:spcBef>
                <a:spcPts val="0"/>
              </a:spcBef>
              <a:spcAft>
                <a:spcPts val="500"/>
              </a:spcAft>
              <a:buNone/>
            </a:pPr>
            <a:endParaRPr lang="en-US" sz="1200" dirty="0">
              <a:solidFill>
                <a:srgbClr val="000000"/>
              </a:solidFill>
              <a:latin typeface="Times New Roman"/>
              <a:cs typeface="Times New Roman"/>
            </a:endParaRPr>
          </a:p>
          <a:p>
            <a:pPr marL="0" indent="0">
              <a:spcBef>
                <a:spcPts val="0"/>
              </a:spcBef>
              <a:buNone/>
            </a:pPr>
            <a:br>
              <a:rPr lang="en-US" dirty="0"/>
            </a:br>
            <a:endParaRPr lang="en-US" sz="1200" dirty="0">
              <a:solidFill>
                <a:schemeClr val="tx1"/>
              </a:solidFill>
              <a:latin typeface="Times New Roman"/>
              <a:cs typeface="Times New Roman"/>
            </a:endParaRPr>
          </a:p>
        </p:txBody>
      </p:sp>
    </p:spTree>
    <p:extLst>
      <p:ext uri="{BB962C8B-B14F-4D97-AF65-F5344CB8AC3E}">
        <p14:creationId xmlns:p14="http://schemas.microsoft.com/office/powerpoint/2010/main" val="252916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3CC2-9FB1-5215-5443-924015471C91}"/>
              </a:ext>
            </a:extLst>
          </p:cNvPr>
          <p:cNvSpPr>
            <a:spLocks noGrp="1"/>
          </p:cNvSpPr>
          <p:nvPr>
            <p:ph type="title"/>
          </p:nvPr>
        </p:nvSpPr>
        <p:spPr>
          <a:xfrm>
            <a:off x="969134" y="744454"/>
            <a:ext cx="9486901" cy="607522"/>
          </a:xfrm>
        </p:spPr>
        <p:txBody>
          <a:bodyPr anchor="b">
            <a:normAutofit fontScale="90000"/>
          </a:bodyPr>
          <a:lstStyle/>
          <a:p>
            <a:r>
              <a:rPr lang="en-US" b="1" dirty="0"/>
              <a:t>Important Definitions</a:t>
            </a:r>
            <a:endParaRPr lang="en-US" b="1" i="1" dirty="0"/>
          </a:p>
        </p:txBody>
      </p:sp>
      <p:sp>
        <p:nvSpPr>
          <p:cNvPr id="3" name="Content Placeholder 2">
            <a:extLst>
              <a:ext uri="{FF2B5EF4-FFF2-40B4-BE49-F238E27FC236}">
                <a16:creationId xmlns:a16="http://schemas.microsoft.com/office/drawing/2014/main" id="{E9A30F1B-7C8A-9CC9-68BE-EA6F4EC5D850}"/>
              </a:ext>
            </a:extLst>
          </p:cNvPr>
          <p:cNvSpPr>
            <a:spLocks noGrp="1"/>
          </p:cNvSpPr>
          <p:nvPr>
            <p:ph idx="1"/>
          </p:nvPr>
        </p:nvSpPr>
        <p:spPr>
          <a:xfrm>
            <a:off x="969134" y="1381506"/>
            <a:ext cx="8676671" cy="5320377"/>
          </a:xfrm>
        </p:spPr>
        <p:txBody>
          <a:bodyPr vert="horz" lIns="91440" tIns="45720" rIns="91440" bIns="45720" rtlCol="0" anchor="t">
            <a:noAutofit/>
          </a:bodyPr>
          <a:lstStyle/>
          <a:p>
            <a:r>
              <a:rPr lang="en-US" sz="1600" dirty="0"/>
              <a:t>Commercial Sexual Exploitation of Children (CSEC): </a:t>
            </a:r>
            <a:r>
              <a:rPr lang="en-US" sz="1600" dirty="0">
                <a:solidFill>
                  <a:srgbClr val="1D2733"/>
                </a:solidFill>
                <a:cs typeface="Arial"/>
              </a:rPr>
              <a:t>Occurs when a child under the age of 18 exchanges sexual activity for money, material goods, or anything of value.</a:t>
            </a:r>
          </a:p>
          <a:p>
            <a:r>
              <a:rPr lang="en-US" sz="1600" dirty="0">
                <a:solidFill>
                  <a:srgbClr val="1D2733"/>
                </a:solidFill>
                <a:cs typeface="Arial"/>
              </a:rPr>
              <a:t>Sex Trafficking: Sex trafficking is the recruitment, harboring, transportation, provision, obtaining, patronizing, or soliciting of a person for the purpose of a commercial sex act in which a commercial sex act is induced by force, fraud, or coercion, or in which the person induced to perform such act has not attained 18 years of age.</a:t>
            </a:r>
          </a:p>
          <a:p>
            <a:r>
              <a:rPr lang="en-US" sz="1600" dirty="0">
                <a:solidFill>
                  <a:srgbClr val="1D2733"/>
                </a:solidFill>
                <a:cs typeface="Arial"/>
              </a:rPr>
              <a:t>Labor Trafficking: </a:t>
            </a:r>
            <a:r>
              <a:rPr lang="en-US" sz="1600" dirty="0">
                <a:ea typeface="+mj-lt"/>
                <a:cs typeface="+mj-lt"/>
              </a:rPr>
              <a:t>Labor trafficking involves the use of force, fraud, or coercion to compel a person to provide labor or services against their will and for the financial gain of another.</a:t>
            </a:r>
            <a:endParaRPr lang="en-US" sz="1600" dirty="0">
              <a:solidFill>
                <a:srgbClr val="1D2733"/>
              </a:solidFill>
              <a:cs typeface="Arial"/>
            </a:endParaRPr>
          </a:p>
          <a:p>
            <a:r>
              <a:rPr lang="en-US" sz="1600" dirty="0">
                <a:solidFill>
                  <a:srgbClr val="1D2733"/>
                </a:solidFill>
                <a:cs typeface="Arial"/>
              </a:rPr>
              <a:t>Survival Sex: A form of CSE; the selling of sex to meet subsistence needs. Because survival is at stake, this form of exploitation is not a choice.</a:t>
            </a:r>
          </a:p>
          <a:p>
            <a:r>
              <a:rPr lang="en-US" sz="1600" dirty="0">
                <a:solidFill>
                  <a:srgbClr val="1D2733"/>
                </a:solidFill>
                <a:cs typeface="Arial"/>
              </a:rPr>
              <a:t>Involuntary Servitude: A condition where a person is forced to work against their will through threats, coercion, or abuse, often with no freedom to leave or fair compensation. Labor trafficking often leads to involuntary servitude, but not all involuntary servitude arises from trafficking.</a:t>
            </a:r>
          </a:p>
          <a:p>
            <a:r>
              <a:rPr lang="en-US" sz="1600" dirty="0">
                <a:solidFill>
                  <a:srgbClr val="1D2733"/>
                </a:solidFill>
                <a:cs typeface="Arial"/>
              </a:rPr>
              <a:t>Human Smuggling: The illegal transportation of people across borders or into restricted areas, often to evade customs duties or import/export restrictions. It involves the facilitation of illegal entry of individuals across borders, often linked to other criminal activities such as trafficking and financial fraud.</a:t>
            </a:r>
          </a:p>
        </p:txBody>
      </p:sp>
    </p:spTree>
    <p:extLst>
      <p:ext uri="{BB962C8B-B14F-4D97-AF65-F5344CB8AC3E}">
        <p14:creationId xmlns:p14="http://schemas.microsoft.com/office/powerpoint/2010/main" val="55989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3CC2-9FB1-5215-5443-924015471C91}"/>
              </a:ext>
            </a:extLst>
          </p:cNvPr>
          <p:cNvSpPr>
            <a:spLocks noGrp="1"/>
          </p:cNvSpPr>
          <p:nvPr>
            <p:ph type="title"/>
          </p:nvPr>
        </p:nvSpPr>
        <p:spPr>
          <a:xfrm>
            <a:off x="775352" y="503261"/>
            <a:ext cx="9486901" cy="607522"/>
          </a:xfrm>
        </p:spPr>
        <p:txBody>
          <a:bodyPr anchor="b">
            <a:normAutofit fontScale="90000"/>
          </a:bodyPr>
          <a:lstStyle/>
          <a:p>
            <a:r>
              <a:rPr lang="en-US" b="1" dirty="0"/>
              <a:t>Males Are The Most Overlooked Victims</a:t>
            </a:r>
            <a:endParaRPr lang="en-US" dirty="0"/>
          </a:p>
        </p:txBody>
      </p:sp>
      <p:sp>
        <p:nvSpPr>
          <p:cNvPr id="3" name="Content Placeholder 2">
            <a:extLst>
              <a:ext uri="{FF2B5EF4-FFF2-40B4-BE49-F238E27FC236}">
                <a16:creationId xmlns:a16="http://schemas.microsoft.com/office/drawing/2014/main" id="{E9A30F1B-7C8A-9CC9-68BE-EA6F4EC5D850}"/>
              </a:ext>
            </a:extLst>
          </p:cNvPr>
          <p:cNvSpPr>
            <a:spLocks noGrp="1"/>
          </p:cNvSpPr>
          <p:nvPr>
            <p:ph idx="1"/>
          </p:nvPr>
        </p:nvSpPr>
        <p:spPr>
          <a:xfrm>
            <a:off x="775352" y="1352667"/>
            <a:ext cx="8777640" cy="5002071"/>
          </a:xfrm>
        </p:spPr>
        <p:txBody>
          <a:bodyPr vert="horz" lIns="91440" tIns="45720" rIns="91440" bIns="45720" rtlCol="0" anchor="t">
            <a:normAutofit/>
          </a:bodyPr>
          <a:lstStyle/>
          <a:p>
            <a:r>
              <a:rPr lang="en-US" sz="2000" dirty="0"/>
              <a:t>Male-identifying youth represent up to 50% of sex trafficking victims</a:t>
            </a:r>
          </a:p>
          <a:p>
            <a:pPr lvl="1"/>
            <a:r>
              <a:rPr lang="en-US" sz="1800" dirty="0"/>
              <a:t>The DOJ released a study citing 36% and that it is vastly underreported</a:t>
            </a:r>
          </a:p>
          <a:p>
            <a:pPr lvl="1"/>
            <a:r>
              <a:rPr lang="en-US" sz="1800" dirty="0"/>
              <a:t>ECPAT International released a study citing 38% and that it is vastly underreported</a:t>
            </a:r>
          </a:p>
          <a:p>
            <a:pPr lvl="1"/>
            <a:r>
              <a:rPr lang="en-US" sz="1800" dirty="0"/>
              <a:t>51% of missing foster children are male and multiple studies have cited missing foster youth as the highest risk population</a:t>
            </a:r>
          </a:p>
          <a:p>
            <a:r>
              <a:rPr lang="en-US" sz="2000" dirty="0"/>
              <a:t>There is overlap in the risk factors for males and females, but differences emerge in how they are perceived by providers and by the victims themselves</a:t>
            </a:r>
          </a:p>
          <a:p>
            <a:pPr lvl="1"/>
            <a:r>
              <a:rPr lang="en-US" sz="1800" dirty="0"/>
              <a:t>Providers tend to diminish or overlook signs of trauma and exploitation that are more common in boys and men</a:t>
            </a:r>
          </a:p>
          <a:p>
            <a:pPr lvl="1"/>
            <a:r>
              <a:rPr lang="en-US" sz="1800" dirty="0"/>
              <a:t>Males have a much higher rate of criminalization connected to exploitation than females</a:t>
            </a:r>
          </a:p>
          <a:p>
            <a:pPr lvl="1"/>
            <a:r>
              <a:rPr lang="en-US" sz="1800" dirty="0"/>
              <a:t>Males are also far less likely to self-identify as victims</a:t>
            </a:r>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355294FC-BB06-128A-4CF5-338F64CD5896}"/>
              </a:ext>
            </a:extLst>
          </p:cNvPr>
          <p:cNvPicPr>
            <a:picLocks noChangeAspect="1"/>
          </p:cNvPicPr>
          <p:nvPr/>
        </p:nvPicPr>
        <p:blipFill>
          <a:blip r:embed="rId3"/>
          <a:stretch>
            <a:fillRect/>
          </a:stretch>
        </p:blipFill>
        <p:spPr>
          <a:xfrm>
            <a:off x="10162498" y="347424"/>
            <a:ext cx="1341236" cy="1243692"/>
          </a:xfrm>
          <a:prstGeom prst="rect">
            <a:avLst/>
          </a:prstGeom>
        </p:spPr>
      </p:pic>
    </p:spTree>
    <p:extLst>
      <p:ext uri="{BB962C8B-B14F-4D97-AF65-F5344CB8AC3E}">
        <p14:creationId xmlns:p14="http://schemas.microsoft.com/office/powerpoint/2010/main" val="53823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0C-EB24-B18E-5BFF-D05BC24A38DD}"/>
              </a:ext>
            </a:extLst>
          </p:cNvPr>
          <p:cNvSpPr>
            <a:spLocks noGrp="1"/>
          </p:cNvSpPr>
          <p:nvPr>
            <p:ph type="title"/>
          </p:nvPr>
        </p:nvSpPr>
        <p:spPr>
          <a:xfrm>
            <a:off x="677334" y="459945"/>
            <a:ext cx="8596668" cy="836645"/>
          </a:xfrm>
        </p:spPr>
        <p:txBody>
          <a:bodyPr/>
          <a:lstStyle/>
          <a:p>
            <a:pPr algn="l"/>
            <a:r>
              <a:rPr lang="en-US" dirty="0"/>
              <a:t>Red Flags of Trafficking</a:t>
            </a:r>
          </a:p>
        </p:txBody>
      </p:sp>
      <p:sp>
        <p:nvSpPr>
          <p:cNvPr id="5" name="Text Placeholder 4">
            <a:extLst>
              <a:ext uri="{FF2B5EF4-FFF2-40B4-BE49-F238E27FC236}">
                <a16:creationId xmlns:a16="http://schemas.microsoft.com/office/drawing/2014/main" id="{A618A79F-5B6A-0EBA-5338-69D9B018460C}"/>
              </a:ext>
            </a:extLst>
          </p:cNvPr>
          <p:cNvSpPr>
            <a:spLocks noGrp="1"/>
          </p:cNvSpPr>
          <p:nvPr>
            <p:ph type="body" idx="1"/>
          </p:nvPr>
        </p:nvSpPr>
        <p:spPr>
          <a:xfrm>
            <a:off x="675744" y="1296590"/>
            <a:ext cx="4185623" cy="576262"/>
          </a:xfrm>
        </p:spPr>
        <p:txBody>
          <a:bodyPr/>
          <a:lstStyle/>
          <a:p>
            <a:r>
              <a:rPr lang="en-US" dirty="0"/>
              <a:t>Male Specific</a:t>
            </a:r>
          </a:p>
        </p:txBody>
      </p:sp>
      <p:sp>
        <p:nvSpPr>
          <p:cNvPr id="3" name="Content Placeholder 2">
            <a:extLst>
              <a:ext uri="{FF2B5EF4-FFF2-40B4-BE49-F238E27FC236}">
                <a16:creationId xmlns:a16="http://schemas.microsoft.com/office/drawing/2014/main" id="{4B7D2F32-A68A-72C2-CFF2-DF8E5CF81BCC}"/>
              </a:ext>
            </a:extLst>
          </p:cNvPr>
          <p:cNvSpPr>
            <a:spLocks noGrp="1"/>
          </p:cNvSpPr>
          <p:nvPr>
            <p:ph sz="half" idx="2"/>
          </p:nvPr>
        </p:nvSpPr>
        <p:spPr>
          <a:xfrm>
            <a:off x="675744" y="1872852"/>
            <a:ext cx="4185623" cy="4482413"/>
          </a:xfrm>
        </p:spPr>
        <p:txBody>
          <a:bodyPr>
            <a:noAutofit/>
          </a:bodyPr>
          <a:lstStyle/>
          <a:p>
            <a:r>
              <a:rPr lang="en-US" dirty="0"/>
              <a:t>History of repeated involvement with law enforcement or juvenile justice</a:t>
            </a:r>
          </a:p>
          <a:p>
            <a:r>
              <a:rPr lang="en-US" dirty="0"/>
              <a:t>Multiple placements in foster care</a:t>
            </a:r>
          </a:p>
          <a:p>
            <a:r>
              <a:rPr lang="en-US" dirty="0"/>
              <a:t>Frequent &amp; repeated admission to psychiatric hospitals &amp; emergency rooms</a:t>
            </a:r>
          </a:p>
          <a:p>
            <a:r>
              <a:rPr lang="en-US" dirty="0"/>
              <a:t>Clear signs of emaciation</a:t>
            </a:r>
          </a:p>
          <a:p>
            <a:r>
              <a:rPr lang="en-US" dirty="0"/>
              <a:t>Lack of personal belongings</a:t>
            </a:r>
          </a:p>
          <a:p>
            <a:r>
              <a:rPr lang="en-US" dirty="0"/>
              <a:t>Demanding &amp; aggravated presentation</a:t>
            </a:r>
          </a:p>
          <a:p>
            <a:r>
              <a:rPr lang="en-US" dirty="0"/>
              <a:t>Tattoos or brands</a:t>
            </a:r>
            <a:endParaRPr lang="en-US" sz="2000" dirty="0"/>
          </a:p>
        </p:txBody>
      </p:sp>
      <p:sp>
        <p:nvSpPr>
          <p:cNvPr id="6" name="Text Placeholder 5">
            <a:extLst>
              <a:ext uri="{FF2B5EF4-FFF2-40B4-BE49-F238E27FC236}">
                <a16:creationId xmlns:a16="http://schemas.microsoft.com/office/drawing/2014/main" id="{9A545DB7-2D78-4B4B-99DF-5C068AFF4349}"/>
              </a:ext>
            </a:extLst>
          </p:cNvPr>
          <p:cNvSpPr>
            <a:spLocks noGrp="1"/>
          </p:cNvSpPr>
          <p:nvPr>
            <p:ph type="body" sz="quarter" idx="3"/>
          </p:nvPr>
        </p:nvSpPr>
        <p:spPr>
          <a:xfrm>
            <a:off x="4861367" y="1296590"/>
            <a:ext cx="4185618" cy="576262"/>
          </a:xfrm>
        </p:spPr>
        <p:txBody>
          <a:bodyPr/>
          <a:lstStyle/>
          <a:p>
            <a:r>
              <a:rPr lang="en-US" dirty="0"/>
              <a:t>All Victims</a:t>
            </a:r>
          </a:p>
        </p:txBody>
      </p:sp>
      <p:sp>
        <p:nvSpPr>
          <p:cNvPr id="4" name="Content Placeholder 3">
            <a:extLst>
              <a:ext uri="{FF2B5EF4-FFF2-40B4-BE49-F238E27FC236}">
                <a16:creationId xmlns:a16="http://schemas.microsoft.com/office/drawing/2014/main" id="{46063307-5546-0340-AA65-C683492DE8F3}"/>
              </a:ext>
            </a:extLst>
          </p:cNvPr>
          <p:cNvSpPr>
            <a:spLocks noGrp="1"/>
          </p:cNvSpPr>
          <p:nvPr>
            <p:ph sz="quarter" idx="4"/>
          </p:nvPr>
        </p:nvSpPr>
        <p:spPr>
          <a:xfrm>
            <a:off x="5088385" y="1872852"/>
            <a:ext cx="4185617" cy="4482413"/>
          </a:xfrm>
        </p:spPr>
        <p:txBody>
          <a:bodyPr>
            <a:noAutofit/>
          </a:bodyPr>
          <a:lstStyle/>
          <a:p>
            <a:r>
              <a:rPr lang="en-US" sz="1600" dirty="0"/>
              <a:t>Signs of physical injuries &amp; abuse</a:t>
            </a:r>
          </a:p>
          <a:p>
            <a:r>
              <a:rPr lang="en-US" sz="1600" dirty="0"/>
              <a:t>Avoiding eye contact, social interaction, &amp; authority figures</a:t>
            </a:r>
          </a:p>
          <a:p>
            <a:r>
              <a:rPr lang="en-US" sz="1600" dirty="0"/>
              <a:t>Seeming to adhere to scripted or rehearsed responses</a:t>
            </a:r>
          </a:p>
          <a:p>
            <a:r>
              <a:rPr lang="en-US" sz="1600" dirty="0"/>
              <a:t>Lacking official ID</a:t>
            </a:r>
          </a:p>
          <a:p>
            <a:r>
              <a:rPr lang="en-US" sz="1600" dirty="0"/>
              <a:t>Presenting with nice </a:t>
            </a:r>
            <a:r>
              <a:rPr lang="en-US" sz="1600"/>
              <a:t>jewelry &amp; </a:t>
            </a:r>
            <a:r>
              <a:rPr lang="en-US" sz="1600" dirty="0"/>
              <a:t>clothes but no car or home</a:t>
            </a:r>
          </a:p>
          <a:p>
            <a:r>
              <a:rPr lang="en-US" sz="1600" dirty="0"/>
              <a:t>Having multiple new phones</a:t>
            </a:r>
          </a:p>
          <a:p>
            <a:r>
              <a:rPr lang="en-US" sz="1600" dirty="0"/>
              <a:t>Checking into motels with older adults</a:t>
            </a:r>
          </a:p>
          <a:p>
            <a:r>
              <a:rPr lang="en-US" sz="1600" dirty="0"/>
              <a:t>Poor physical &amp; dental health</a:t>
            </a:r>
          </a:p>
          <a:p>
            <a:r>
              <a:rPr lang="en-US" sz="1600" dirty="0"/>
              <a:t>Tattoos that mark ownership</a:t>
            </a:r>
          </a:p>
          <a:p>
            <a:r>
              <a:rPr lang="en-US" sz="1600" dirty="0"/>
              <a:t>Untreated or repeat STIs</a:t>
            </a:r>
          </a:p>
        </p:txBody>
      </p:sp>
      <p:pic>
        <p:nvPicPr>
          <p:cNvPr id="8" name="Picture 7" descr="A hand holding a heart and a house&#10;&#10;Description automatically generated">
            <a:extLst>
              <a:ext uri="{FF2B5EF4-FFF2-40B4-BE49-F238E27FC236}">
                <a16:creationId xmlns:a16="http://schemas.microsoft.com/office/drawing/2014/main" id="{02EB04D2-7CEB-85AB-DD24-3C0095342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5064" y="341570"/>
            <a:ext cx="1339602" cy="1243151"/>
          </a:xfrm>
          <a:prstGeom prst="ellipse">
            <a:avLst/>
          </a:prstGeom>
          <a:ln>
            <a:noFill/>
          </a:ln>
          <a:effectLst/>
        </p:spPr>
      </p:pic>
    </p:spTree>
    <p:extLst>
      <p:ext uri="{BB962C8B-B14F-4D97-AF65-F5344CB8AC3E}">
        <p14:creationId xmlns:p14="http://schemas.microsoft.com/office/powerpoint/2010/main" val="59899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B8D376-D0CB-5E4D-03C1-1791C98BEC49}"/>
              </a:ext>
            </a:extLst>
          </p:cNvPr>
          <p:cNvSpPr>
            <a:spLocks noGrp="1"/>
          </p:cNvSpPr>
          <p:nvPr>
            <p:ph type="title"/>
          </p:nvPr>
        </p:nvSpPr>
        <p:spPr/>
        <p:txBody>
          <a:bodyPr/>
          <a:lstStyle/>
          <a:p>
            <a:r>
              <a:rPr lang="en-US" dirty="0"/>
              <a:t>Types of Trafficking and Targeting</a:t>
            </a:r>
          </a:p>
        </p:txBody>
      </p:sp>
      <p:sp>
        <p:nvSpPr>
          <p:cNvPr id="6" name="Content Placeholder 5">
            <a:extLst>
              <a:ext uri="{FF2B5EF4-FFF2-40B4-BE49-F238E27FC236}">
                <a16:creationId xmlns:a16="http://schemas.microsoft.com/office/drawing/2014/main" id="{2AD14D76-495F-8434-D258-1103E79F80A1}"/>
              </a:ext>
            </a:extLst>
          </p:cNvPr>
          <p:cNvSpPr>
            <a:spLocks noGrp="1"/>
          </p:cNvSpPr>
          <p:nvPr>
            <p:ph idx="1"/>
          </p:nvPr>
        </p:nvSpPr>
        <p:spPr>
          <a:xfrm>
            <a:off x="677334" y="1643744"/>
            <a:ext cx="8596668" cy="4167430"/>
          </a:xfrm>
        </p:spPr>
        <p:txBody>
          <a:bodyPr>
            <a:normAutofit/>
          </a:bodyPr>
          <a:lstStyle/>
          <a:p>
            <a:r>
              <a:rPr lang="en-US" sz="2000" dirty="0"/>
              <a:t>We have observed all categories and tactics that have been formally identified (pimp-controlled, “Romeo,” survival sex, gang-controlled, etc.)</a:t>
            </a:r>
          </a:p>
          <a:p>
            <a:pPr lvl="1"/>
            <a:r>
              <a:rPr lang="en-US" sz="1800" dirty="0"/>
              <a:t>Most common type: “Romeo” and survival sex</a:t>
            </a:r>
          </a:p>
          <a:p>
            <a:r>
              <a:rPr lang="en-US" sz="2000" dirty="0"/>
              <a:t>Romeo style luring has been a common thread</a:t>
            </a:r>
          </a:p>
          <a:p>
            <a:pPr lvl="1"/>
            <a:r>
              <a:rPr lang="en-US" sz="1800" dirty="0"/>
              <a:t>Promises of money, drugs, job, etc.</a:t>
            </a:r>
          </a:p>
          <a:p>
            <a:pPr lvl="1"/>
            <a:r>
              <a:rPr lang="en-US" sz="1800" dirty="0"/>
              <a:t>Marriage</a:t>
            </a:r>
          </a:p>
          <a:p>
            <a:pPr lvl="1"/>
            <a:r>
              <a:rPr lang="en-US" sz="1800" dirty="0"/>
              <a:t>A “way out” from family circumstances</a:t>
            </a:r>
          </a:p>
          <a:p>
            <a:r>
              <a:rPr lang="en-US" sz="2000" dirty="0"/>
              <a:t>Preying upon experience of being “misunderstood” by the “system”</a:t>
            </a:r>
          </a:p>
          <a:p>
            <a:r>
              <a:rPr lang="en-US" sz="2000" dirty="0"/>
              <a:t>Online exploitation that is often self-initiated then built upon</a:t>
            </a:r>
          </a:p>
        </p:txBody>
      </p:sp>
      <p:pic>
        <p:nvPicPr>
          <p:cNvPr id="2" name="Picture 1">
            <a:extLst>
              <a:ext uri="{FF2B5EF4-FFF2-40B4-BE49-F238E27FC236}">
                <a16:creationId xmlns:a16="http://schemas.microsoft.com/office/drawing/2014/main" id="{56D10E9D-C01B-5C28-3D50-960DE4DD02B6}"/>
              </a:ext>
            </a:extLst>
          </p:cNvPr>
          <p:cNvPicPr>
            <a:picLocks noChangeAspect="1"/>
          </p:cNvPicPr>
          <p:nvPr/>
        </p:nvPicPr>
        <p:blipFill>
          <a:blip r:embed="rId2"/>
          <a:stretch>
            <a:fillRect/>
          </a:stretch>
        </p:blipFill>
        <p:spPr>
          <a:xfrm>
            <a:off x="10173430" y="280309"/>
            <a:ext cx="1341236" cy="1243692"/>
          </a:xfrm>
          <a:prstGeom prst="rect">
            <a:avLst/>
          </a:prstGeom>
        </p:spPr>
      </p:pic>
    </p:spTree>
    <p:extLst>
      <p:ext uri="{BB962C8B-B14F-4D97-AF65-F5344CB8AC3E}">
        <p14:creationId xmlns:p14="http://schemas.microsoft.com/office/powerpoint/2010/main" val="151811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3CC2-9FB1-5215-5443-924015471C91}"/>
              </a:ext>
            </a:extLst>
          </p:cNvPr>
          <p:cNvSpPr>
            <a:spLocks noGrp="1"/>
          </p:cNvSpPr>
          <p:nvPr>
            <p:ph type="title"/>
          </p:nvPr>
        </p:nvSpPr>
        <p:spPr>
          <a:xfrm>
            <a:off x="1352549" y="658294"/>
            <a:ext cx="9486901" cy="607522"/>
          </a:xfrm>
        </p:spPr>
        <p:txBody>
          <a:bodyPr anchor="b">
            <a:noAutofit/>
          </a:bodyPr>
          <a:lstStyle/>
          <a:p>
            <a:r>
              <a:rPr lang="en-US" dirty="0"/>
              <a:t>Survival Sex</a:t>
            </a:r>
          </a:p>
        </p:txBody>
      </p:sp>
      <p:sp>
        <p:nvSpPr>
          <p:cNvPr id="3" name="Content Placeholder 2">
            <a:extLst>
              <a:ext uri="{FF2B5EF4-FFF2-40B4-BE49-F238E27FC236}">
                <a16:creationId xmlns:a16="http://schemas.microsoft.com/office/drawing/2014/main" id="{E9A30F1B-7C8A-9CC9-68BE-EA6F4EC5D850}"/>
              </a:ext>
            </a:extLst>
          </p:cNvPr>
          <p:cNvSpPr>
            <a:spLocks noGrp="1"/>
          </p:cNvSpPr>
          <p:nvPr>
            <p:ph idx="1"/>
          </p:nvPr>
        </p:nvSpPr>
        <p:spPr>
          <a:xfrm>
            <a:off x="887429" y="1623310"/>
            <a:ext cx="4813633" cy="4544740"/>
          </a:xfrm>
        </p:spPr>
        <p:txBody>
          <a:bodyPr vert="horz" lIns="91440" tIns="45720" rIns="91440" bIns="45720" rtlCol="0" anchor="t">
            <a:normAutofit fontScale="92500" lnSpcReduction="20000"/>
          </a:bodyPr>
          <a:lstStyle/>
          <a:p>
            <a:r>
              <a:rPr lang="en-US" dirty="0"/>
              <a:t>Providers and society do not see survival sex as exploitation</a:t>
            </a:r>
          </a:p>
          <a:p>
            <a:pPr lvl="1"/>
            <a:r>
              <a:rPr lang="en-US" dirty="0"/>
              <a:t>Most believe that exploitation MUST involve a third-party</a:t>
            </a:r>
          </a:p>
          <a:p>
            <a:r>
              <a:rPr lang="en-US" dirty="0"/>
              <a:t>Cis-males and TGNC individuals are highly likely to be exploited via survival sex</a:t>
            </a:r>
          </a:p>
          <a:p>
            <a:pPr lvl="1"/>
            <a:r>
              <a:rPr lang="en-US" dirty="0">
                <a:solidFill>
                  <a:srgbClr val="1D2733"/>
                </a:solidFill>
                <a:ea typeface="Calibri"/>
                <a:cs typeface="Calibri"/>
              </a:rPr>
              <a:t>Victims do not call it survival sex and often do not even recognize that they are being exploited. The fulfillment of a need such as nutrition, shelter, clothes, and safety can elicit what is termed survival sex.</a:t>
            </a:r>
          </a:p>
          <a:p>
            <a:pPr lvl="1"/>
            <a:r>
              <a:rPr lang="en-US" dirty="0">
                <a:solidFill>
                  <a:srgbClr val="1D2733"/>
                </a:solidFill>
                <a:ea typeface="Calibri"/>
                <a:cs typeface="Calibri"/>
              </a:rPr>
              <a:t>Drug exchanges are also forms of survival sex, as the use of the substance can be seen as equivalent to, and often more important than, the fulfillment of survival needs.</a:t>
            </a:r>
            <a:endParaRPr lang="en-US" dirty="0">
              <a:solidFill>
                <a:srgbClr val="1D2733"/>
              </a:solidFill>
            </a:endParaRPr>
          </a:p>
          <a:p>
            <a:r>
              <a:rPr lang="en-US" dirty="0"/>
              <a:t>The justice system still prosecutes victims of survival sex, especially cis-males and TGNC individuals</a:t>
            </a:r>
          </a:p>
          <a:p>
            <a:pPr lvl="1"/>
            <a:endParaRPr lang="en-US" dirty="0"/>
          </a:p>
        </p:txBody>
      </p:sp>
      <p:pic>
        <p:nvPicPr>
          <p:cNvPr id="4" name="Picture 4" descr="Chart, pie chart&#10;&#10;Description automatically generated">
            <a:extLst>
              <a:ext uri="{FF2B5EF4-FFF2-40B4-BE49-F238E27FC236}">
                <a16:creationId xmlns:a16="http://schemas.microsoft.com/office/drawing/2014/main" id="{031A3B56-FB70-AFFA-3D45-AAC98F2A4B73}"/>
              </a:ext>
            </a:extLst>
          </p:cNvPr>
          <p:cNvPicPr>
            <a:picLocks noChangeAspect="1"/>
          </p:cNvPicPr>
          <p:nvPr/>
        </p:nvPicPr>
        <p:blipFill>
          <a:blip r:embed="rId3"/>
          <a:stretch>
            <a:fillRect/>
          </a:stretch>
        </p:blipFill>
        <p:spPr>
          <a:xfrm>
            <a:off x="6096000" y="1941581"/>
            <a:ext cx="4967613" cy="3431694"/>
          </a:xfrm>
          <a:prstGeom prst="rect">
            <a:avLst/>
          </a:prstGeom>
        </p:spPr>
      </p:pic>
      <p:sp>
        <p:nvSpPr>
          <p:cNvPr id="5" name="TextBox 4">
            <a:extLst>
              <a:ext uri="{FF2B5EF4-FFF2-40B4-BE49-F238E27FC236}">
                <a16:creationId xmlns:a16="http://schemas.microsoft.com/office/drawing/2014/main" id="{BFF6A2E7-47DA-1970-7483-88CA1F7F7B21}"/>
              </a:ext>
            </a:extLst>
          </p:cNvPr>
          <p:cNvSpPr txBox="1"/>
          <p:nvPr/>
        </p:nvSpPr>
        <p:spPr>
          <a:xfrm>
            <a:off x="9595555" y="5315185"/>
            <a:ext cx="20320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t>The Urban Institute</a:t>
            </a:r>
            <a:endParaRPr lang="en-US"/>
          </a:p>
        </p:txBody>
      </p:sp>
    </p:spTree>
    <p:extLst>
      <p:ext uri="{BB962C8B-B14F-4D97-AF65-F5344CB8AC3E}">
        <p14:creationId xmlns:p14="http://schemas.microsoft.com/office/powerpoint/2010/main" val="39106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3CC2-9FB1-5215-5443-924015471C91}"/>
              </a:ext>
            </a:extLst>
          </p:cNvPr>
          <p:cNvSpPr>
            <a:spLocks noGrp="1"/>
          </p:cNvSpPr>
          <p:nvPr>
            <p:ph type="title"/>
          </p:nvPr>
        </p:nvSpPr>
        <p:spPr>
          <a:xfrm>
            <a:off x="905933" y="646031"/>
            <a:ext cx="9486901" cy="607522"/>
          </a:xfrm>
        </p:spPr>
        <p:txBody>
          <a:bodyPr anchor="b">
            <a:normAutofit fontScale="90000"/>
          </a:bodyPr>
          <a:lstStyle/>
          <a:p>
            <a:r>
              <a:rPr lang="en-US" b="1" dirty="0"/>
              <a:t>Criminalization</a:t>
            </a:r>
            <a:endParaRPr lang="en-US" dirty="0"/>
          </a:p>
        </p:txBody>
      </p:sp>
      <p:sp>
        <p:nvSpPr>
          <p:cNvPr id="3" name="Content Placeholder 2">
            <a:extLst>
              <a:ext uri="{FF2B5EF4-FFF2-40B4-BE49-F238E27FC236}">
                <a16:creationId xmlns:a16="http://schemas.microsoft.com/office/drawing/2014/main" id="{E9A30F1B-7C8A-9CC9-68BE-EA6F4EC5D850}"/>
              </a:ext>
            </a:extLst>
          </p:cNvPr>
          <p:cNvSpPr>
            <a:spLocks noGrp="1"/>
          </p:cNvSpPr>
          <p:nvPr>
            <p:ph idx="1"/>
          </p:nvPr>
        </p:nvSpPr>
        <p:spPr>
          <a:xfrm>
            <a:off x="1112809" y="1613234"/>
            <a:ext cx="9996703" cy="4536231"/>
          </a:xfrm>
        </p:spPr>
        <p:txBody>
          <a:bodyPr vert="horz" lIns="91440" tIns="45720" rIns="91440" bIns="45720" rtlCol="0" anchor="t">
            <a:normAutofit/>
          </a:bodyPr>
          <a:lstStyle/>
          <a:p>
            <a:r>
              <a:rPr lang="en-US" dirty="0"/>
              <a:t>Exploited cis-males remain largely invisible due to stigma and misidentification</a:t>
            </a:r>
          </a:p>
          <a:p>
            <a:r>
              <a:rPr lang="en-US" dirty="0"/>
              <a:t>Because males are seen to be "choosing" their exploitation, they are often prosecuted and jailed rather than identified and deferred to treatment</a:t>
            </a:r>
          </a:p>
          <a:p>
            <a:pPr lvl="1"/>
            <a:r>
              <a:rPr lang="en-US" dirty="0">
                <a:ea typeface="+mj-lt"/>
                <a:cs typeface="+mj-lt"/>
              </a:rPr>
              <a:t>There is a false personal agency of "choosing" to be exploited assigned to males that is not assigned to females</a:t>
            </a:r>
            <a:endParaRPr lang="en-US" dirty="0"/>
          </a:p>
          <a:p>
            <a:r>
              <a:rPr lang="en-US" dirty="0"/>
              <a:t>Male victims can be seen as potential exploiters who need to be stopped</a:t>
            </a:r>
          </a:p>
          <a:p>
            <a:pPr lvl="1"/>
            <a:r>
              <a:rPr lang="en-US" dirty="0"/>
              <a:t>Victimization and perpetration can be linked for exploited youth</a:t>
            </a:r>
          </a:p>
          <a:p>
            <a:pPr lvl="1"/>
            <a:r>
              <a:rPr lang="en-US" dirty="0"/>
              <a:t>Female youth are more likely to be seen as victims of exploitation compared to their male counterparts</a:t>
            </a:r>
          </a:p>
          <a:p>
            <a:pPr lvl="1"/>
            <a:r>
              <a:rPr lang="en-US" dirty="0">
                <a:ea typeface="+mj-lt"/>
                <a:cs typeface="+mj-lt"/>
              </a:rPr>
              <a:t>Males are typically seen as only perpetrators and rarely considered as victims</a:t>
            </a:r>
            <a:endParaRPr lang="en-US" dirty="0"/>
          </a:p>
          <a:p>
            <a:r>
              <a:rPr lang="en-US" dirty="0"/>
              <a:t>Male victims receive heavier and longer sentencing for petty crimes compared to their female counterparts</a:t>
            </a:r>
          </a:p>
          <a:p>
            <a:pPr lvl="1"/>
            <a:r>
              <a:rPr lang="en-US" dirty="0"/>
              <a:t>In some cases, victims are receiving longer prison sentences than their trafficker</a:t>
            </a:r>
          </a:p>
        </p:txBody>
      </p:sp>
      <p:pic>
        <p:nvPicPr>
          <p:cNvPr id="4" name="Picture 3">
            <a:extLst>
              <a:ext uri="{FF2B5EF4-FFF2-40B4-BE49-F238E27FC236}">
                <a16:creationId xmlns:a16="http://schemas.microsoft.com/office/drawing/2014/main" id="{185C0670-2291-38A5-33A5-2B2690A81C67}"/>
              </a:ext>
            </a:extLst>
          </p:cNvPr>
          <p:cNvPicPr>
            <a:picLocks noChangeAspect="1"/>
          </p:cNvPicPr>
          <p:nvPr/>
        </p:nvPicPr>
        <p:blipFill>
          <a:blip r:embed="rId3"/>
          <a:stretch>
            <a:fillRect/>
          </a:stretch>
        </p:blipFill>
        <p:spPr>
          <a:xfrm>
            <a:off x="10173431" y="327946"/>
            <a:ext cx="1341236" cy="1243692"/>
          </a:xfrm>
          <a:prstGeom prst="rect">
            <a:avLst/>
          </a:prstGeom>
        </p:spPr>
      </p:pic>
    </p:spTree>
    <p:extLst>
      <p:ext uri="{BB962C8B-B14F-4D97-AF65-F5344CB8AC3E}">
        <p14:creationId xmlns:p14="http://schemas.microsoft.com/office/powerpoint/2010/main" val="205003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FE526-1F80-3BFE-09F2-196328AB9B80}"/>
              </a:ext>
            </a:extLst>
          </p:cNvPr>
          <p:cNvSpPr>
            <a:spLocks noGrp="1"/>
          </p:cNvSpPr>
          <p:nvPr>
            <p:ph type="title"/>
          </p:nvPr>
        </p:nvSpPr>
        <p:spPr/>
        <p:txBody>
          <a:bodyPr/>
          <a:lstStyle/>
          <a:p>
            <a:r>
              <a:rPr lang="en-US" dirty="0"/>
              <a:t>The Role of Technology</a:t>
            </a:r>
          </a:p>
        </p:txBody>
      </p:sp>
      <p:sp>
        <p:nvSpPr>
          <p:cNvPr id="3" name="Content Placeholder 2">
            <a:extLst>
              <a:ext uri="{FF2B5EF4-FFF2-40B4-BE49-F238E27FC236}">
                <a16:creationId xmlns:a16="http://schemas.microsoft.com/office/drawing/2014/main" id="{0B077B3F-37C8-C667-76D6-9F92CA32E836}"/>
              </a:ext>
            </a:extLst>
          </p:cNvPr>
          <p:cNvSpPr>
            <a:spLocks noGrp="1"/>
          </p:cNvSpPr>
          <p:nvPr>
            <p:ph idx="1"/>
          </p:nvPr>
        </p:nvSpPr>
        <p:spPr>
          <a:xfrm>
            <a:off x="677334" y="1645102"/>
            <a:ext cx="8596668" cy="4298498"/>
          </a:xfrm>
        </p:spPr>
        <p:txBody>
          <a:bodyPr>
            <a:normAutofit/>
          </a:bodyPr>
          <a:lstStyle/>
          <a:p>
            <a:r>
              <a:rPr lang="en-US" sz="2000" dirty="0"/>
              <a:t>All victims use technology for survival sex and access to drugs</a:t>
            </a:r>
          </a:p>
          <a:p>
            <a:r>
              <a:rPr lang="en-US" sz="2000" dirty="0"/>
              <a:t>Communication via chat features on gaming platforms</a:t>
            </a:r>
          </a:p>
          <a:p>
            <a:pPr lvl="1"/>
            <a:r>
              <a:rPr lang="en-US" sz="1800" dirty="0"/>
              <a:t>Common thread and major breach point for many programs</a:t>
            </a:r>
          </a:p>
          <a:p>
            <a:r>
              <a:rPr lang="en-US" sz="2000" dirty="0"/>
              <a:t>Online ads</a:t>
            </a:r>
          </a:p>
          <a:p>
            <a:pPr lvl="1"/>
            <a:r>
              <a:rPr lang="en-US" sz="1800" dirty="0"/>
              <a:t>Common websites: mintboys.com, friendboy.pro, megapersonals.eu, jock2go.eu, tsescorts.com, Grindr, Facebook, Craigslist, WhatsApp, TikTok, </a:t>
            </a:r>
            <a:r>
              <a:rPr lang="en-US" sz="1800" dirty="0" err="1"/>
              <a:t>OnlyFans</a:t>
            </a:r>
            <a:endParaRPr lang="en-US" sz="1800" dirty="0"/>
          </a:p>
          <a:p>
            <a:r>
              <a:rPr lang="en-US" sz="2000" dirty="0"/>
              <a:t>Normalize problematic sexual behavior and exploitation</a:t>
            </a:r>
          </a:p>
          <a:p>
            <a:pPr lvl="1"/>
            <a:r>
              <a:rPr lang="en-US" sz="1800" dirty="0"/>
              <a:t>Often starts as a source of seeking approval and gratification</a:t>
            </a:r>
          </a:p>
          <a:p>
            <a:r>
              <a:rPr lang="en-US" sz="2000" dirty="0"/>
              <a:t>Grooming often starts with online communication</a:t>
            </a:r>
          </a:p>
        </p:txBody>
      </p:sp>
      <p:pic>
        <p:nvPicPr>
          <p:cNvPr id="4" name="Picture 3">
            <a:extLst>
              <a:ext uri="{FF2B5EF4-FFF2-40B4-BE49-F238E27FC236}">
                <a16:creationId xmlns:a16="http://schemas.microsoft.com/office/drawing/2014/main" id="{DD31EB15-3E24-6BA9-47A8-0FC76BB32FC1}"/>
              </a:ext>
            </a:extLst>
          </p:cNvPr>
          <p:cNvPicPr>
            <a:picLocks noChangeAspect="1"/>
          </p:cNvPicPr>
          <p:nvPr/>
        </p:nvPicPr>
        <p:blipFill>
          <a:blip r:embed="rId2"/>
          <a:stretch>
            <a:fillRect/>
          </a:stretch>
        </p:blipFill>
        <p:spPr>
          <a:xfrm>
            <a:off x="10173430" y="401410"/>
            <a:ext cx="1341236" cy="1243692"/>
          </a:xfrm>
          <a:prstGeom prst="rect">
            <a:avLst/>
          </a:prstGeom>
        </p:spPr>
      </p:pic>
    </p:spTree>
    <p:extLst>
      <p:ext uri="{BB962C8B-B14F-4D97-AF65-F5344CB8AC3E}">
        <p14:creationId xmlns:p14="http://schemas.microsoft.com/office/powerpoint/2010/main" val="422708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FC39-91C0-8C29-3E68-A688DB0A4D00}"/>
              </a:ext>
            </a:extLst>
          </p:cNvPr>
          <p:cNvSpPr>
            <a:spLocks noGrp="1"/>
          </p:cNvSpPr>
          <p:nvPr>
            <p:ph type="title"/>
          </p:nvPr>
        </p:nvSpPr>
        <p:spPr/>
        <p:txBody>
          <a:bodyPr/>
          <a:lstStyle/>
          <a:p>
            <a:r>
              <a:rPr lang="en-US" dirty="0"/>
              <a:t>Tips for First Responders</a:t>
            </a:r>
          </a:p>
        </p:txBody>
      </p:sp>
      <p:sp>
        <p:nvSpPr>
          <p:cNvPr id="3" name="Content Placeholder 2">
            <a:extLst>
              <a:ext uri="{FF2B5EF4-FFF2-40B4-BE49-F238E27FC236}">
                <a16:creationId xmlns:a16="http://schemas.microsoft.com/office/drawing/2014/main" id="{5006077F-71DE-B6E8-C960-7434A4693081}"/>
              </a:ext>
            </a:extLst>
          </p:cNvPr>
          <p:cNvSpPr>
            <a:spLocks noGrp="1"/>
          </p:cNvSpPr>
          <p:nvPr>
            <p:ph idx="1"/>
          </p:nvPr>
        </p:nvSpPr>
        <p:spPr>
          <a:xfrm>
            <a:off x="677334" y="1823132"/>
            <a:ext cx="8596668" cy="3880773"/>
          </a:xfrm>
        </p:spPr>
        <p:txBody>
          <a:bodyPr/>
          <a:lstStyle/>
          <a:p>
            <a:r>
              <a:rPr lang="en-US" dirty="0"/>
              <a:t>Believe their story</a:t>
            </a:r>
          </a:p>
          <a:p>
            <a:pPr lvl="1"/>
            <a:r>
              <a:rPr lang="en-US" dirty="0"/>
              <a:t>Many have been denied services simply because they were not believed</a:t>
            </a:r>
          </a:p>
          <a:p>
            <a:pPr lvl="1"/>
            <a:r>
              <a:rPr lang="en-US" dirty="0"/>
              <a:t>Many were labeled as “just a bad kid” without any inquiry as to why they were acting out</a:t>
            </a:r>
          </a:p>
          <a:p>
            <a:r>
              <a:rPr lang="en-US" dirty="0"/>
              <a:t>Apply trauma-informed care even in the face of anger and acting out</a:t>
            </a:r>
          </a:p>
          <a:p>
            <a:pPr lvl="1"/>
            <a:r>
              <a:rPr lang="en-US" dirty="0"/>
              <a:t>Relapses are part of recovery</a:t>
            </a:r>
          </a:p>
          <a:p>
            <a:r>
              <a:rPr lang="en-US" dirty="0"/>
              <a:t>Increased training on the identification of males and male tailored services</a:t>
            </a:r>
          </a:p>
          <a:p>
            <a:pPr lvl="1"/>
            <a:r>
              <a:rPr lang="en-US" dirty="0"/>
              <a:t>Ex: SANE exams for males (not commonly available)</a:t>
            </a:r>
          </a:p>
          <a:p>
            <a:r>
              <a:rPr lang="en-US" dirty="0"/>
              <a:t>Increased funding for and opportunities to receive services for males, especially those identified as missing from foster care</a:t>
            </a:r>
          </a:p>
          <a:p>
            <a:endParaRPr lang="en-US" dirty="0"/>
          </a:p>
        </p:txBody>
      </p:sp>
      <p:pic>
        <p:nvPicPr>
          <p:cNvPr id="4" name="Picture 3">
            <a:extLst>
              <a:ext uri="{FF2B5EF4-FFF2-40B4-BE49-F238E27FC236}">
                <a16:creationId xmlns:a16="http://schemas.microsoft.com/office/drawing/2014/main" id="{5A93BFCF-877A-73D2-2E13-F95B110C867A}"/>
              </a:ext>
            </a:extLst>
          </p:cNvPr>
          <p:cNvPicPr>
            <a:picLocks noChangeAspect="1"/>
          </p:cNvPicPr>
          <p:nvPr/>
        </p:nvPicPr>
        <p:blipFill>
          <a:blip r:embed="rId3"/>
          <a:stretch>
            <a:fillRect/>
          </a:stretch>
        </p:blipFill>
        <p:spPr>
          <a:xfrm>
            <a:off x="10173430" y="368754"/>
            <a:ext cx="1341236" cy="1243692"/>
          </a:xfrm>
          <a:prstGeom prst="rect">
            <a:avLst/>
          </a:prstGeom>
        </p:spPr>
      </p:pic>
    </p:spTree>
    <p:extLst>
      <p:ext uri="{BB962C8B-B14F-4D97-AF65-F5344CB8AC3E}">
        <p14:creationId xmlns:p14="http://schemas.microsoft.com/office/powerpoint/2010/main" val="26612845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1647</Words>
  <Application>Microsoft Office PowerPoint</Application>
  <PresentationFormat>Widescreen</PresentationFormat>
  <Paragraphs>155</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Goudy Old Style</vt:lpstr>
      <vt:lpstr>Times New Roman</vt:lpstr>
      <vt:lpstr>Trebuchet MS</vt:lpstr>
      <vt:lpstr>Wingdings 3</vt:lpstr>
      <vt:lpstr>Facet</vt:lpstr>
      <vt:lpstr>Boys are Sex Trafficked TOO: Training for First Responders</vt:lpstr>
      <vt:lpstr>Important Definitions</vt:lpstr>
      <vt:lpstr>Males Are The Most Overlooked Victims</vt:lpstr>
      <vt:lpstr>Red Flags of Trafficking</vt:lpstr>
      <vt:lpstr>Types of Trafficking and Targeting</vt:lpstr>
      <vt:lpstr>Survival Sex</vt:lpstr>
      <vt:lpstr>Criminalization</vt:lpstr>
      <vt:lpstr>The Role of Technology</vt:lpstr>
      <vt:lpstr>Tips for First Responders</vt:lpstr>
      <vt:lpstr>Community Response  </vt:lpstr>
      <vt:lpstr>Survivor Care</vt:lpstr>
      <vt:lpstr>Bob’s House of Hope The first, and only, safe house in the country for male youth who have been sex trafficked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First Lady  Sex Trafficking Summit Speaker Panel</dc:title>
  <dc:creator>Landon Dickeson</dc:creator>
  <cp:lastModifiedBy>Landon Dickeson, COO, Bob's House of Hope</cp:lastModifiedBy>
  <cp:revision>3</cp:revision>
  <dcterms:created xsi:type="dcterms:W3CDTF">2023-10-21T00:17:01Z</dcterms:created>
  <dcterms:modified xsi:type="dcterms:W3CDTF">2025-09-17T19:15:06Z</dcterms:modified>
</cp:coreProperties>
</file>