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6" r:id="rId2"/>
    <p:sldId id="300" r:id="rId3"/>
    <p:sldId id="274" r:id="rId4"/>
    <p:sldId id="273" r:id="rId5"/>
    <p:sldId id="275" r:id="rId6"/>
    <p:sldId id="293" r:id="rId7"/>
    <p:sldId id="278" r:id="rId8"/>
    <p:sldId id="304" r:id="rId9"/>
    <p:sldId id="277" r:id="rId10"/>
    <p:sldId id="289" r:id="rId11"/>
    <p:sldId id="272" r:id="rId12"/>
    <p:sldId id="280" r:id="rId13"/>
    <p:sldId id="302" r:id="rId14"/>
    <p:sldId id="288" r:id="rId15"/>
    <p:sldId id="307" r:id="rId16"/>
    <p:sldId id="308" r:id="rId17"/>
    <p:sldId id="309" r:id="rId18"/>
    <p:sldId id="284" r:id="rId19"/>
    <p:sldId id="285" r:id="rId20"/>
    <p:sldId id="303" r:id="rId21"/>
    <p:sldId id="306"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60" d="100"/>
          <a:sy n="60" d="100"/>
        </p:scale>
        <p:origin x="8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7222DA1-63A3-4320-90C5-8FBEBE496B50}" type="datetimeFigureOut">
              <a:rPr lang="en-US" smtClean="0"/>
              <a:t>9/16/2025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1A63C10-E4DF-4406-8667-93D9054E80D6}" type="slidenum">
              <a:rPr lang="en-US" smtClean="0"/>
              <a:t>‹#›</a:t>
            </a:fld>
            <a:endParaRPr lang="en-US" dirty="0"/>
          </a:p>
        </p:txBody>
      </p:sp>
    </p:spTree>
    <p:extLst>
      <p:ext uri="{BB962C8B-B14F-4D97-AF65-F5344CB8AC3E}">
        <p14:creationId xmlns:p14="http://schemas.microsoft.com/office/powerpoint/2010/main" val="2562324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A63C10-E4DF-4406-8667-93D9054E80D6}" type="slidenum">
              <a:rPr lang="en-US" smtClean="0"/>
              <a:t>5</a:t>
            </a:fld>
            <a:endParaRPr lang="en-US" dirty="0"/>
          </a:p>
        </p:txBody>
      </p:sp>
    </p:spTree>
    <p:extLst>
      <p:ext uri="{BB962C8B-B14F-4D97-AF65-F5344CB8AC3E}">
        <p14:creationId xmlns:p14="http://schemas.microsoft.com/office/powerpoint/2010/main" val="3938875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BF9B3D-DFD7-4558-97D4-CAD2DAC4CBBC}"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1050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986214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391181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1358379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BF9B3D-DFD7-4558-97D4-CAD2DAC4CBBC}"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703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2626530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2452780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3205502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3734057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4BF8791-6796-4EE1-8983-80F46487CFA7}" type="datetimeFigureOut">
              <a:rPr lang="en-US" smtClean="0"/>
              <a:t>9/16/2025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2BF9B3D-DFD7-4558-97D4-CAD2DAC4CBBC}" type="slidenum">
              <a:rPr lang="en-US" smtClean="0"/>
              <a:t>‹#›</a:t>
            </a:fld>
            <a:endParaRPr lang="en-US" dirty="0"/>
          </a:p>
        </p:txBody>
      </p:sp>
    </p:spTree>
    <p:extLst>
      <p:ext uri="{BB962C8B-B14F-4D97-AF65-F5344CB8AC3E}">
        <p14:creationId xmlns:p14="http://schemas.microsoft.com/office/powerpoint/2010/main" val="280369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BF8791-6796-4EE1-8983-80F46487CFA7}" type="datetimeFigureOut">
              <a:rPr lang="en-US" smtClean="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BF9B3D-DFD7-4558-97D4-CAD2DAC4CBBC}" type="slidenum">
              <a:rPr lang="en-US" smtClean="0"/>
              <a:t>‹#›</a:t>
            </a:fld>
            <a:endParaRPr lang="en-US" dirty="0"/>
          </a:p>
        </p:txBody>
      </p:sp>
    </p:spTree>
    <p:extLst>
      <p:ext uri="{BB962C8B-B14F-4D97-AF65-F5344CB8AC3E}">
        <p14:creationId xmlns:p14="http://schemas.microsoft.com/office/powerpoint/2010/main" val="3033412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4BF8791-6796-4EE1-8983-80F46487CFA7}" type="datetimeFigureOut">
              <a:rPr lang="en-US" smtClean="0"/>
              <a:t>9/16/2025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2BF9B3D-DFD7-4558-97D4-CAD2DAC4CBBC}"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8598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wakeelaha@dentonmhmr.org" TargetMode="External"/><Relationship Id="rId2" Type="http://schemas.openxmlformats.org/officeDocument/2006/relationships/hyperlink" Target="mailto:dallasc@dentonmhmr.org" TargetMode="External"/><Relationship Id="rId1" Type="http://schemas.openxmlformats.org/officeDocument/2006/relationships/slideLayout" Target="../slideLayouts/slideLayout2.xml"/><Relationship Id="rId4" Type="http://schemas.openxmlformats.org/officeDocument/2006/relationships/hyperlink" Target="mailto:morgang@dentonmhmr.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cpt@dentonmhmr.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B63082-E0F7-107E-627D-7777EE8784E2}"/>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 name="Rectangle 8">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1" name="Rectangle 10">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A close-up of a logo&#10;&#10;AI-generated content may be incorrect.">
            <a:extLst>
              <a:ext uri="{FF2B5EF4-FFF2-40B4-BE49-F238E27FC236}">
                <a16:creationId xmlns:a16="http://schemas.microsoft.com/office/drawing/2014/main" id="{D4E92039-87E3-8FEA-2BA2-586D33059AAB}"/>
              </a:ext>
            </a:extLst>
          </p:cNvPr>
          <p:cNvPicPr>
            <a:picLocks noChangeAspect="1"/>
          </p:cNvPicPr>
          <p:nvPr/>
        </p:nvPicPr>
        <p:blipFill rotWithShape="1">
          <a:blip r:embed="rId2">
            <a:extLst>
              <a:ext uri="{28A0092B-C50C-407E-A947-70E740481C1C}">
                <a14:useLocalDpi xmlns:a14="http://schemas.microsoft.com/office/drawing/2010/main" val="0"/>
              </a:ext>
            </a:extLst>
          </a:blip>
          <a:srcRect l="2080" t="9573" r="2597" b="9536"/>
          <a:stretch/>
        </p:blipFill>
        <p:spPr bwMode="auto">
          <a:xfrm>
            <a:off x="2337978" y="2137433"/>
            <a:ext cx="7516044" cy="2583134"/>
          </a:xfrm>
          <a:prstGeom prst="rect">
            <a:avLst/>
          </a:prstGeom>
          <a:extLst>
            <a:ext uri="{53640926-AAD7-44D8-BBD7-CCE9431645EC}">
              <a14:shadowObscured xmlns:a14="http://schemas.microsoft.com/office/drawing/2010/main"/>
            </a:ext>
          </a:extLst>
        </p:spPr>
      </p:pic>
      <p:sp>
        <p:nvSpPr>
          <p:cNvPr id="3" name="TextBox 2">
            <a:extLst>
              <a:ext uri="{FF2B5EF4-FFF2-40B4-BE49-F238E27FC236}">
                <a16:creationId xmlns:a16="http://schemas.microsoft.com/office/drawing/2014/main" id="{EEEFB5C2-5A44-EB22-EC19-9E263DF3D29A}"/>
              </a:ext>
            </a:extLst>
          </p:cNvPr>
          <p:cNvSpPr txBox="1"/>
          <p:nvPr/>
        </p:nvSpPr>
        <p:spPr>
          <a:xfrm>
            <a:off x="3388441" y="5065776"/>
            <a:ext cx="5968210" cy="646331"/>
          </a:xfrm>
          <a:prstGeom prst="rect">
            <a:avLst/>
          </a:prstGeom>
          <a:noFill/>
        </p:spPr>
        <p:txBody>
          <a:bodyPr wrap="square" rtlCol="0">
            <a:spAutoFit/>
          </a:bodyPr>
          <a:lstStyle/>
          <a:p>
            <a:pPr algn="ctr"/>
            <a:r>
              <a:rPr lang="en-US" i="1" dirty="0"/>
              <a:t>Presented By: </a:t>
            </a:r>
          </a:p>
          <a:p>
            <a:pPr algn="ctr"/>
            <a:r>
              <a:rPr lang="en-US" i="1" dirty="0"/>
              <a:t>Dallas Hamilton, Wakeelah Adelegan, &amp; Morgan Quinnelly </a:t>
            </a:r>
          </a:p>
        </p:txBody>
      </p:sp>
    </p:spTree>
    <p:extLst>
      <p:ext uri="{BB962C8B-B14F-4D97-AF65-F5344CB8AC3E}">
        <p14:creationId xmlns:p14="http://schemas.microsoft.com/office/powerpoint/2010/main" val="225482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84AE32-305C-5E7D-5B2D-9A0087F6F99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C936167-2954-A647-E02B-9D22C3FF2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C1A01EE-D1FD-A2FD-3840-10458C8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B38B1F3D-D309-3B52-385E-C48FE99057FE}"/>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Multi-Systemic Therapy (MST)</a:t>
            </a:r>
          </a:p>
        </p:txBody>
      </p:sp>
      <p:sp>
        <p:nvSpPr>
          <p:cNvPr id="14" name="Rectangle 13">
            <a:extLst>
              <a:ext uri="{FF2B5EF4-FFF2-40B4-BE49-F238E27FC236}">
                <a16:creationId xmlns:a16="http://schemas.microsoft.com/office/drawing/2014/main" id="{4369F63A-10F0-D826-254C-28A258CF6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Content Placeholder 4">
            <a:extLst>
              <a:ext uri="{FF2B5EF4-FFF2-40B4-BE49-F238E27FC236}">
                <a16:creationId xmlns:a16="http://schemas.microsoft.com/office/drawing/2014/main" id="{A389DD28-0B3F-C63C-B3DC-A8D8942CB24A}"/>
              </a:ext>
            </a:extLst>
          </p:cNvPr>
          <p:cNvSpPr>
            <a:spLocks noGrp="1"/>
          </p:cNvSpPr>
          <p:nvPr>
            <p:ph idx="1"/>
          </p:nvPr>
        </p:nvSpPr>
        <p:spPr>
          <a:xfrm>
            <a:off x="4246075" y="605896"/>
            <a:ext cx="7695445" cy="5646208"/>
          </a:xfrm>
        </p:spPr>
        <p:txBody>
          <a:bodyPr anchor="ctr">
            <a:normAutofit/>
          </a:bodyPr>
          <a:lstStyle/>
          <a:p>
            <a:pPr marL="0" indent="0">
              <a:lnSpc>
                <a:spcPct val="100000"/>
              </a:lnSpc>
              <a:spcBef>
                <a:spcPts val="0"/>
              </a:spcBef>
              <a:spcAft>
                <a:spcPts val="0"/>
              </a:spcAft>
              <a:buNone/>
            </a:pPr>
            <a:r>
              <a:rPr lang="en-US" b="1" dirty="0">
                <a:solidFill>
                  <a:schemeClr val="tx1"/>
                </a:solidFill>
              </a:rPr>
              <a:t>Program Overview – </a:t>
            </a:r>
            <a:r>
              <a:rPr lang="en-US" dirty="0">
                <a:solidFill>
                  <a:schemeClr val="tx1"/>
                </a:solidFill>
              </a:rPr>
              <a:t>Multi-systemic therapy is an evidence-based intervention for youth at high risk due to serious anti-social or delinquent behaviors.</a:t>
            </a:r>
          </a:p>
          <a:p>
            <a:pPr marL="0" indent="0">
              <a:lnSpc>
                <a:spcPct val="100000"/>
              </a:lnSpc>
              <a:spcBef>
                <a:spcPts val="0"/>
              </a:spcBef>
              <a:spcAft>
                <a:spcPts val="0"/>
              </a:spcAft>
              <a:buNone/>
            </a:pPr>
            <a:endParaRPr lang="en-US" dirty="0">
              <a:solidFill>
                <a:schemeClr val="tx1"/>
              </a:solidFill>
            </a:endParaRPr>
          </a:p>
          <a:p>
            <a:pPr>
              <a:lnSpc>
                <a:spcPct val="100000"/>
              </a:lnSpc>
              <a:spcBef>
                <a:spcPts val="0"/>
              </a:spcBef>
              <a:spcAft>
                <a:spcPts val="0"/>
              </a:spcAft>
              <a:buNone/>
            </a:pPr>
            <a:r>
              <a:rPr lang="en-US" b="1" dirty="0">
                <a:solidFill>
                  <a:schemeClr val="tx1"/>
                </a:solidFill>
              </a:rPr>
              <a:t>Approach: </a:t>
            </a:r>
          </a:p>
          <a:p>
            <a:pPr>
              <a:lnSpc>
                <a:spcPct val="100000"/>
              </a:lnSpc>
              <a:spcBef>
                <a:spcPts val="0"/>
              </a:spcBef>
              <a:spcAft>
                <a:spcPts val="0"/>
              </a:spcAft>
              <a:buFont typeface="Courier New" panose="02070309020205020404" pitchFamily="49" charset="0"/>
              <a:buChar char="o"/>
            </a:pPr>
            <a:r>
              <a:rPr lang="en-US" b="1" dirty="0">
                <a:solidFill>
                  <a:schemeClr val="tx1"/>
                </a:solidFill>
              </a:rPr>
              <a:t> </a:t>
            </a:r>
            <a:r>
              <a:rPr lang="en-US" dirty="0">
                <a:solidFill>
                  <a:schemeClr val="tx1"/>
                </a:solidFill>
              </a:rPr>
              <a:t>Strength-based model</a:t>
            </a:r>
          </a:p>
          <a:p>
            <a:pPr>
              <a:lnSpc>
                <a:spcPct val="100000"/>
              </a:lnSpc>
              <a:spcBef>
                <a:spcPts val="0"/>
              </a:spcBef>
              <a:spcAft>
                <a:spcPts val="0"/>
              </a:spcAft>
              <a:buFont typeface="Courier New" panose="02070309020205020404" pitchFamily="49" charset="0"/>
              <a:buChar char="o"/>
            </a:pPr>
            <a:r>
              <a:rPr lang="en-US" dirty="0">
                <a:solidFill>
                  <a:schemeClr val="tx1"/>
                </a:solidFill>
              </a:rPr>
              <a:t> Intensive support for youth, families, and systems (e.g., schools, peers)</a:t>
            </a:r>
          </a:p>
          <a:p>
            <a:pPr>
              <a:lnSpc>
                <a:spcPct val="100000"/>
              </a:lnSpc>
              <a:spcBef>
                <a:spcPts val="0"/>
              </a:spcBef>
              <a:spcAft>
                <a:spcPts val="0"/>
              </a:spcAft>
              <a:buFont typeface="Courier New" panose="02070309020205020404" pitchFamily="49" charset="0"/>
              <a:buChar char="o"/>
            </a:pPr>
            <a:r>
              <a:rPr lang="en-US" dirty="0">
                <a:solidFill>
                  <a:schemeClr val="tx1"/>
                </a:solidFill>
              </a:rPr>
              <a:t> Individualized care delivered in the home, school, or community</a:t>
            </a:r>
          </a:p>
          <a:p>
            <a:pPr marL="0" indent="0">
              <a:lnSpc>
                <a:spcPct val="100000"/>
              </a:lnSpc>
              <a:spcBef>
                <a:spcPts val="0"/>
              </a:spcBef>
              <a:spcAft>
                <a:spcPts val="0"/>
              </a:spcAft>
              <a:buNone/>
            </a:pPr>
            <a:endParaRPr lang="en-US" dirty="0">
              <a:solidFill>
                <a:schemeClr val="tx1"/>
              </a:solidFill>
            </a:endParaRPr>
          </a:p>
          <a:p>
            <a:pPr>
              <a:lnSpc>
                <a:spcPct val="100000"/>
              </a:lnSpc>
              <a:spcBef>
                <a:spcPts val="0"/>
              </a:spcBef>
              <a:spcAft>
                <a:spcPts val="0"/>
              </a:spcAft>
              <a:buNone/>
            </a:pPr>
            <a:r>
              <a:rPr lang="en-US" b="1" dirty="0">
                <a:solidFill>
                  <a:schemeClr val="tx1"/>
                </a:solidFill>
              </a:rPr>
              <a:t> Target Population – </a:t>
            </a:r>
            <a:r>
              <a:rPr lang="en-US" dirty="0">
                <a:solidFill>
                  <a:schemeClr val="tx1"/>
                </a:solidFill>
              </a:rPr>
              <a:t>Youth at risk of serious legal, academic, or social consequences</a:t>
            </a:r>
          </a:p>
          <a:p>
            <a:pPr>
              <a:lnSpc>
                <a:spcPct val="100000"/>
              </a:lnSpc>
              <a:spcBef>
                <a:spcPts val="0"/>
              </a:spcBef>
              <a:spcAft>
                <a:spcPts val="0"/>
              </a:spcAft>
              <a:buNone/>
            </a:pPr>
            <a:endParaRPr lang="en-US" dirty="0">
              <a:solidFill>
                <a:schemeClr val="tx1"/>
              </a:solidFill>
            </a:endParaRPr>
          </a:p>
          <a:p>
            <a:pPr>
              <a:lnSpc>
                <a:spcPct val="100000"/>
              </a:lnSpc>
              <a:spcBef>
                <a:spcPts val="0"/>
              </a:spcBef>
              <a:spcAft>
                <a:spcPts val="0"/>
              </a:spcAft>
              <a:buNone/>
            </a:pPr>
            <a:r>
              <a:rPr lang="en-US" b="1" dirty="0">
                <a:solidFill>
                  <a:schemeClr val="tx1"/>
                </a:solidFill>
              </a:rPr>
              <a:t> Service Locations:</a:t>
            </a:r>
          </a:p>
          <a:p>
            <a:pPr>
              <a:lnSpc>
                <a:spcPct val="100000"/>
              </a:lnSpc>
              <a:spcBef>
                <a:spcPts val="0"/>
              </a:spcBef>
              <a:spcAft>
                <a:spcPts val="0"/>
              </a:spcAft>
              <a:buFont typeface="Courier New" panose="02070309020205020404" pitchFamily="49" charset="0"/>
              <a:buChar char="o"/>
            </a:pPr>
            <a:r>
              <a:rPr lang="en-US" b="1" dirty="0">
                <a:solidFill>
                  <a:schemeClr val="tx1"/>
                </a:solidFill>
              </a:rPr>
              <a:t> </a:t>
            </a:r>
            <a:r>
              <a:rPr lang="en-US" dirty="0">
                <a:solidFill>
                  <a:schemeClr val="tx1"/>
                </a:solidFill>
              </a:rPr>
              <a:t>Home</a:t>
            </a:r>
          </a:p>
          <a:p>
            <a:pPr>
              <a:lnSpc>
                <a:spcPct val="100000"/>
              </a:lnSpc>
              <a:spcBef>
                <a:spcPts val="0"/>
              </a:spcBef>
              <a:spcAft>
                <a:spcPts val="0"/>
              </a:spcAft>
              <a:buFont typeface="Courier New" panose="02070309020205020404" pitchFamily="49" charset="0"/>
              <a:buChar char="o"/>
            </a:pPr>
            <a:r>
              <a:rPr lang="en-US" dirty="0">
                <a:solidFill>
                  <a:schemeClr val="tx1"/>
                </a:solidFill>
              </a:rPr>
              <a:t> School</a:t>
            </a:r>
          </a:p>
          <a:p>
            <a:pPr>
              <a:lnSpc>
                <a:spcPct val="100000"/>
              </a:lnSpc>
              <a:spcBef>
                <a:spcPts val="0"/>
              </a:spcBef>
              <a:spcAft>
                <a:spcPts val="0"/>
              </a:spcAft>
              <a:buFont typeface="Courier New" panose="02070309020205020404" pitchFamily="49" charset="0"/>
              <a:buChar char="o"/>
            </a:pPr>
            <a:r>
              <a:rPr lang="en-US" dirty="0">
                <a:solidFill>
                  <a:schemeClr val="tx1"/>
                </a:solidFill>
              </a:rPr>
              <a:t> Community</a:t>
            </a:r>
          </a:p>
          <a:p>
            <a:pPr>
              <a:lnSpc>
                <a:spcPct val="100000"/>
              </a:lnSpc>
              <a:spcBef>
                <a:spcPts val="0"/>
              </a:spcBef>
              <a:spcAft>
                <a:spcPts val="0"/>
              </a:spcAft>
              <a:buNone/>
            </a:pPr>
            <a:endParaRPr lang="en-US" sz="1800" dirty="0">
              <a:solidFill>
                <a:schemeClr val="tx1"/>
              </a:solidFill>
            </a:endParaRPr>
          </a:p>
        </p:txBody>
      </p:sp>
    </p:spTree>
    <p:extLst>
      <p:ext uri="{BB962C8B-B14F-4D97-AF65-F5344CB8AC3E}">
        <p14:creationId xmlns:p14="http://schemas.microsoft.com/office/powerpoint/2010/main" val="3424579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D1B87A29-FA13-F431-A0D5-B3888BDF52A9}"/>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COMPASS Team (First Episode Psychosis)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00E42848-2A14-1714-BC91-8B68FF667D6C}"/>
              </a:ext>
            </a:extLst>
          </p:cNvPr>
          <p:cNvSpPr>
            <a:spLocks noGrp="1"/>
          </p:cNvSpPr>
          <p:nvPr>
            <p:ph idx="1"/>
          </p:nvPr>
        </p:nvSpPr>
        <p:spPr>
          <a:xfrm>
            <a:off x="4284816" y="116732"/>
            <a:ext cx="7816393" cy="6378564"/>
          </a:xfrm>
        </p:spPr>
        <p:txBody>
          <a:bodyPr anchor="ctr">
            <a:noAutofit/>
          </a:bodyPr>
          <a:lstStyle/>
          <a:p>
            <a:pPr marL="0" indent="0">
              <a:lnSpc>
                <a:spcPct val="100000"/>
              </a:lnSpc>
              <a:spcBef>
                <a:spcPts val="0"/>
              </a:spcBef>
              <a:spcAft>
                <a:spcPts val="0"/>
              </a:spcAft>
              <a:buNone/>
            </a:pPr>
            <a:r>
              <a:rPr lang="en-US" sz="1600" b="1" dirty="0"/>
              <a:t>Purpose:</a:t>
            </a:r>
          </a:p>
          <a:p>
            <a:pPr>
              <a:lnSpc>
                <a:spcPct val="100000"/>
              </a:lnSpc>
              <a:spcBef>
                <a:spcPts val="0"/>
              </a:spcBef>
              <a:spcAft>
                <a:spcPts val="0"/>
              </a:spcAft>
              <a:buFont typeface="Courier New" panose="02070309020205020404" pitchFamily="49" charset="0"/>
              <a:buChar char="o"/>
            </a:pPr>
            <a:r>
              <a:rPr lang="en-US" sz="1600" dirty="0"/>
              <a:t> Provides support and treatment for individuals experiencing their </a:t>
            </a:r>
            <a:r>
              <a:rPr lang="en-US" sz="1600" b="1" dirty="0"/>
              <a:t>first episode of psychosis.</a:t>
            </a:r>
          </a:p>
          <a:p>
            <a:pPr marL="0" lvl="1" indent="0">
              <a:lnSpc>
                <a:spcPct val="100000"/>
              </a:lnSpc>
              <a:spcBef>
                <a:spcPts val="0"/>
              </a:spcBef>
              <a:spcAft>
                <a:spcPts val="0"/>
              </a:spcAft>
              <a:buSzPct val="100000"/>
              <a:buNone/>
            </a:pPr>
            <a:endParaRPr lang="en-US" sz="1600" cap="all" spc="200" dirty="0"/>
          </a:p>
          <a:p>
            <a:pPr marL="0" indent="0">
              <a:lnSpc>
                <a:spcPct val="100000"/>
              </a:lnSpc>
              <a:spcBef>
                <a:spcPts val="0"/>
              </a:spcBef>
              <a:spcAft>
                <a:spcPts val="0"/>
              </a:spcAft>
              <a:buNone/>
            </a:pPr>
            <a:r>
              <a:rPr lang="en-US" sz="1600" b="1" dirty="0"/>
              <a:t>Team Members:</a:t>
            </a:r>
          </a:p>
          <a:p>
            <a:pPr>
              <a:lnSpc>
                <a:spcPct val="100000"/>
              </a:lnSpc>
              <a:spcBef>
                <a:spcPts val="0"/>
              </a:spcBef>
              <a:spcAft>
                <a:spcPts val="0"/>
              </a:spcAft>
              <a:buFont typeface="Courier New" panose="02070309020205020404" pitchFamily="49" charset="0"/>
              <a:buChar char="o"/>
            </a:pPr>
            <a:r>
              <a:rPr lang="en-US" sz="1600" b="1" dirty="0"/>
              <a:t> </a:t>
            </a:r>
            <a:r>
              <a:rPr lang="en-US" sz="1600" dirty="0"/>
              <a:t>Program Manager</a:t>
            </a:r>
          </a:p>
          <a:p>
            <a:pPr>
              <a:lnSpc>
                <a:spcPct val="100000"/>
              </a:lnSpc>
              <a:spcBef>
                <a:spcPts val="0"/>
              </a:spcBef>
              <a:spcAft>
                <a:spcPts val="0"/>
              </a:spcAft>
              <a:buFont typeface="Courier New" panose="02070309020205020404" pitchFamily="49" charset="0"/>
              <a:buChar char="o"/>
            </a:pPr>
            <a:r>
              <a:rPr lang="en-US" sz="1600" dirty="0"/>
              <a:t> Supported Employment &amp; Education Specialist (SEES)</a:t>
            </a:r>
          </a:p>
          <a:p>
            <a:pPr>
              <a:lnSpc>
                <a:spcPct val="100000"/>
              </a:lnSpc>
              <a:spcBef>
                <a:spcPts val="0"/>
              </a:spcBef>
              <a:spcAft>
                <a:spcPts val="0"/>
              </a:spcAft>
              <a:buFont typeface="Courier New" panose="02070309020205020404" pitchFamily="49" charset="0"/>
              <a:buChar char="o"/>
            </a:pPr>
            <a:r>
              <a:rPr lang="en-US" sz="1600" dirty="0"/>
              <a:t> Skills Trainer</a:t>
            </a:r>
          </a:p>
          <a:p>
            <a:pPr>
              <a:lnSpc>
                <a:spcPct val="100000"/>
              </a:lnSpc>
              <a:spcBef>
                <a:spcPts val="0"/>
              </a:spcBef>
              <a:spcAft>
                <a:spcPts val="0"/>
              </a:spcAft>
              <a:buFont typeface="Courier New" panose="02070309020205020404" pitchFamily="49" charset="0"/>
              <a:buChar char="o"/>
            </a:pPr>
            <a:r>
              <a:rPr lang="en-US" sz="1600" dirty="0"/>
              <a:t> Family Partner</a:t>
            </a:r>
          </a:p>
          <a:p>
            <a:pPr>
              <a:lnSpc>
                <a:spcPct val="100000"/>
              </a:lnSpc>
              <a:spcBef>
                <a:spcPts val="0"/>
              </a:spcBef>
              <a:spcAft>
                <a:spcPts val="0"/>
              </a:spcAft>
              <a:buFont typeface="Courier New" panose="02070309020205020404" pitchFamily="49" charset="0"/>
              <a:buChar char="o"/>
            </a:pPr>
            <a:r>
              <a:rPr lang="en-US" sz="1600" dirty="0"/>
              <a:t> Peer Support Specialist</a:t>
            </a:r>
          </a:p>
          <a:p>
            <a:pPr>
              <a:lnSpc>
                <a:spcPct val="100000"/>
              </a:lnSpc>
              <a:spcBef>
                <a:spcPts val="0"/>
              </a:spcBef>
              <a:spcAft>
                <a:spcPts val="0"/>
              </a:spcAft>
              <a:buFont typeface="Courier New" panose="02070309020205020404" pitchFamily="49" charset="0"/>
              <a:buChar char="o"/>
            </a:pPr>
            <a:r>
              <a:rPr lang="en-US" sz="1600" dirty="0"/>
              <a:t>Nurse</a:t>
            </a:r>
          </a:p>
          <a:p>
            <a:pPr>
              <a:lnSpc>
                <a:spcPct val="100000"/>
              </a:lnSpc>
              <a:spcBef>
                <a:spcPts val="0"/>
              </a:spcBef>
              <a:spcAft>
                <a:spcPts val="0"/>
              </a:spcAft>
              <a:buFont typeface="Courier New" panose="02070309020205020404" pitchFamily="49" charset="0"/>
              <a:buChar char="o"/>
            </a:pPr>
            <a:r>
              <a:rPr lang="en-US" sz="1600" dirty="0"/>
              <a:t>Provider</a:t>
            </a:r>
          </a:p>
          <a:p>
            <a:pPr marL="0" indent="0">
              <a:lnSpc>
                <a:spcPct val="100000"/>
              </a:lnSpc>
              <a:spcBef>
                <a:spcPts val="0"/>
              </a:spcBef>
              <a:spcAft>
                <a:spcPts val="0"/>
              </a:spcAft>
              <a:buNone/>
            </a:pPr>
            <a:endParaRPr lang="en-US" sz="1600" b="1" dirty="0"/>
          </a:p>
          <a:p>
            <a:pPr marL="0" indent="0">
              <a:lnSpc>
                <a:spcPct val="100000"/>
              </a:lnSpc>
              <a:spcBef>
                <a:spcPts val="0"/>
              </a:spcBef>
              <a:spcAft>
                <a:spcPts val="0"/>
              </a:spcAft>
              <a:buNone/>
            </a:pPr>
            <a:r>
              <a:rPr lang="en-US" sz="1600" b="1" dirty="0"/>
              <a:t>Services Provided:</a:t>
            </a:r>
          </a:p>
          <a:p>
            <a:pPr>
              <a:lnSpc>
                <a:spcPct val="100000"/>
              </a:lnSpc>
              <a:spcBef>
                <a:spcPts val="0"/>
              </a:spcBef>
              <a:spcAft>
                <a:spcPts val="0"/>
              </a:spcAft>
              <a:buFont typeface="Courier New" panose="02070309020205020404" pitchFamily="49" charset="0"/>
              <a:buChar char="o"/>
            </a:pPr>
            <a:r>
              <a:rPr lang="en-US" sz="1600" b="1" dirty="0"/>
              <a:t> </a:t>
            </a:r>
            <a:r>
              <a:rPr lang="en-US" sz="1600" dirty="0"/>
              <a:t>Skills &amp; Symptom Management</a:t>
            </a:r>
          </a:p>
          <a:p>
            <a:pPr>
              <a:lnSpc>
                <a:spcPct val="100000"/>
              </a:lnSpc>
              <a:spcBef>
                <a:spcPts val="0"/>
              </a:spcBef>
              <a:spcAft>
                <a:spcPts val="0"/>
              </a:spcAft>
              <a:buFont typeface="Courier New" panose="02070309020205020404" pitchFamily="49" charset="0"/>
              <a:buChar char="o"/>
            </a:pPr>
            <a:r>
              <a:rPr lang="en-US" sz="1600" dirty="0"/>
              <a:t> Medication Management</a:t>
            </a:r>
          </a:p>
          <a:p>
            <a:pPr>
              <a:lnSpc>
                <a:spcPct val="100000"/>
              </a:lnSpc>
              <a:spcBef>
                <a:spcPts val="0"/>
              </a:spcBef>
              <a:spcAft>
                <a:spcPts val="0"/>
              </a:spcAft>
              <a:buFont typeface="Courier New" panose="02070309020205020404" pitchFamily="49" charset="0"/>
              <a:buChar char="o"/>
            </a:pPr>
            <a:r>
              <a:rPr lang="en-US" sz="1600" dirty="0"/>
              <a:t> Employment &amp; Education Guidance</a:t>
            </a:r>
          </a:p>
          <a:p>
            <a:pPr>
              <a:lnSpc>
                <a:spcPct val="100000"/>
              </a:lnSpc>
              <a:spcBef>
                <a:spcPts val="0"/>
              </a:spcBef>
              <a:spcAft>
                <a:spcPts val="0"/>
              </a:spcAft>
              <a:buFont typeface="Courier New" panose="02070309020205020404" pitchFamily="49" charset="0"/>
              <a:buChar char="o"/>
            </a:pPr>
            <a:r>
              <a:rPr lang="en-US" sz="1600" dirty="0"/>
              <a:t> Family &amp; Individual Education</a:t>
            </a:r>
          </a:p>
          <a:p>
            <a:pPr>
              <a:lnSpc>
                <a:spcPct val="100000"/>
              </a:lnSpc>
              <a:spcBef>
                <a:spcPts val="0"/>
              </a:spcBef>
              <a:spcAft>
                <a:spcPts val="0"/>
              </a:spcAft>
              <a:buFont typeface="Courier New" panose="02070309020205020404" pitchFamily="49" charset="0"/>
              <a:buChar char="o"/>
            </a:pPr>
            <a:r>
              <a:rPr lang="en-US" sz="1600" dirty="0"/>
              <a:t> Counseling</a:t>
            </a:r>
          </a:p>
          <a:p>
            <a:pPr marL="0" indent="0">
              <a:lnSpc>
                <a:spcPct val="100000"/>
              </a:lnSpc>
              <a:spcBef>
                <a:spcPts val="0"/>
              </a:spcBef>
              <a:spcAft>
                <a:spcPts val="0"/>
              </a:spcAft>
              <a:buNone/>
            </a:pPr>
            <a:endParaRPr lang="en-US" sz="1600" dirty="0"/>
          </a:p>
          <a:p>
            <a:pPr marL="0" indent="0">
              <a:lnSpc>
                <a:spcPct val="100000"/>
              </a:lnSpc>
              <a:spcBef>
                <a:spcPts val="0"/>
              </a:spcBef>
              <a:spcAft>
                <a:spcPts val="0"/>
              </a:spcAft>
              <a:buNone/>
            </a:pPr>
            <a:r>
              <a:rPr lang="en-US" sz="1600" b="1" dirty="0"/>
              <a:t>Eligibility Criteria:</a:t>
            </a:r>
          </a:p>
          <a:p>
            <a:pPr>
              <a:lnSpc>
                <a:spcPct val="100000"/>
              </a:lnSpc>
              <a:spcBef>
                <a:spcPts val="0"/>
              </a:spcBef>
              <a:spcAft>
                <a:spcPts val="0"/>
              </a:spcAft>
              <a:buFont typeface="Courier New" panose="02070309020205020404" pitchFamily="49" charset="0"/>
              <a:buChar char="o"/>
            </a:pPr>
            <a:r>
              <a:rPr lang="en-US" sz="1600" dirty="0"/>
              <a:t> Ages </a:t>
            </a:r>
            <a:r>
              <a:rPr lang="en-US" sz="1600" b="1" dirty="0"/>
              <a:t>15 to 30</a:t>
            </a:r>
            <a:endParaRPr lang="en-US" sz="1600" dirty="0"/>
          </a:p>
          <a:p>
            <a:pPr>
              <a:lnSpc>
                <a:spcPct val="100000"/>
              </a:lnSpc>
              <a:spcBef>
                <a:spcPts val="0"/>
              </a:spcBef>
              <a:spcAft>
                <a:spcPts val="0"/>
              </a:spcAft>
              <a:buFont typeface="Courier New" panose="02070309020205020404" pitchFamily="49" charset="0"/>
              <a:buChar char="o"/>
            </a:pPr>
            <a:r>
              <a:rPr lang="en-US" sz="1600" b="1" dirty="0"/>
              <a:t>Psychotic Symptoms</a:t>
            </a:r>
            <a:r>
              <a:rPr lang="en-US" sz="1600" dirty="0"/>
              <a:t> with any diagnosis</a:t>
            </a:r>
          </a:p>
          <a:p>
            <a:pPr>
              <a:lnSpc>
                <a:spcPct val="100000"/>
              </a:lnSpc>
              <a:spcBef>
                <a:spcPts val="0"/>
              </a:spcBef>
              <a:spcAft>
                <a:spcPts val="0"/>
              </a:spcAft>
              <a:buFont typeface="Courier New" panose="02070309020205020404" pitchFamily="49" charset="0"/>
              <a:buChar char="o"/>
            </a:pPr>
            <a:r>
              <a:rPr lang="en-US" sz="1600" b="1" dirty="0"/>
              <a:t>Onset within the past 2 years</a:t>
            </a:r>
          </a:p>
          <a:p>
            <a:pPr marL="0" indent="0">
              <a:lnSpc>
                <a:spcPct val="100000"/>
              </a:lnSpc>
              <a:spcBef>
                <a:spcPts val="0"/>
              </a:spcBef>
              <a:spcAft>
                <a:spcPts val="0"/>
              </a:spcAft>
              <a:buNone/>
            </a:pPr>
            <a:endParaRPr lang="en-US" sz="1600" b="1" dirty="0"/>
          </a:p>
          <a:p>
            <a:pPr marL="0" indent="0">
              <a:lnSpc>
                <a:spcPct val="100000"/>
              </a:lnSpc>
              <a:spcBef>
                <a:spcPts val="0"/>
              </a:spcBef>
              <a:spcAft>
                <a:spcPts val="0"/>
              </a:spcAft>
              <a:buNone/>
            </a:pPr>
            <a:r>
              <a:rPr lang="en-US" sz="1600" b="1" dirty="0"/>
              <a:t>Excludes</a:t>
            </a:r>
            <a:r>
              <a:rPr lang="en-US" sz="1600" dirty="0"/>
              <a:t>: </a:t>
            </a:r>
          </a:p>
          <a:p>
            <a:pPr>
              <a:lnSpc>
                <a:spcPct val="100000"/>
              </a:lnSpc>
              <a:spcBef>
                <a:spcPts val="0"/>
              </a:spcBef>
              <a:spcAft>
                <a:spcPts val="0"/>
              </a:spcAft>
              <a:buFont typeface="Courier New" panose="02070309020205020404" pitchFamily="49" charset="0"/>
              <a:buChar char="o"/>
            </a:pPr>
            <a:r>
              <a:rPr lang="en-US" sz="1600" dirty="0"/>
              <a:t> Psychosis caused by </a:t>
            </a:r>
            <a:r>
              <a:rPr lang="en-US" sz="1600" b="1" dirty="0"/>
              <a:t>substance use/withdrawal</a:t>
            </a:r>
            <a:r>
              <a:rPr lang="en-US" sz="1600" dirty="0"/>
              <a:t> or </a:t>
            </a:r>
            <a:r>
              <a:rPr lang="en-US" sz="1600" b="1" dirty="0"/>
              <a:t>traumatic brain injury.</a:t>
            </a:r>
            <a:endParaRPr lang="en-US" sz="1600" dirty="0"/>
          </a:p>
        </p:txBody>
      </p:sp>
    </p:spTree>
    <p:extLst>
      <p:ext uri="{BB962C8B-B14F-4D97-AF65-F5344CB8AC3E}">
        <p14:creationId xmlns:p14="http://schemas.microsoft.com/office/powerpoint/2010/main" val="1410046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9C55E72A-3059-7860-FAB3-392A2058F8EF}"/>
              </a:ext>
            </a:extLst>
          </p:cNvPr>
          <p:cNvSpPr>
            <a:spLocks noGrp="1"/>
          </p:cNvSpPr>
          <p:nvPr>
            <p:ph type="title"/>
          </p:nvPr>
        </p:nvSpPr>
        <p:spPr>
          <a:xfrm>
            <a:off x="492370" y="605896"/>
            <a:ext cx="3084844" cy="5646208"/>
          </a:xfrm>
        </p:spPr>
        <p:txBody>
          <a:bodyPr anchor="ctr">
            <a:normAutofit/>
          </a:bodyPr>
          <a:lstStyle/>
          <a:p>
            <a:r>
              <a:rPr lang="en-US" sz="3600" dirty="0">
                <a:solidFill>
                  <a:schemeClr val="bg1"/>
                </a:solidFill>
              </a:rPr>
              <a:t>Assertive Community Treatment (ACT) Team</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Content Placeholder 5">
            <a:extLst>
              <a:ext uri="{FF2B5EF4-FFF2-40B4-BE49-F238E27FC236}">
                <a16:creationId xmlns:a16="http://schemas.microsoft.com/office/drawing/2014/main" id="{42EE6191-5B2D-26EE-7592-E39E7249BE9E}"/>
              </a:ext>
            </a:extLst>
          </p:cNvPr>
          <p:cNvSpPr>
            <a:spLocks noGrp="1"/>
          </p:cNvSpPr>
          <p:nvPr>
            <p:ph idx="1"/>
          </p:nvPr>
        </p:nvSpPr>
        <p:spPr>
          <a:xfrm>
            <a:off x="4214337" y="605896"/>
            <a:ext cx="7668812" cy="458477"/>
          </a:xfrm>
        </p:spPr>
        <p:txBody>
          <a:bodyPr anchor="ctr">
            <a:noAutofit/>
          </a:bodyPr>
          <a:lstStyle/>
          <a:p>
            <a:pPr marL="0" marR="0" lvl="0" indent="0" algn="ctr">
              <a:lnSpc>
                <a:spcPct val="120000"/>
              </a:lnSpc>
              <a:spcBef>
                <a:spcPts val="0"/>
              </a:spcBef>
              <a:spcAft>
                <a:spcPts val="0"/>
              </a:spcAft>
              <a:buSzPts val="1000"/>
              <a:buNone/>
              <a:tabLst>
                <a:tab pos="457200" algn="l"/>
              </a:tabLst>
            </a:pPr>
            <a:r>
              <a:rPr lang="en-US" sz="1600" i="1" kern="100" dirty="0">
                <a:solidFill>
                  <a:schemeClr val="tx1"/>
                </a:solidFill>
                <a:effectLst/>
                <a:ea typeface="Calibri" panose="020F0502020204030204" pitchFamily="34" charset="0"/>
                <a:cs typeface="Times New Roman" panose="02020603050405020304" pitchFamily="18" charset="0"/>
              </a:rPr>
              <a:t>Intensive, community-based outreach program using a team approach</a:t>
            </a:r>
            <a:br>
              <a:rPr lang="en-US" sz="1600" kern="100" dirty="0">
                <a:solidFill>
                  <a:schemeClr val="tx1"/>
                </a:solidFill>
                <a:effectLst/>
                <a:ea typeface="Calibri" panose="020F0502020204030204" pitchFamily="34" charset="0"/>
                <a:cs typeface="Times New Roman" panose="02020603050405020304" pitchFamily="18" charset="0"/>
              </a:rPr>
            </a:br>
            <a:r>
              <a:rPr lang="en-US" sz="1600" b="1" kern="100" dirty="0">
                <a:solidFill>
                  <a:schemeClr val="tx1"/>
                </a:solidFill>
                <a:effectLst/>
                <a:ea typeface="Calibri" panose="020F0502020204030204" pitchFamily="34" charset="0"/>
                <a:cs typeface="Times New Roman" panose="02020603050405020304" pitchFamily="18" charset="0"/>
              </a:rPr>
              <a:t> </a:t>
            </a:r>
            <a:endParaRPr lang="en-US" sz="1200" kern="100" dirty="0">
              <a:solidFill>
                <a:schemeClr val="tx1"/>
              </a:solidFill>
              <a:effectLst/>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1BDCFEF9-6BD9-F3E8-6B7E-9D4C693D67C0}"/>
              </a:ext>
            </a:extLst>
          </p:cNvPr>
          <p:cNvSpPr txBox="1"/>
          <p:nvPr/>
        </p:nvSpPr>
        <p:spPr>
          <a:xfrm>
            <a:off x="8048743" y="1358665"/>
            <a:ext cx="3958917" cy="2140842"/>
          </a:xfrm>
          <a:prstGeom prst="rect">
            <a:avLst/>
          </a:prstGeom>
          <a:noFill/>
        </p:spPr>
        <p:txBody>
          <a:bodyPr wrap="square" rtlCol="0">
            <a:spAutoFit/>
          </a:bodyPr>
          <a:lstStyle/>
          <a:p>
            <a:pPr marR="0" lvl="0">
              <a:lnSpc>
                <a:spcPct val="120000"/>
              </a:lnSpc>
              <a:spcBef>
                <a:spcPts val="0"/>
              </a:spcBef>
              <a:spcAft>
                <a:spcPts val="0"/>
              </a:spcAft>
              <a:buSzPts val="1000"/>
              <a:tabLst>
                <a:tab pos="457200" algn="l"/>
              </a:tabLst>
            </a:pPr>
            <a:r>
              <a:rPr lang="en-US" sz="1600" b="1" u="sng" kern="100" dirty="0">
                <a:solidFill>
                  <a:schemeClr val="tx1"/>
                </a:solidFill>
                <a:effectLst/>
                <a:ea typeface="Calibri" panose="020F0502020204030204" pitchFamily="34" charset="0"/>
                <a:cs typeface="Times New Roman" panose="02020603050405020304" pitchFamily="18" charset="0"/>
              </a:rPr>
              <a:t>Smaller, multidisciplinary team includes:</a:t>
            </a:r>
          </a:p>
          <a:p>
            <a:pPr>
              <a:lnSpc>
                <a:spcPct val="120000"/>
              </a:lnSpc>
              <a:buSzPts val="1000"/>
              <a:tabLst>
                <a:tab pos="457200" algn="l"/>
              </a:tabLst>
            </a:pPr>
            <a:r>
              <a:rPr lang="en-US" sz="1600" kern="100" dirty="0">
                <a:ea typeface="Calibri" panose="020F0502020204030204" pitchFamily="34" charset="0"/>
                <a:cs typeface="Times New Roman" panose="02020603050405020304" pitchFamily="18" charset="0"/>
              </a:rPr>
              <a:t>-</a:t>
            </a:r>
            <a:r>
              <a:rPr lang="en-US" sz="1600" kern="100" dirty="0">
                <a:solidFill>
                  <a:schemeClr val="tx1"/>
                </a:solidFill>
                <a:effectLst/>
                <a:ea typeface="Calibri" panose="020F0502020204030204" pitchFamily="34" charset="0"/>
                <a:cs typeface="Times New Roman" panose="02020603050405020304" pitchFamily="18" charset="0"/>
              </a:rPr>
              <a:t>4 Case Managers</a:t>
            </a:r>
          </a:p>
          <a:p>
            <a:pPr>
              <a:lnSpc>
                <a:spcPct val="120000"/>
              </a:lnSpc>
              <a:buSzPts val="1000"/>
              <a:tabLst>
                <a:tab pos="457200" algn="l"/>
              </a:tabLst>
            </a:pPr>
            <a:r>
              <a:rPr lang="en-US" sz="1600" kern="100" dirty="0">
                <a:ea typeface="Calibri" panose="020F0502020204030204" pitchFamily="34" charset="0"/>
                <a:cs typeface="Times New Roman" panose="02020603050405020304" pitchFamily="18" charset="0"/>
              </a:rPr>
              <a:t>-</a:t>
            </a:r>
            <a:r>
              <a:rPr lang="en-US" sz="1600" kern="100" dirty="0">
                <a:solidFill>
                  <a:schemeClr val="tx1"/>
                </a:solidFill>
                <a:effectLst/>
                <a:ea typeface="Calibri" panose="020F0502020204030204" pitchFamily="34" charset="0"/>
                <a:cs typeface="Times New Roman" panose="02020603050405020304" pitchFamily="18" charset="0"/>
              </a:rPr>
              <a:t>Team Lead</a:t>
            </a:r>
          </a:p>
          <a:p>
            <a:pPr>
              <a:lnSpc>
                <a:spcPct val="120000"/>
              </a:lnSpc>
              <a:buSzPts val="1000"/>
              <a:tabLst>
                <a:tab pos="457200" algn="l"/>
              </a:tabLst>
            </a:pPr>
            <a:r>
              <a:rPr lang="en-US" sz="1600" kern="100" dirty="0">
                <a:ea typeface="Calibri" panose="020F0502020204030204" pitchFamily="34" charset="0"/>
                <a:cs typeface="Times New Roman" panose="02020603050405020304" pitchFamily="18" charset="0"/>
              </a:rPr>
              <a:t>-</a:t>
            </a:r>
            <a:r>
              <a:rPr lang="en-US" sz="1600" kern="100" dirty="0">
                <a:solidFill>
                  <a:schemeClr val="tx1"/>
                </a:solidFill>
                <a:effectLst/>
                <a:ea typeface="Calibri" panose="020F0502020204030204" pitchFamily="34" charset="0"/>
                <a:cs typeface="Times New Roman" panose="02020603050405020304" pitchFamily="18" charset="0"/>
              </a:rPr>
              <a:t>2 Nurses</a:t>
            </a:r>
          </a:p>
          <a:p>
            <a:pPr>
              <a:lnSpc>
                <a:spcPct val="120000"/>
              </a:lnSpc>
              <a:buSzPts val="1000"/>
              <a:tabLst>
                <a:tab pos="457200" algn="l"/>
              </a:tabLst>
            </a:pPr>
            <a:r>
              <a:rPr lang="en-US" sz="1600" kern="100" dirty="0">
                <a:ea typeface="Calibri" panose="020F0502020204030204" pitchFamily="34" charset="0"/>
                <a:cs typeface="Times New Roman" panose="02020603050405020304" pitchFamily="18" charset="0"/>
              </a:rPr>
              <a:t>-</a:t>
            </a:r>
            <a:r>
              <a:rPr lang="en-US" sz="1600" kern="100" dirty="0">
                <a:solidFill>
                  <a:schemeClr val="tx1"/>
                </a:solidFill>
                <a:effectLst/>
                <a:ea typeface="Calibri" panose="020F0502020204030204" pitchFamily="34" charset="0"/>
                <a:cs typeface="Times New Roman" panose="02020603050405020304" pitchFamily="18" charset="0"/>
              </a:rPr>
              <a:t>Clinic/Program Assistant</a:t>
            </a:r>
          </a:p>
          <a:p>
            <a:pPr>
              <a:lnSpc>
                <a:spcPct val="120000"/>
              </a:lnSpc>
              <a:buSzPts val="1000"/>
              <a:tabLst>
                <a:tab pos="457200" algn="l"/>
              </a:tabLst>
            </a:pPr>
            <a:r>
              <a:rPr lang="en-US" sz="1600" kern="100" dirty="0">
                <a:ea typeface="Calibri" panose="020F0502020204030204" pitchFamily="34" charset="0"/>
                <a:cs typeface="Times New Roman" panose="02020603050405020304" pitchFamily="18" charset="0"/>
              </a:rPr>
              <a:t>-</a:t>
            </a:r>
            <a:r>
              <a:rPr lang="en-US" sz="1600" kern="100" dirty="0">
                <a:solidFill>
                  <a:schemeClr val="tx1"/>
                </a:solidFill>
                <a:effectLst/>
                <a:ea typeface="Calibri" panose="020F0502020204030204" pitchFamily="34" charset="0"/>
                <a:cs typeface="Times New Roman" panose="02020603050405020304" pitchFamily="18" charset="0"/>
              </a:rPr>
              <a:t>Program Manager</a:t>
            </a:r>
          </a:p>
          <a:p>
            <a:pPr>
              <a:lnSpc>
                <a:spcPct val="120000"/>
              </a:lnSpc>
              <a:buSzPts val="1000"/>
              <a:tabLst>
                <a:tab pos="457200" algn="l"/>
              </a:tabLst>
            </a:pPr>
            <a:r>
              <a:rPr lang="en-US" sz="1600" kern="100" dirty="0">
                <a:ea typeface="Calibri" panose="020F0502020204030204" pitchFamily="34" charset="0"/>
                <a:cs typeface="Times New Roman" panose="02020603050405020304" pitchFamily="18" charset="0"/>
              </a:rPr>
              <a:t>-</a:t>
            </a:r>
            <a:r>
              <a:rPr lang="en-US" sz="1600" kern="100" dirty="0">
                <a:solidFill>
                  <a:schemeClr val="tx1"/>
                </a:solidFill>
                <a:effectLst/>
                <a:ea typeface="Calibri" panose="020F0502020204030204" pitchFamily="34" charset="0"/>
                <a:cs typeface="Times New Roman" panose="02020603050405020304" pitchFamily="18" charset="0"/>
              </a:rPr>
              <a:t>Designated Providers</a:t>
            </a:r>
          </a:p>
        </p:txBody>
      </p:sp>
      <p:sp>
        <p:nvSpPr>
          <p:cNvPr id="9" name="TextBox 8">
            <a:extLst>
              <a:ext uri="{FF2B5EF4-FFF2-40B4-BE49-F238E27FC236}">
                <a16:creationId xmlns:a16="http://schemas.microsoft.com/office/drawing/2014/main" id="{F279F3E8-0AA4-37D7-46D4-99D5A352D7E8}"/>
              </a:ext>
            </a:extLst>
          </p:cNvPr>
          <p:cNvSpPr txBox="1"/>
          <p:nvPr/>
        </p:nvSpPr>
        <p:spPr>
          <a:xfrm>
            <a:off x="8131411" y="3971776"/>
            <a:ext cx="3871940" cy="3028521"/>
          </a:xfrm>
          <a:prstGeom prst="rect">
            <a:avLst/>
          </a:prstGeom>
          <a:noFill/>
        </p:spPr>
        <p:txBody>
          <a:bodyPr wrap="square" rtlCol="0">
            <a:spAutoFit/>
          </a:bodyPr>
          <a:lstStyle/>
          <a:p>
            <a:pPr marL="0" marR="0">
              <a:lnSpc>
                <a:spcPct val="120000"/>
              </a:lnSpc>
              <a:spcBef>
                <a:spcPts val="0"/>
              </a:spcBef>
              <a:spcAft>
                <a:spcPts val="0"/>
              </a:spcAft>
              <a:buNone/>
            </a:pPr>
            <a:r>
              <a:rPr lang="en-US" sz="1600" b="1" u="sng" kern="100" dirty="0">
                <a:solidFill>
                  <a:schemeClr val="tx1"/>
                </a:solidFill>
                <a:effectLst/>
                <a:ea typeface="Calibri" panose="020F0502020204030204" pitchFamily="34" charset="0"/>
                <a:cs typeface="Times New Roman" panose="02020603050405020304" pitchFamily="18" charset="0"/>
              </a:rPr>
              <a:t>Services Provided</a:t>
            </a:r>
          </a:p>
          <a:p>
            <a:pPr marR="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 Case Management and Skills Training</a:t>
            </a:r>
          </a:p>
          <a:p>
            <a:pPr marR="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Nursing and Provider Appointments</a:t>
            </a:r>
          </a:p>
          <a:p>
            <a:pPr marR="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Weekly Therapeutic Groups</a:t>
            </a:r>
          </a:p>
          <a:p>
            <a:pPr marR="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COPSD (Co-Occurring Psychiatric and Substance Use Disorder) Services</a:t>
            </a:r>
          </a:p>
          <a:p>
            <a:pPr marR="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Vocational Services</a:t>
            </a:r>
          </a:p>
          <a:p>
            <a:pPr marR="0">
              <a:lnSpc>
                <a:spcPct val="120000"/>
              </a:lnSpc>
              <a:spcBef>
                <a:spcPts val="0"/>
              </a:spcBef>
              <a:spcAft>
                <a:spcPts val="0"/>
              </a:spcAft>
              <a:buFont typeface="Courier New" panose="02070309020205020404" pitchFamily="49" charset="0"/>
              <a:buChar char="o"/>
            </a:pPr>
            <a:r>
              <a:rPr lang="en-US" sz="1600" kern="100" dirty="0">
                <a:ea typeface="Calibri" panose="020F0502020204030204" pitchFamily="34" charset="0"/>
                <a:cs typeface="Times New Roman" panose="02020603050405020304" pitchFamily="18" charset="0"/>
              </a:rPr>
              <a:t>Individuals </a:t>
            </a:r>
            <a:r>
              <a:rPr lang="en-US" sz="1600" kern="100" dirty="0">
                <a:solidFill>
                  <a:schemeClr val="tx1"/>
                </a:solidFill>
                <a:effectLst/>
                <a:ea typeface="Calibri" panose="020F0502020204030204" pitchFamily="34" charset="0"/>
                <a:cs typeface="Times New Roman" panose="02020603050405020304" pitchFamily="18" charset="0"/>
              </a:rPr>
              <a:t>served are seen at least twice per week</a:t>
            </a:r>
          </a:p>
          <a:p>
            <a:endParaRPr lang="en-US" dirty="0"/>
          </a:p>
        </p:txBody>
      </p:sp>
      <p:sp>
        <p:nvSpPr>
          <p:cNvPr id="10" name="TextBox 9">
            <a:extLst>
              <a:ext uri="{FF2B5EF4-FFF2-40B4-BE49-F238E27FC236}">
                <a16:creationId xmlns:a16="http://schemas.microsoft.com/office/drawing/2014/main" id="{61C06069-B808-5B09-7ABD-6EAE3E662006}"/>
              </a:ext>
            </a:extLst>
          </p:cNvPr>
          <p:cNvSpPr txBox="1"/>
          <p:nvPr/>
        </p:nvSpPr>
        <p:spPr>
          <a:xfrm>
            <a:off x="4137571" y="3085380"/>
            <a:ext cx="3911172" cy="3619452"/>
          </a:xfrm>
          <a:prstGeom prst="rect">
            <a:avLst/>
          </a:prstGeom>
          <a:noFill/>
        </p:spPr>
        <p:txBody>
          <a:bodyPr wrap="square" rtlCol="0">
            <a:spAutoFit/>
          </a:bodyPr>
          <a:lstStyle/>
          <a:p>
            <a:pPr marL="0" marR="0">
              <a:lnSpc>
                <a:spcPct val="120000"/>
              </a:lnSpc>
              <a:spcBef>
                <a:spcPts val="0"/>
              </a:spcBef>
              <a:spcAft>
                <a:spcPts val="0"/>
              </a:spcAft>
              <a:buNone/>
            </a:pPr>
            <a:r>
              <a:rPr lang="en-US" sz="1600" b="1" u="sng" kern="100" dirty="0">
                <a:solidFill>
                  <a:schemeClr val="tx1"/>
                </a:solidFill>
                <a:effectLst/>
                <a:ea typeface="Calibri" panose="020F0502020204030204" pitchFamily="34" charset="0"/>
                <a:cs typeface="Times New Roman" panose="02020603050405020304" pitchFamily="18" charset="0"/>
              </a:rPr>
              <a:t>Eligibility Criteria</a:t>
            </a:r>
          </a:p>
          <a:p>
            <a:pPr marL="80010" marR="0"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18 years or older</a:t>
            </a:r>
          </a:p>
          <a:p>
            <a:pPr marL="80010" marR="0"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Diagnosed with:</a:t>
            </a:r>
          </a:p>
          <a:p>
            <a:pPr marL="372618" lvl="1"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Schizophrenia</a:t>
            </a:r>
          </a:p>
          <a:p>
            <a:pPr marL="372618" lvl="1"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Schizoaffective Disorder</a:t>
            </a:r>
          </a:p>
          <a:p>
            <a:pPr marL="372618" lvl="1"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Bipolar Disorder with psychosis</a:t>
            </a:r>
          </a:p>
          <a:p>
            <a:pPr marL="372618" lvl="1"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Depression with psychosis</a:t>
            </a:r>
          </a:p>
          <a:p>
            <a:pPr marL="80010"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History of:</a:t>
            </a:r>
          </a:p>
          <a:p>
            <a:pPr marL="372618" lvl="1"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Multiple psychiatric hospitalizations</a:t>
            </a:r>
          </a:p>
          <a:p>
            <a:pPr marL="372618" lvl="1"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Extended psychiatric hospitalization</a:t>
            </a:r>
          </a:p>
          <a:p>
            <a:pPr marL="80010" indent="-171450">
              <a:lnSpc>
                <a:spcPct val="120000"/>
              </a:lnSpc>
              <a:spcBef>
                <a:spcPts val="0"/>
              </a:spcBef>
              <a:spcAft>
                <a:spcPts val="0"/>
              </a:spcAft>
              <a:buFont typeface="Courier New" panose="02070309020205020404" pitchFamily="49" charset="0"/>
              <a:buChar char="o"/>
            </a:pPr>
            <a:r>
              <a:rPr lang="en-US" sz="1600" kern="100" dirty="0">
                <a:solidFill>
                  <a:schemeClr val="tx1"/>
                </a:solidFill>
                <a:effectLst/>
                <a:ea typeface="Calibri" panose="020F0502020204030204" pitchFamily="34" charset="0"/>
                <a:cs typeface="Times New Roman" panose="02020603050405020304" pitchFamily="18" charset="0"/>
              </a:rPr>
              <a:t>Willingness to participate in ACT services</a:t>
            </a:r>
          </a:p>
          <a:p>
            <a:endParaRPr lang="en-US" dirty="0"/>
          </a:p>
        </p:txBody>
      </p:sp>
      <p:sp>
        <p:nvSpPr>
          <p:cNvPr id="12" name="TextBox 11">
            <a:extLst>
              <a:ext uri="{FF2B5EF4-FFF2-40B4-BE49-F238E27FC236}">
                <a16:creationId xmlns:a16="http://schemas.microsoft.com/office/drawing/2014/main" id="{9F4940F6-EAFF-8744-D443-B5BB3072472C}"/>
              </a:ext>
            </a:extLst>
          </p:cNvPr>
          <p:cNvSpPr txBox="1"/>
          <p:nvPr/>
        </p:nvSpPr>
        <p:spPr>
          <a:xfrm>
            <a:off x="4247518" y="1364398"/>
            <a:ext cx="3107891" cy="830997"/>
          </a:xfrm>
          <a:prstGeom prst="rect">
            <a:avLst/>
          </a:prstGeom>
          <a:noFill/>
        </p:spPr>
        <p:txBody>
          <a:bodyPr wrap="square" rtlCol="0">
            <a:spAutoFit/>
          </a:bodyPr>
          <a:lstStyle/>
          <a:p>
            <a:r>
              <a:rPr lang="en-US" sz="1600" b="1" u="sng" kern="100" dirty="0">
                <a:solidFill>
                  <a:schemeClr val="tx1"/>
                </a:solidFill>
                <a:effectLst/>
                <a:ea typeface="Calibri" panose="020F0502020204030204" pitchFamily="34" charset="0"/>
                <a:cs typeface="Times New Roman" panose="02020603050405020304" pitchFamily="18" charset="0"/>
              </a:rPr>
              <a:t>Focus</a:t>
            </a:r>
            <a:endParaRPr lang="en-US" sz="1600" b="1" u="sng" kern="100" dirty="0">
              <a:ea typeface="Calibri" panose="020F0502020204030204" pitchFamily="34" charset="0"/>
              <a:cs typeface="Times New Roman" panose="02020603050405020304" pitchFamily="18" charset="0"/>
            </a:endParaRPr>
          </a:p>
          <a:p>
            <a:r>
              <a:rPr lang="en-US" sz="1600" kern="100" dirty="0">
                <a:solidFill>
                  <a:schemeClr val="tx1"/>
                </a:solidFill>
                <a:effectLst/>
                <a:ea typeface="Calibri" panose="020F0502020204030204" pitchFamily="34" charset="0"/>
                <a:cs typeface="Times New Roman" panose="02020603050405020304" pitchFamily="18" charset="0"/>
              </a:rPr>
              <a:t>Reduce hospitalizations and improve quality of life!</a:t>
            </a:r>
            <a:endParaRPr lang="en-US" sz="1600" dirty="0"/>
          </a:p>
        </p:txBody>
      </p:sp>
    </p:spTree>
    <p:extLst>
      <p:ext uri="{BB962C8B-B14F-4D97-AF65-F5344CB8AC3E}">
        <p14:creationId xmlns:p14="http://schemas.microsoft.com/office/powerpoint/2010/main" val="329178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E1ED999-E201-2C83-CED0-7D6A370443C2}"/>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Peer Support &amp; Family Partner  Services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13CF41EB-1CD8-EE06-E690-B61E7D764ED9}"/>
              </a:ext>
            </a:extLst>
          </p:cNvPr>
          <p:cNvSpPr>
            <a:spLocks noGrp="1"/>
          </p:cNvSpPr>
          <p:nvPr>
            <p:ph idx="1"/>
          </p:nvPr>
        </p:nvSpPr>
        <p:spPr>
          <a:xfrm>
            <a:off x="4742016" y="605896"/>
            <a:ext cx="6413663" cy="5646208"/>
          </a:xfrm>
        </p:spPr>
        <p:txBody>
          <a:bodyPr anchor="ctr">
            <a:normAutofit fontScale="92500" lnSpcReduction="10000"/>
          </a:bodyPr>
          <a:lstStyle/>
          <a:p>
            <a:r>
              <a:rPr lang="en-US" b="1" dirty="0"/>
              <a:t>What is Peer Support?</a:t>
            </a:r>
          </a:p>
          <a:p>
            <a:pPr>
              <a:buFont typeface="Courier New" panose="02070309020205020404" pitchFamily="49" charset="0"/>
              <a:buChar char="o"/>
            </a:pPr>
            <a:r>
              <a:rPr lang="en-US" dirty="0">
                <a:solidFill>
                  <a:schemeClr val="tx1"/>
                </a:solidFill>
              </a:rPr>
              <a:t>A professional relationship between people who share similar experiences of being diagnosed with mental health or substance use disorders, or both.</a:t>
            </a:r>
          </a:p>
          <a:p>
            <a:pPr marL="0" indent="0">
              <a:buNone/>
            </a:pPr>
            <a:r>
              <a:rPr lang="en-US" b="1" dirty="0">
                <a:solidFill>
                  <a:schemeClr val="tx1"/>
                </a:solidFill>
              </a:rPr>
              <a:t>What is a Peer Support Specialist?</a:t>
            </a:r>
          </a:p>
          <a:p>
            <a:pPr>
              <a:buFont typeface="Courier New" panose="02070309020205020404" pitchFamily="49" charset="0"/>
              <a:buChar char="o"/>
            </a:pPr>
            <a:r>
              <a:rPr lang="en-US" dirty="0">
                <a:solidFill>
                  <a:schemeClr val="tx1"/>
                </a:solidFill>
              </a:rPr>
              <a:t>A person with lived experience of recovery from mental illness and/or addiction. </a:t>
            </a:r>
            <a:endParaRPr lang="en-US" b="1" dirty="0">
              <a:solidFill>
                <a:schemeClr val="tx1"/>
              </a:solidFill>
            </a:endParaRPr>
          </a:p>
          <a:p>
            <a:pPr marL="0" indent="0">
              <a:buNone/>
            </a:pPr>
            <a:r>
              <a:rPr lang="en-US" b="1" dirty="0"/>
              <a:t>What is a Family Partner?</a:t>
            </a:r>
          </a:p>
          <a:p>
            <a:pPr>
              <a:buFont typeface="Courier New" panose="02070309020205020404" pitchFamily="49" charset="0"/>
              <a:buChar char="o"/>
            </a:pPr>
            <a:r>
              <a:rPr lang="en-US" dirty="0">
                <a:solidFill>
                  <a:schemeClr val="tx1"/>
                </a:solidFill>
              </a:rPr>
              <a:t>A person with lived experience parenting a child experiencing mental, emotional, and behavioral health challenges</a:t>
            </a:r>
          </a:p>
          <a:p>
            <a:pPr marL="0" indent="0">
              <a:buNone/>
            </a:pPr>
            <a:r>
              <a:rPr lang="en-US" b="1" dirty="0">
                <a:solidFill>
                  <a:schemeClr val="tx1"/>
                </a:solidFill>
              </a:rPr>
              <a:t>Services Provided:</a:t>
            </a:r>
          </a:p>
          <a:p>
            <a:pPr marL="800100" lvl="1" indent="-342900">
              <a:buFont typeface="Courier New" panose="02070309020205020404" pitchFamily="49" charset="0"/>
              <a:buChar char="o"/>
            </a:pPr>
            <a:r>
              <a:rPr lang="en-US" sz="2000" dirty="0">
                <a:solidFill>
                  <a:schemeClr val="tx1"/>
                </a:solidFill>
              </a:rPr>
              <a:t>1:1 Peer Sessions</a:t>
            </a:r>
          </a:p>
          <a:p>
            <a:pPr marL="800100" lvl="1" indent="-342900">
              <a:buFont typeface="Courier New" panose="02070309020205020404" pitchFamily="49" charset="0"/>
              <a:buChar char="o"/>
            </a:pPr>
            <a:r>
              <a:rPr lang="en-US" sz="2000" dirty="0">
                <a:solidFill>
                  <a:schemeClr val="tx1"/>
                </a:solidFill>
              </a:rPr>
              <a:t>Peer Groups</a:t>
            </a:r>
          </a:p>
          <a:p>
            <a:pPr marL="800100" lvl="1" indent="-342900">
              <a:buFont typeface="Courier New" panose="02070309020205020404" pitchFamily="49" charset="0"/>
              <a:buChar char="o"/>
            </a:pPr>
            <a:r>
              <a:rPr lang="en-US" sz="2000" dirty="0">
                <a:solidFill>
                  <a:schemeClr val="tx1"/>
                </a:solidFill>
              </a:rPr>
              <a:t>Provide Resources &amp; Support Towards Goals</a:t>
            </a:r>
          </a:p>
          <a:p>
            <a:pPr marL="800100" lvl="1" indent="-342900">
              <a:buFont typeface="Courier New" panose="02070309020205020404" pitchFamily="49" charset="0"/>
              <a:buChar char="o"/>
            </a:pPr>
            <a:r>
              <a:rPr lang="en-US" sz="2000" dirty="0">
                <a:solidFill>
                  <a:schemeClr val="tx1"/>
                </a:solidFill>
              </a:rPr>
              <a:t>Family Partner Participates in Wraparound Meetings</a:t>
            </a:r>
          </a:p>
          <a:p>
            <a:pPr marL="800100" lvl="1" indent="-342900">
              <a:buFont typeface="Courier New" panose="02070309020205020404" pitchFamily="49" charset="0"/>
              <a:buChar char="o"/>
            </a:pPr>
            <a:r>
              <a:rPr lang="en-US" sz="2000" dirty="0">
                <a:solidFill>
                  <a:schemeClr val="tx1"/>
                </a:solidFill>
              </a:rPr>
              <a:t>Family Partner Helps Families Navigate Different Systems (juvenile justice, CPS, school systems, etc.)</a:t>
            </a:r>
          </a:p>
          <a:p>
            <a:pPr>
              <a:buFont typeface="Courier New" panose="02070309020205020404" pitchFamily="49" charset="0"/>
              <a:buChar char="o"/>
            </a:pPr>
            <a:endParaRPr lang="en-US" b="1" dirty="0"/>
          </a:p>
        </p:txBody>
      </p:sp>
      <p:sp>
        <p:nvSpPr>
          <p:cNvPr id="4" name="TextBox 3">
            <a:extLst>
              <a:ext uri="{FF2B5EF4-FFF2-40B4-BE49-F238E27FC236}">
                <a16:creationId xmlns:a16="http://schemas.microsoft.com/office/drawing/2014/main" id="{B5E583B6-CD81-ADE7-8775-AFD615ACF6DB}"/>
              </a:ext>
            </a:extLst>
          </p:cNvPr>
          <p:cNvSpPr txBox="1"/>
          <p:nvPr/>
        </p:nvSpPr>
        <p:spPr>
          <a:xfrm>
            <a:off x="4572000" y="6103088"/>
            <a:ext cx="6602393" cy="838178"/>
          </a:xfrm>
          <a:prstGeom prst="rect">
            <a:avLst/>
          </a:prstGeom>
          <a:noFill/>
        </p:spPr>
        <p:txBody>
          <a:bodyPr wrap="square" rtlCol="0">
            <a:spAutoFit/>
          </a:bodyPr>
          <a:lstStyle/>
          <a:p>
            <a:pPr defTabSz="914400">
              <a:lnSpc>
                <a:spcPct val="90000"/>
              </a:lnSpc>
              <a:spcBef>
                <a:spcPts val="1200"/>
              </a:spcBef>
              <a:spcAft>
                <a:spcPts val="200"/>
              </a:spcAft>
              <a:buClr>
                <a:schemeClr val="accent1"/>
              </a:buClr>
              <a:buSzPct val="100000"/>
            </a:pPr>
            <a:r>
              <a:rPr lang="en-US" sz="1600" i="1" kern="100" dirty="0">
                <a:cs typeface="Times New Roman" panose="02020603050405020304" pitchFamily="18" charset="0"/>
              </a:rPr>
              <a:t>All peers and family partners receive formal training and work towards board certification. </a:t>
            </a:r>
          </a:p>
          <a:p>
            <a:endParaRPr lang="en-US" dirty="0"/>
          </a:p>
        </p:txBody>
      </p:sp>
    </p:spTree>
    <p:extLst>
      <p:ext uri="{BB962C8B-B14F-4D97-AF65-F5344CB8AC3E}">
        <p14:creationId xmlns:p14="http://schemas.microsoft.com/office/powerpoint/2010/main" val="1088781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A7CCA702-B227-7DFB-B431-67F65EB4CD48}"/>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Counseling</a:t>
            </a:r>
          </a:p>
        </p:txBody>
      </p:sp>
      <p:sp>
        <p:nvSpPr>
          <p:cNvPr id="14" name="Rectangle 13">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Content Placeholder 4">
            <a:extLst>
              <a:ext uri="{FF2B5EF4-FFF2-40B4-BE49-F238E27FC236}">
                <a16:creationId xmlns:a16="http://schemas.microsoft.com/office/drawing/2014/main" id="{86562AF9-9EE2-CD76-AEBE-A92908D86118}"/>
              </a:ext>
            </a:extLst>
          </p:cNvPr>
          <p:cNvSpPr>
            <a:spLocks noGrp="1"/>
          </p:cNvSpPr>
          <p:nvPr>
            <p:ph idx="1"/>
          </p:nvPr>
        </p:nvSpPr>
        <p:spPr>
          <a:xfrm>
            <a:off x="4246075" y="605896"/>
            <a:ext cx="7695445" cy="5646208"/>
          </a:xfrm>
        </p:spPr>
        <p:txBody>
          <a:bodyPr anchor="ctr">
            <a:normAutofit lnSpcReduction="10000"/>
          </a:bodyPr>
          <a:lstStyle/>
          <a:p>
            <a:pPr>
              <a:lnSpc>
                <a:spcPct val="100000"/>
              </a:lnSpc>
              <a:spcBef>
                <a:spcPts val="0"/>
              </a:spcBef>
              <a:spcAft>
                <a:spcPts val="0"/>
              </a:spcAft>
              <a:buNone/>
            </a:pPr>
            <a:r>
              <a:rPr lang="en-US" sz="1800" b="1" dirty="0">
                <a:solidFill>
                  <a:schemeClr val="tx1"/>
                </a:solidFill>
              </a:rPr>
              <a:t>Therapeutic Approaches Offered:</a:t>
            </a:r>
          </a:p>
          <a:p>
            <a:pPr>
              <a:lnSpc>
                <a:spcPct val="100000"/>
              </a:lnSpc>
              <a:spcBef>
                <a:spcPts val="0"/>
              </a:spcBef>
              <a:spcAft>
                <a:spcPts val="0"/>
              </a:spcAft>
              <a:buFont typeface="Courier New" panose="02070309020205020404" pitchFamily="49" charset="0"/>
              <a:buChar char="o"/>
            </a:pPr>
            <a:r>
              <a:rPr lang="en-US" sz="1800" b="1" dirty="0">
                <a:solidFill>
                  <a:schemeClr val="tx1"/>
                </a:solidFill>
              </a:rPr>
              <a:t> </a:t>
            </a:r>
            <a:r>
              <a:rPr lang="en-US" sz="1800" dirty="0">
                <a:solidFill>
                  <a:schemeClr val="tx1"/>
                </a:solidFill>
              </a:rPr>
              <a:t>Cognitive Behavioral Therapy</a:t>
            </a:r>
          </a:p>
          <a:p>
            <a:pPr lvl="1">
              <a:lnSpc>
                <a:spcPct val="100000"/>
              </a:lnSpc>
              <a:spcBef>
                <a:spcPts val="0"/>
              </a:spcBef>
              <a:spcAft>
                <a:spcPts val="0"/>
              </a:spcAft>
              <a:buFont typeface="Courier New" panose="02070309020205020404" pitchFamily="49" charset="0"/>
              <a:buChar char="o"/>
            </a:pPr>
            <a:r>
              <a:rPr lang="en-US" dirty="0">
                <a:solidFill>
                  <a:schemeClr val="tx1"/>
                </a:solidFill>
              </a:rPr>
              <a:t>For ongoing symptoms of depression and anxiety</a:t>
            </a:r>
          </a:p>
          <a:p>
            <a:pPr>
              <a:lnSpc>
                <a:spcPct val="100000"/>
              </a:lnSpc>
              <a:spcBef>
                <a:spcPts val="0"/>
              </a:spcBef>
              <a:spcAft>
                <a:spcPts val="0"/>
              </a:spcAft>
              <a:buFont typeface="Courier New" panose="02070309020205020404" pitchFamily="49" charset="0"/>
              <a:buChar char="o"/>
            </a:pPr>
            <a:r>
              <a:rPr lang="en-US" sz="1800" dirty="0">
                <a:solidFill>
                  <a:schemeClr val="tx1"/>
                </a:solidFill>
              </a:rPr>
              <a:t>Cognitive Processing Therapy </a:t>
            </a:r>
          </a:p>
          <a:p>
            <a:pPr lvl="1">
              <a:lnSpc>
                <a:spcPct val="100000"/>
              </a:lnSpc>
              <a:spcBef>
                <a:spcPts val="0"/>
              </a:spcBef>
              <a:spcAft>
                <a:spcPts val="0"/>
              </a:spcAft>
              <a:buFont typeface="Courier New" panose="02070309020205020404" pitchFamily="49" charset="0"/>
              <a:buChar char="o"/>
            </a:pPr>
            <a:r>
              <a:rPr lang="en-US" dirty="0">
                <a:solidFill>
                  <a:schemeClr val="tx1"/>
                </a:solidFill>
              </a:rPr>
              <a:t>For trauma and PTSD (available to clients in qualifying levels of care)</a:t>
            </a:r>
          </a:p>
          <a:p>
            <a:pPr>
              <a:lnSpc>
                <a:spcPct val="100000"/>
              </a:lnSpc>
              <a:spcBef>
                <a:spcPts val="0"/>
              </a:spcBef>
              <a:spcAft>
                <a:spcPts val="0"/>
              </a:spcAft>
              <a:buFont typeface="Courier New" panose="02070309020205020404" pitchFamily="49" charset="0"/>
              <a:buChar char="o"/>
            </a:pPr>
            <a:r>
              <a:rPr lang="en-US" sz="1800" dirty="0">
                <a:solidFill>
                  <a:schemeClr val="tx1"/>
                </a:solidFill>
              </a:rPr>
              <a:t>Trauma-Focused Cognitive Behavioral Therapy</a:t>
            </a:r>
          </a:p>
          <a:p>
            <a:pPr lvl="1">
              <a:lnSpc>
                <a:spcPct val="100000"/>
              </a:lnSpc>
              <a:spcBef>
                <a:spcPts val="0"/>
              </a:spcBef>
              <a:spcAft>
                <a:spcPts val="0"/>
              </a:spcAft>
              <a:buFont typeface="Courier New" panose="02070309020205020404" pitchFamily="49" charset="0"/>
              <a:buChar char="o"/>
            </a:pPr>
            <a:r>
              <a:rPr lang="en-US" dirty="0">
                <a:solidFill>
                  <a:schemeClr val="tx1"/>
                </a:solidFill>
              </a:rPr>
              <a:t>For children ages 17 and under</a:t>
            </a:r>
          </a:p>
          <a:p>
            <a:pPr marL="201168" lvl="1" indent="0">
              <a:lnSpc>
                <a:spcPct val="100000"/>
              </a:lnSpc>
              <a:spcBef>
                <a:spcPts val="0"/>
              </a:spcBef>
              <a:spcAft>
                <a:spcPts val="0"/>
              </a:spcAft>
              <a:buNone/>
            </a:pPr>
            <a:endParaRPr lang="en-US" dirty="0">
              <a:solidFill>
                <a:schemeClr val="tx1"/>
              </a:solidFill>
            </a:endParaRPr>
          </a:p>
          <a:p>
            <a:pPr>
              <a:lnSpc>
                <a:spcPct val="100000"/>
              </a:lnSpc>
              <a:spcBef>
                <a:spcPts val="0"/>
              </a:spcBef>
              <a:spcAft>
                <a:spcPts val="0"/>
              </a:spcAft>
              <a:buNone/>
            </a:pPr>
            <a:r>
              <a:rPr lang="en-US" sz="1800" b="1" dirty="0">
                <a:solidFill>
                  <a:schemeClr val="tx1"/>
                </a:solidFill>
              </a:rPr>
              <a:t>Program Details:</a:t>
            </a:r>
          </a:p>
          <a:p>
            <a:pPr>
              <a:lnSpc>
                <a:spcPct val="100000"/>
              </a:lnSpc>
              <a:spcBef>
                <a:spcPts val="0"/>
              </a:spcBef>
              <a:spcAft>
                <a:spcPts val="0"/>
              </a:spcAft>
              <a:buFont typeface="Courier New" panose="02070309020205020404" pitchFamily="49" charset="0"/>
              <a:buChar char="o"/>
            </a:pPr>
            <a:r>
              <a:rPr lang="en-US" sz="1800" b="1" dirty="0">
                <a:solidFill>
                  <a:schemeClr val="tx1"/>
                </a:solidFill>
              </a:rPr>
              <a:t> </a:t>
            </a:r>
            <a:r>
              <a:rPr lang="en-US" sz="1800" dirty="0">
                <a:solidFill>
                  <a:schemeClr val="tx1"/>
                </a:solidFill>
              </a:rPr>
              <a:t>Time-Limited Treatment:</a:t>
            </a:r>
          </a:p>
          <a:p>
            <a:pPr lvl="1">
              <a:lnSpc>
                <a:spcPct val="100000"/>
              </a:lnSpc>
              <a:spcBef>
                <a:spcPts val="0"/>
              </a:spcBef>
              <a:spcAft>
                <a:spcPts val="0"/>
              </a:spcAft>
              <a:buFont typeface="Courier New" panose="02070309020205020404" pitchFamily="49" charset="0"/>
              <a:buChar char="o"/>
            </a:pPr>
            <a:r>
              <a:rPr lang="en-US" dirty="0">
                <a:solidFill>
                  <a:schemeClr val="tx1"/>
                </a:solidFill>
              </a:rPr>
              <a:t>Average of 16 sessions</a:t>
            </a:r>
          </a:p>
          <a:p>
            <a:pPr>
              <a:lnSpc>
                <a:spcPct val="100000"/>
              </a:lnSpc>
              <a:spcBef>
                <a:spcPts val="0"/>
              </a:spcBef>
              <a:spcAft>
                <a:spcPts val="0"/>
              </a:spcAft>
              <a:buFont typeface="Courier New" panose="02070309020205020404" pitchFamily="49" charset="0"/>
              <a:buChar char="o"/>
            </a:pPr>
            <a:r>
              <a:rPr lang="en-US" sz="1800" dirty="0">
                <a:solidFill>
                  <a:schemeClr val="tx1"/>
                </a:solidFill>
              </a:rPr>
              <a:t>Eligible Ages:</a:t>
            </a:r>
          </a:p>
          <a:p>
            <a:pPr lvl="1">
              <a:lnSpc>
                <a:spcPct val="100000"/>
              </a:lnSpc>
              <a:spcBef>
                <a:spcPts val="0"/>
              </a:spcBef>
              <a:spcAft>
                <a:spcPts val="0"/>
              </a:spcAft>
              <a:buFont typeface="Courier New" panose="02070309020205020404" pitchFamily="49" charset="0"/>
              <a:buChar char="o"/>
            </a:pPr>
            <a:r>
              <a:rPr lang="en-US" dirty="0">
                <a:solidFill>
                  <a:schemeClr val="tx1"/>
                </a:solidFill>
              </a:rPr>
              <a:t>Adults &amp; youth ages 6–17</a:t>
            </a:r>
          </a:p>
          <a:p>
            <a:pPr marL="201168" lvl="1" indent="0">
              <a:lnSpc>
                <a:spcPct val="100000"/>
              </a:lnSpc>
              <a:spcBef>
                <a:spcPts val="0"/>
              </a:spcBef>
              <a:spcAft>
                <a:spcPts val="0"/>
              </a:spcAft>
              <a:buNone/>
            </a:pPr>
            <a:endParaRPr lang="en-US" dirty="0">
              <a:solidFill>
                <a:schemeClr val="tx1"/>
              </a:solidFill>
            </a:endParaRPr>
          </a:p>
          <a:p>
            <a:pPr>
              <a:lnSpc>
                <a:spcPct val="100000"/>
              </a:lnSpc>
              <a:spcBef>
                <a:spcPts val="0"/>
              </a:spcBef>
              <a:spcAft>
                <a:spcPts val="0"/>
              </a:spcAft>
              <a:buNone/>
            </a:pPr>
            <a:r>
              <a:rPr lang="en-US" sz="1800" b="1" dirty="0">
                <a:solidFill>
                  <a:schemeClr val="tx1"/>
                </a:solidFill>
              </a:rPr>
              <a:t>Counseling Team:</a:t>
            </a:r>
          </a:p>
          <a:p>
            <a:pPr>
              <a:lnSpc>
                <a:spcPct val="100000"/>
              </a:lnSpc>
              <a:spcBef>
                <a:spcPts val="0"/>
              </a:spcBef>
              <a:spcAft>
                <a:spcPts val="0"/>
              </a:spcAft>
              <a:buFont typeface="Courier New" panose="02070309020205020404" pitchFamily="49" charset="0"/>
              <a:buChar char="o"/>
            </a:pPr>
            <a:r>
              <a:rPr lang="en-US" sz="1800" b="1" dirty="0">
                <a:solidFill>
                  <a:schemeClr val="tx1"/>
                </a:solidFill>
              </a:rPr>
              <a:t> </a:t>
            </a:r>
            <a:r>
              <a:rPr lang="en-US" sz="1800" dirty="0">
                <a:solidFill>
                  <a:schemeClr val="tx1"/>
                </a:solidFill>
              </a:rPr>
              <a:t>2 Full-Time Counselor</a:t>
            </a:r>
          </a:p>
          <a:p>
            <a:pPr>
              <a:lnSpc>
                <a:spcPct val="100000"/>
              </a:lnSpc>
              <a:spcBef>
                <a:spcPts val="0"/>
              </a:spcBef>
              <a:spcAft>
                <a:spcPts val="0"/>
              </a:spcAft>
              <a:buFont typeface="Courier New" panose="02070309020205020404" pitchFamily="49" charset="0"/>
              <a:buChar char="o"/>
            </a:pPr>
            <a:r>
              <a:rPr lang="en-US" sz="1800" dirty="0">
                <a:solidFill>
                  <a:schemeClr val="tx1"/>
                </a:solidFill>
              </a:rPr>
              <a:t> 2 Part-Time Counselors</a:t>
            </a:r>
          </a:p>
          <a:p>
            <a:pPr>
              <a:lnSpc>
                <a:spcPct val="100000"/>
              </a:lnSpc>
              <a:spcBef>
                <a:spcPts val="0"/>
              </a:spcBef>
              <a:spcAft>
                <a:spcPts val="0"/>
              </a:spcAft>
              <a:buFont typeface="Courier New" panose="02070309020205020404" pitchFamily="49" charset="0"/>
              <a:buChar char="o"/>
            </a:pPr>
            <a:r>
              <a:rPr lang="en-US" sz="1800" dirty="0">
                <a:solidFill>
                  <a:schemeClr val="tx1"/>
                </a:solidFill>
              </a:rPr>
              <a:t> 2 PRN Counselors</a:t>
            </a:r>
          </a:p>
          <a:p>
            <a:pPr>
              <a:lnSpc>
                <a:spcPct val="100000"/>
              </a:lnSpc>
              <a:spcBef>
                <a:spcPts val="0"/>
              </a:spcBef>
              <a:spcAft>
                <a:spcPts val="0"/>
              </a:spcAft>
              <a:buFont typeface="Courier New" panose="02070309020205020404" pitchFamily="49" charset="0"/>
              <a:buChar char="o"/>
            </a:pPr>
            <a:r>
              <a:rPr lang="en-US" sz="1800" dirty="0">
                <a:solidFill>
                  <a:schemeClr val="tx1"/>
                </a:solidFill>
              </a:rPr>
              <a:t> Multiple counseling &amp; social work Interns</a:t>
            </a:r>
          </a:p>
          <a:p>
            <a:pPr marL="0" indent="0">
              <a:lnSpc>
                <a:spcPct val="100000"/>
              </a:lnSpc>
              <a:spcBef>
                <a:spcPts val="0"/>
              </a:spcBef>
              <a:spcAft>
                <a:spcPts val="0"/>
              </a:spcAft>
              <a:buNone/>
            </a:pPr>
            <a:endParaRPr lang="en-US" sz="1800" dirty="0">
              <a:solidFill>
                <a:schemeClr val="tx1"/>
              </a:solidFill>
            </a:endParaRPr>
          </a:p>
          <a:p>
            <a:pPr>
              <a:lnSpc>
                <a:spcPct val="100000"/>
              </a:lnSpc>
              <a:spcBef>
                <a:spcPts val="0"/>
              </a:spcBef>
              <a:spcAft>
                <a:spcPts val="0"/>
              </a:spcAft>
              <a:buNone/>
            </a:pPr>
            <a:r>
              <a:rPr lang="en-US" sz="1800" b="1" dirty="0">
                <a:solidFill>
                  <a:schemeClr val="tx1"/>
                </a:solidFill>
              </a:rPr>
              <a:t>Accessing Services – </a:t>
            </a:r>
            <a:r>
              <a:rPr lang="en-US" sz="1800" dirty="0">
                <a:solidFill>
                  <a:schemeClr val="tx1"/>
                </a:solidFill>
              </a:rPr>
              <a:t>Referrals made by case managers for qualifying individuals.</a:t>
            </a:r>
          </a:p>
        </p:txBody>
      </p:sp>
    </p:spTree>
    <p:extLst>
      <p:ext uri="{BB962C8B-B14F-4D97-AF65-F5344CB8AC3E}">
        <p14:creationId xmlns:p14="http://schemas.microsoft.com/office/powerpoint/2010/main" val="1428062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9589B7E-EEAB-95F7-F8CE-7CFFEE663AFB}"/>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Texas Correctional Office on Offenders with Medical or Mental Impairments (TCOOMMI)</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F9F79636-3F3B-9448-AB43-47BD0649B5DD}"/>
              </a:ext>
            </a:extLst>
          </p:cNvPr>
          <p:cNvSpPr>
            <a:spLocks noGrp="1"/>
          </p:cNvSpPr>
          <p:nvPr>
            <p:ph idx="1"/>
          </p:nvPr>
        </p:nvSpPr>
        <p:spPr>
          <a:xfrm>
            <a:off x="4742016" y="605896"/>
            <a:ext cx="6413663" cy="5646208"/>
          </a:xfrm>
        </p:spPr>
        <p:txBody>
          <a:bodyPr anchor="ctr">
            <a:normAutofit/>
          </a:bodyPr>
          <a:lstStyle/>
          <a:p>
            <a:pPr fontAlgn="base">
              <a:lnSpc>
                <a:spcPct val="80000"/>
              </a:lnSpc>
            </a:pPr>
            <a:r>
              <a:rPr lang="en-US" sz="1900" b="1" dirty="0"/>
              <a:t>What is TCOOMMI?</a:t>
            </a:r>
          </a:p>
          <a:p>
            <a:pPr fontAlgn="base">
              <a:lnSpc>
                <a:spcPct val="80000"/>
              </a:lnSpc>
              <a:buFont typeface="Courier New" panose="02070309020205020404" pitchFamily="49" charset="0"/>
              <a:buChar char="o"/>
            </a:pPr>
            <a:r>
              <a:rPr lang="en-US" sz="1600" dirty="0">
                <a:solidFill>
                  <a:schemeClr val="tx1"/>
                </a:solidFill>
              </a:rPr>
              <a:t>The Texas Correctional Office  on Offenders with Medical or Mental Impairments (TCOOMMI) Program assists adults 18 and older with severe &amp; persistent mental disorders that are on parole.</a:t>
            </a:r>
          </a:p>
          <a:p>
            <a:pPr fontAlgn="base">
              <a:lnSpc>
                <a:spcPct val="80000"/>
              </a:lnSpc>
              <a:buFont typeface="Courier New" panose="02070309020205020404" pitchFamily="49" charset="0"/>
              <a:buChar char="o"/>
            </a:pPr>
            <a:r>
              <a:rPr lang="en-US" sz="1600" dirty="0">
                <a:solidFill>
                  <a:schemeClr val="tx1"/>
                </a:solidFill>
              </a:rPr>
              <a:t>The team assists with individuals’ successful integration back into the community to lead healthy &amp; fulfilling lives.</a:t>
            </a:r>
          </a:p>
          <a:p>
            <a:pPr marL="0" indent="0" fontAlgn="base">
              <a:lnSpc>
                <a:spcPct val="80000"/>
              </a:lnSpc>
              <a:buNone/>
            </a:pPr>
            <a:endParaRPr lang="en-US" sz="1900" dirty="0">
              <a:solidFill>
                <a:schemeClr val="tx1"/>
              </a:solidFill>
            </a:endParaRPr>
          </a:p>
          <a:p>
            <a:pPr marL="0" indent="0" fontAlgn="base">
              <a:lnSpc>
                <a:spcPct val="80000"/>
              </a:lnSpc>
              <a:buNone/>
            </a:pPr>
            <a:r>
              <a:rPr lang="en-US" sz="1900" b="1" dirty="0">
                <a:solidFill>
                  <a:schemeClr val="tx1"/>
                </a:solidFill>
              </a:rPr>
              <a:t>Services Offered:</a:t>
            </a:r>
          </a:p>
          <a:p>
            <a:pPr fontAlgn="base">
              <a:lnSpc>
                <a:spcPct val="80000"/>
              </a:lnSpc>
              <a:buFont typeface="Courier New" panose="02070309020205020404" pitchFamily="49" charset="0"/>
              <a:buChar char="o"/>
            </a:pPr>
            <a:r>
              <a:rPr lang="en-US" sz="1600" dirty="0">
                <a:solidFill>
                  <a:schemeClr val="tx1"/>
                </a:solidFill>
              </a:rPr>
              <a:t>TCOOMMI offers intensive case management and partners with the Community Supervision and Corrections Department (CSCD), parole, state agencies, &amp;  other non-profit organizations to provide a variety of affordable services.</a:t>
            </a:r>
          </a:p>
          <a:p>
            <a:pPr fontAlgn="base">
              <a:lnSpc>
                <a:spcPct val="80000"/>
              </a:lnSpc>
              <a:buFont typeface="Courier New" panose="02070309020205020404" pitchFamily="49" charset="0"/>
              <a:buChar char="o"/>
            </a:pPr>
            <a:r>
              <a:rPr lang="en-US" sz="1600" dirty="0">
                <a:solidFill>
                  <a:schemeClr val="tx1"/>
                </a:solidFill>
              </a:rPr>
              <a:t>The team works closely with the individual and their supervising officer to ensure that both the safety of the community and the needs of the offender are met to prevent them from returning to prison.</a:t>
            </a:r>
          </a:p>
          <a:p>
            <a:endParaRPr lang="en-US" dirty="0"/>
          </a:p>
        </p:txBody>
      </p:sp>
    </p:spTree>
    <p:extLst>
      <p:ext uri="{BB962C8B-B14F-4D97-AF65-F5344CB8AC3E}">
        <p14:creationId xmlns:p14="http://schemas.microsoft.com/office/powerpoint/2010/main" val="1946604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58FB4DA-295A-16D9-94C1-45EBE70D6D38}"/>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Connections Program</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325C8C3F-EB45-47C9-D2EE-CD20D6CE8447}"/>
              </a:ext>
            </a:extLst>
          </p:cNvPr>
          <p:cNvSpPr>
            <a:spLocks noGrp="1"/>
          </p:cNvSpPr>
          <p:nvPr>
            <p:ph idx="1"/>
          </p:nvPr>
        </p:nvSpPr>
        <p:spPr>
          <a:xfrm>
            <a:off x="4742016" y="605896"/>
            <a:ext cx="6413663" cy="5646208"/>
          </a:xfrm>
        </p:spPr>
        <p:txBody>
          <a:bodyPr anchor="ctr">
            <a:normAutofit fontScale="62500" lnSpcReduction="20000"/>
          </a:bodyPr>
          <a:lstStyle/>
          <a:p>
            <a:pPr marL="0" indent="0" defTabSz="457200" fontAlgn="base">
              <a:buNone/>
            </a:pPr>
            <a:r>
              <a:rPr lang="en-US" sz="2600" b="1" dirty="0">
                <a:solidFill>
                  <a:schemeClr val="tx1"/>
                </a:solidFill>
              </a:rPr>
              <a:t>What is Connections?</a:t>
            </a:r>
          </a:p>
          <a:p>
            <a:pPr fontAlgn="base">
              <a:buFont typeface="Courier New" panose="02070309020205020404" pitchFamily="49" charset="0"/>
              <a:buChar char="o"/>
            </a:pPr>
            <a:r>
              <a:rPr lang="en-US" sz="2600" dirty="0">
                <a:solidFill>
                  <a:schemeClr val="tx1"/>
                </a:solidFill>
              </a:rPr>
              <a:t>Provides permanent housing for those experiencing chronic homelessness</a:t>
            </a:r>
          </a:p>
          <a:p>
            <a:pPr fontAlgn="base">
              <a:buFont typeface="Courier New" panose="02070309020205020404" pitchFamily="49" charset="0"/>
              <a:buChar char="o"/>
            </a:pPr>
            <a:r>
              <a:rPr lang="en-US" sz="2600" dirty="0">
                <a:solidFill>
                  <a:schemeClr val="tx1"/>
                </a:solidFill>
              </a:rPr>
              <a:t>Removes housing barriers for a person experiencing chronic homelessness (Ex: Criminal History, Substance Abuse, Evictions, Financial Barriers, Poor/no rental History, Poor Credit History, Poor Rental History)</a:t>
            </a:r>
          </a:p>
          <a:p>
            <a:pPr marL="0" indent="0" defTabSz="457200" fontAlgn="base">
              <a:buNone/>
            </a:pPr>
            <a:r>
              <a:rPr lang="en-US" sz="2600" b="1" dirty="0">
                <a:solidFill>
                  <a:schemeClr val="tx1"/>
                </a:solidFill>
              </a:rPr>
              <a:t>Chronic homelessness: </a:t>
            </a:r>
          </a:p>
          <a:p>
            <a:pPr fontAlgn="base">
              <a:buFont typeface="Courier New" panose="02070309020205020404" pitchFamily="49" charset="0"/>
              <a:buChar char="o"/>
            </a:pPr>
            <a:r>
              <a:rPr lang="en-US" sz="2600" dirty="0">
                <a:solidFill>
                  <a:schemeClr val="tx1"/>
                </a:solidFill>
              </a:rPr>
              <a:t>Unaccompanied individual 18 or older with a disabling condition who’s been homeless for a continuous year or more or been homeless on at least 4 separate occasions in the last 3 years that total up to 12 months</a:t>
            </a:r>
          </a:p>
          <a:p>
            <a:pPr marL="0" indent="0" defTabSz="457200" fontAlgn="base">
              <a:buNone/>
            </a:pPr>
            <a:r>
              <a:rPr lang="en-US" sz="2600" b="1" dirty="0">
                <a:solidFill>
                  <a:schemeClr val="tx1"/>
                </a:solidFill>
              </a:rPr>
              <a:t>Assessment Process:</a:t>
            </a:r>
          </a:p>
          <a:p>
            <a:pPr fontAlgn="base"/>
            <a:r>
              <a:rPr lang="en-US" sz="2300" dirty="0">
                <a:solidFill>
                  <a:schemeClr val="tx1"/>
                </a:solidFill>
              </a:rPr>
              <a:t>Assessments must be completed at a front door agency. Current agencies include Salvation Army Denton, Christian Community Action Lewisville, Giving Grace, the Center, Our Daily Bread, Salvation Army and Journey to Dream</a:t>
            </a:r>
          </a:p>
          <a:p>
            <a:pPr fontAlgn="base"/>
            <a:r>
              <a:rPr lang="en-US" sz="2300" dirty="0">
                <a:solidFill>
                  <a:schemeClr val="tx1"/>
                </a:solidFill>
              </a:rPr>
              <a:t>Once assessed, if the individual is eligible for Permanent Supportive Housing (PSH), they are placed on the Housing Priority List (HPL) managed by United Way of Denton County and Denton Homeless Coalition.</a:t>
            </a:r>
          </a:p>
          <a:p>
            <a:pPr fontAlgn="base"/>
            <a:endParaRPr lang="en-US" sz="2300" i="1" kern="100" dirty="0">
              <a:solidFill>
                <a:schemeClr val="tx1"/>
              </a:solidFill>
              <a:cs typeface="Times New Roman" panose="02020603050405020304" pitchFamily="18" charset="0"/>
            </a:endParaRPr>
          </a:p>
          <a:p>
            <a:pPr fontAlgn="base"/>
            <a:r>
              <a:rPr lang="en-US" sz="2300" b="1" i="1" kern="100" dirty="0">
                <a:solidFill>
                  <a:schemeClr val="tx1"/>
                </a:solidFill>
                <a:cs typeface="Times New Roman" panose="02020603050405020304" pitchFamily="18" charset="0"/>
              </a:rPr>
              <a:t>Connections serves 57 individuals and 3 families, 60 Participants total</a:t>
            </a:r>
          </a:p>
          <a:p>
            <a:endParaRPr lang="en-US" dirty="0"/>
          </a:p>
        </p:txBody>
      </p:sp>
    </p:spTree>
    <p:extLst>
      <p:ext uri="{BB962C8B-B14F-4D97-AF65-F5344CB8AC3E}">
        <p14:creationId xmlns:p14="http://schemas.microsoft.com/office/powerpoint/2010/main" val="584546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3937AD9-9042-580F-B59F-8E51C7C06DE2}"/>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Additional Supported Housing</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83AE7405-A6B0-0CB5-FCA3-E264CB8543C1}"/>
              </a:ext>
            </a:extLst>
          </p:cNvPr>
          <p:cNvSpPr>
            <a:spLocks noGrp="1"/>
          </p:cNvSpPr>
          <p:nvPr>
            <p:ph idx="1"/>
          </p:nvPr>
        </p:nvSpPr>
        <p:spPr>
          <a:xfrm>
            <a:off x="4742016" y="605896"/>
            <a:ext cx="6413663" cy="5646208"/>
          </a:xfrm>
        </p:spPr>
        <p:txBody>
          <a:bodyPr anchor="ctr">
            <a:normAutofit fontScale="70000" lnSpcReduction="20000"/>
          </a:bodyPr>
          <a:lstStyle/>
          <a:p>
            <a:pPr marL="0" indent="0" defTabSz="457200" fontAlgn="base">
              <a:buNone/>
            </a:pPr>
            <a:r>
              <a:rPr lang="en-US" sz="2300" b="1" dirty="0">
                <a:solidFill>
                  <a:schemeClr val="tx1"/>
                </a:solidFill>
              </a:rPr>
              <a:t>Rapid Re-Housing (RRH): </a:t>
            </a:r>
          </a:p>
          <a:p>
            <a:pPr fontAlgn="base">
              <a:buFont typeface="Courier New" panose="02070309020205020404" pitchFamily="49" charset="0"/>
              <a:buChar char="o"/>
            </a:pPr>
            <a:r>
              <a:rPr lang="en-US" sz="2300" dirty="0">
                <a:solidFill>
                  <a:schemeClr val="tx1"/>
                </a:solidFill>
              </a:rPr>
              <a:t>Provides short-term (3-12 month) rental assistance/hotel stay services</a:t>
            </a:r>
          </a:p>
          <a:p>
            <a:pPr fontAlgn="base">
              <a:buFont typeface="Courier New" panose="02070309020205020404" pitchFamily="49" charset="0"/>
              <a:buChar char="o"/>
            </a:pPr>
            <a:r>
              <a:rPr lang="en-US" sz="2300" dirty="0">
                <a:solidFill>
                  <a:schemeClr val="tx1"/>
                </a:solidFill>
              </a:rPr>
              <a:t>Goals are to help people obtain housing quickly, increase self- sufficiency, and stay housed</a:t>
            </a:r>
          </a:p>
          <a:p>
            <a:pPr fontAlgn="base">
              <a:buFont typeface="Courier New" panose="02070309020205020404" pitchFamily="49" charset="0"/>
              <a:buChar char="o"/>
            </a:pPr>
            <a:r>
              <a:rPr lang="en-US" sz="2300" dirty="0">
                <a:solidFill>
                  <a:schemeClr val="tx1"/>
                </a:solidFill>
              </a:rPr>
              <a:t>Offered without preconditions (such as employment, income, absence of criminal record, or sobriety) and the resources and services provided are typically tailored to the needs of the person</a:t>
            </a:r>
          </a:p>
          <a:p>
            <a:pPr marL="0" indent="0" defTabSz="457200" fontAlgn="base">
              <a:buNone/>
            </a:pPr>
            <a:r>
              <a:rPr lang="en-US" sz="2300" b="1" dirty="0">
                <a:solidFill>
                  <a:schemeClr val="tx1"/>
                </a:solidFill>
              </a:rPr>
              <a:t>Transitional Housing Rapid Re-Housing (TH-RRH):</a:t>
            </a:r>
          </a:p>
          <a:p>
            <a:pPr fontAlgn="base">
              <a:buFont typeface="Courier New" panose="02070309020205020404" pitchFamily="49" charset="0"/>
              <a:buChar char="o"/>
            </a:pPr>
            <a:r>
              <a:rPr lang="en-US" sz="2300" dirty="0">
                <a:solidFill>
                  <a:schemeClr val="tx1"/>
                </a:solidFill>
              </a:rPr>
              <a:t> Provides short-medium term (3-24 month) housing with supportive services to individuals and families experiencing homelessness</a:t>
            </a:r>
          </a:p>
          <a:p>
            <a:pPr fontAlgn="base">
              <a:buFont typeface="Courier New" panose="02070309020205020404" pitchFamily="49" charset="0"/>
              <a:buChar char="o"/>
            </a:pPr>
            <a:r>
              <a:rPr lang="en-US" sz="2300" dirty="0">
                <a:solidFill>
                  <a:schemeClr val="tx1"/>
                </a:solidFill>
              </a:rPr>
              <a:t>Must have a signed lease, sublease, or occupancy agreement with the following requirements:</a:t>
            </a:r>
          </a:p>
          <a:p>
            <a:pPr lvl="1" fontAlgn="base">
              <a:buFont typeface="Courier New" panose="02070309020205020404" pitchFamily="49" charset="0"/>
              <a:buChar char="o"/>
            </a:pPr>
            <a:r>
              <a:rPr lang="en-US" sz="2100" dirty="0">
                <a:solidFill>
                  <a:schemeClr val="tx1"/>
                </a:solidFill>
              </a:rPr>
              <a:t> An initial term of at least one month</a:t>
            </a:r>
          </a:p>
          <a:p>
            <a:pPr lvl="1" fontAlgn="base">
              <a:buFont typeface="Courier New" panose="02070309020205020404" pitchFamily="49" charset="0"/>
              <a:buChar char="o"/>
            </a:pPr>
            <a:r>
              <a:rPr lang="en-US" sz="2100" dirty="0">
                <a:solidFill>
                  <a:schemeClr val="tx1"/>
                </a:solidFill>
              </a:rPr>
              <a:t> Automatically renewable upon expiration, except by prior notice by either party</a:t>
            </a:r>
          </a:p>
          <a:p>
            <a:pPr lvl="1" fontAlgn="base">
              <a:buFont typeface="Courier New" panose="02070309020205020404" pitchFamily="49" charset="0"/>
              <a:buChar char="o"/>
            </a:pPr>
            <a:r>
              <a:rPr lang="en-US" sz="2100" dirty="0">
                <a:solidFill>
                  <a:schemeClr val="tx1"/>
                </a:solidFill>
              </a:rPr>
              <a:t> A maximum term of 24 months</a:t>
            </a:r>
          </a:p>
          <a:p>
            <a:pPr fontAlgn="base">
              <a:buFont typeface="Courier New" panose="02070309020205020404" pitchFamily="49" charset="0"/>
              <a:buChar char="o"/>
            </a:pPr>
            <a:r>
              <a:rPr lang="en-US" sz="2300" dirty="0">
                <a:solidFill>
                  <a:schemeClr val="tx1"/>
                </a:solidFill>
              </a:rPr>
              <a:t>Other supports offered:</a:t>
            </a:r>
          </a:p>
          <a:p>
            <a:pPr lvl="1" fontAlgn="base">
              <a:buFont typeface="Courier New" panose="02070309020205020404" pitchFamily="49" charset="0"/>
              <a:buChar char="o"/>
            </a:pPr>
            <a:r>
              <a:rPr lang="en-US" sz="2100" dirty="0">
                <a:solidFill>
                  <a:schemeClr val="tx1"/>
                </a:solidFill>
              </a:rPr>
              <a:t> Transportation (fleet or bus passes)</a:t>
            </a:r>
          </a:p>
          <a:p>
            <a:pPr lvl="1" fontAlgn="base">
              <a:buFont typeface="Courier New" panose="02070309020205020404" pitchFamily="49" charset="0"/>
              <a:buChar char="o"/>
            </a:pPr>
            <a:r>
              <a:rPr lang="en-US" sz="2100" dirty="0">
                <a:solidFill>
                  <a:schemeClr val="tx1"/>
                </a:solidFill>
              </a:rPr>
              <a:t> Dental Treatment Plan</a:t>
            </a:r>
          </a:p>
          <a:p>
            <a:pPr lvl="1" fontAlgn="base">
              <a:buFont typeface="Courier New" panose="02070309020205020404" pitchFamily="49" charset="0"/>
              <a:buChar char="o"/>
            </a:pPr>
            <a:r>
              <a:rPr lang="en-US" sz="2100" dirty="0">
                <a:solidFill>
                  <a:schemeClr val="tx1"/>
                </a:solidFill>
              </a:rPr>
              <a:t> Groceries</a:t>
            </a:r>
          </a:p>
          <a:p>
            <a:endParaRPr lang="en-US" dirty="0"/>
          </a:p>
        </p:txBody>
      </p:sp>
    </p:spTree>
    <p:extLst>
      <p:ext uri="{BB962C8B-B14F-4D97-AF65-F5344CB8AC3E}">
        <p14:creationId xmlns:p14="http://schemas.microsoft.com/office/powerpoint/2010/main" val="757325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B0BCCB-9BB8-31C2-EF2D-230327D742F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5C34072-E01C-3AE2-7224-F966AB2DB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FC8ED9D-7010-A025-BB07-F2210F201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03040535-7364-4468-86E8-B0F24C8BCC8D}"/>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Individuals with Intellectual &amp; Developmental Disability (IDD) </a:t>
            </a:r>
            <a:br>
              <a:rPr lang="en-US" sz="3600" dirty="0">
                <a:solidFill>
                  <a:srgbClr val="FFFFFF"/>
                </a:solidFill>
              </a:rPr>
            </a:br>
            <a:br>
              <a:rPr lang="en-US" sz="3600" dirty="0">
                <a:solidFill>
                  <a:srgbClr val="FFFFFF"/>
                </a:solidFill>
              </a:rPr>
            </a:br>
            <a:endParaRPr lang="en-US" sz="3600" dirty="0">
              <a:solidFill>
                <a:srgbClr val="FFFFFF"/>
              </a:solidFill>
            </a:endParaRPr>
          </a:p>
        </p:txBody>
      </p:sp>
      <p:sp>
        <p:nvSpPr>
          <p:cNvPr id="14" name="Rectangle 13">
            <a:extLst>
              <a:ext uri="{FF2B5EF4-FFF2-40B4-BE49-F238E27FC236}">
                <a16:creationId xmlns:a16="http://schemas.microsoft.com/office/drawing/2014/main" id="{0ACA94D5-9EA7-6C60-5E51-6C67B52E8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Content Placeholder 4">
            <a:extLst>
              <a:ext uri="{FF2B5EF4-FFF2-40B4-BE49-F238E27FC236}">
                <a16:creationId xmlns:a16="http://schemas.microsoft.com/office/drawing/2014/main" id="{75FE6874-3CA4-F22D-8A05-1B6C53035CB7}"/>
              </a:ext>
            </a:extLst>
          </p:cNvPr>
          <p:cNvSpPr>
            <a:spLocks noGrp="1"/>
          </p:cNvSpPr>
          <p:nvPr>
            <p:ph idx="1"/>
          </p:nvPr>
        </p:nvSpPr>
        <p:spPr>
          <a:xfrm>
            <a:off x="4264724" y="366666"/>
            <a:ext cx="7758819" cy="6387220"/>
          </a:xfrm>
        </p:spPr>
        <p:txBody>
          <a:bodyPr anchor="ctr">
            <a:normAutofit lnSpcReduction="10000"/>
          </a:bodyPr>
          <a:lstStyle/>
          <a:p>
            <a:pPr algn="ctr">
              <a:lnSpc>
                <a:spcPct val="120000"/>
              </a:lnSpc>
              <a:spcBef>
                <a:spcPts val="0"/>
              </a:spcBef>
              <a:spcAft>
                <a:spcPts val="0"/>
              </a:spcAft>
              <a:buNone/>
            </a:pPr>
            <a:r>
              <a:rPr lang="en-US" sz="1600" i="1" dirty="0">
                <a:solidFill>
                  <a:schemeClr val="tx1"/>
                </a:solidFill>
              </a:rPr>
              <a:t>As the Local Intellectual and Developmental Disability Authority (LIDDA), Denton County MHMR provides coordination and access to critical services for individuals with IDD.</a:t>
            </a:r>
          </a:p>
          <a:p>
            <a:pPr>
              <a:lnSpc>
                <a:spcPct val="120000"/>
              </a:lnSpc>
              <a:spcBef>
                <a:spcPts val="0"/>
              </a:spcBef>
              <a:spcAft>
                <a:spcPts val="0"/>
              </a:spcAft>
              <a:buNone/>
            </a:pPr>
            <a:endParaRPr lang="en-US" sz="1600" b="1" dirty="0">
              <a:solidFill>
                <a:schemeClr val="tx1"/>
              </a:solidFill>
            </a:endParaRPr>
          </a:p>
          <a:p>
            <a:pPr>
              <a:lnSpc>
                <a:spcPct val="120000"/>
              </a:lnSpc>
              <a:spcBef>
                <a:spcPts val="0"/>
              </a:spcBef>
              <a:spcAft>
                <a:spcPts val="0"/>
              </a:spcAft>
              <a:buNone/>
            </a:pPr>
            <a:r>
              <a:rPr lang="en-US" sz="1600" b="1" dirty="0">
                <a:solidFill>
                  <a:schemeClr val="tx1"/>
                </a:solidFill>
              </a:rPr>
              <a:t>Service Coordination</a:t>
            </a:r>
          </a:p>
          <a:p>
            <a:pPr>
              <a:lnSpc>
                <a:spcPct val="120000"/>
              </a:lnSpc>
              <a:spcBef>
                <a:spcPts val="0"/>
              </a:spcBef>
              <a:spcAft>
                <a:spcPts val="0"/>
              </a:spcAft>
              <a:buFont typeface="Courier New" panose="02070309020205020404" pitchFamily="49" charset="0"/>
              <a:buChar char="o"/>
            </a:pPr>
            <a:r>
              <a:rPr lang="en-US" sz="1600" b="1" dirty="0">
                <a:solidFill>
                  <a:schemeClr val="tx1"/>
                </a:solidFill>
              </a:rPr>
              <a:t> </a:t>
            </a:r>
            <a:r>
              <a:rPr lang="en-US" sz="1600" dirty="0">
                <a:solidFill>
                  <a:schemeClr val="tx1"/>
                </a:solidFill>
              </a:rPr>
              <a:t>Connects individuals and families to needed supports</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Educates on medical, community, and behavioral health resources</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b="1" dirty="0">
                <a:solidFill>
                  <a:schemeClr val="tx1"/>
                </a:solidFill>
              </a:rPr>
              <a:t>Community Living Options Information Process (CLOIP)</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 Supports Denton SSLC residents in exploring community-based living options</a:t>
            </a:r>
          </a:p>
          <a:p>
            <a:pPr marL="0" indent="0">
              <a:lnSpc>
                <a:spcPct val="120000"/>
              </a:lnSpc>
              <a:spcBef>
                <a:spcPts val="0"/>
              </a:spcBef>
              <a:spcAft>
                <a:spcPts val="0"/>
              </a:spcAft>
              <a:buNone/>
            </a:pPr>
            <a:r>
              <a:rPr lang="en-US" sz="1600" dirty="0">
                <a:solidFill>
                  <a:schemeClr val="tx1"/>
                </a:solidFill>
              </a:rPr>
              <a:t> </a:t>
            </a:r>
          </a:p>
          <a:p>
            <a:pPr marL="0" indent="0">
              <a:lnSpc>
                <a:spcPct val="120000"/>
              </a:lnSpc>
              <a:spcBef>
                <a:spcPts val="0"/>
              </a:spcBef>
              <a:spcAft>
                <a:spcPts val="0"/>
              </a:spcAft>
              <a:buNone/>
            </a:pPr>
            <a:r>
              <a:rPr lang="en-US" sz="1600" b="1" dirty="0">
                <a:solidFill>
                  <a:schemeClr val="tx1"/>
                </a:solidFill>
              </a:rPr>
              <a:t>Pre-Admission Screening &amp; Resident Review (PASRR)</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 Ensures appropriate placement in nursing facilities for individuals with IDD or mental illness</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 Offers habilitation coordination for independent living</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dirty="0">
                <a:solidFill>
                  <a:schemeClr val="tx1"/>
                </a:solidFill>
              </a:rPr>
              <a:t> </a:t>
            </a:r>
            <a:r>
              <a:rPr lang="en-US" sz="1600" b="1" dirty="0">
                <a:solidFill>
                  <a:schemeClr val="tx1"/>
                </a:solidFill>
              </a:rPr>
              <a:t>Crisis Respite &amp; Intervention Services</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 Up to 14-day respite with 24/7 staff support</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Helps individuals in crisis build coping skills and stability</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Availability varies; some services may have waitlists</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b="1" dirty="0">
                <a:solidFill>
                  <a:schemeClr val="tx1"/>
                </a:solidFill>
              </a:rPr>
              <a:t> Eligibility Determination</a:t>
            </a:r>
          </a:p>
          <a:p>
            <a:pPr>
              <a:lnSpc>
                <a:spcPct val="120000"/>
              </a:lnSpc>
              <a:spcBef>
                <a:spcPts val="0"/>
              </a:spcBef>
              <a:spcAft>
                <a:spcPts val="0"/>
              </a:spcAft>
              <a:buFont typeface="Courier New" panose="02070309020205020404" pitchFamily="49" charset="0"/>
              <a:buChar char="o"/>
            </a:pPr>
            <a:r>
              <a:rPr lang="en-US" sz="1600" b="1" dirty="0">
                <a:solidFill>
                  <a:schemeClr val="tx1"/>
                </a:solidFill>
              </a:rPr>
              <a:t> </a:t>
            </a:r>
            <a:r>
              <a:rPr lang="en-US" sz="1600" dirty="0">
                <a:solidFill>
                  <a:schemeClr val="tx1"/>
                </a:solidFill>
              </a:rPr>
              <a:t>Assesses intellectual functioning and support needs</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 Determines eligibility for IDD services</a:t>
            </a:r>
          </a:p>
          <a:p>
            <a:pPr marL="0" indent="0">
              <a:buNone/>
            </a:pPr>
            <a:endParaRPr lang="en-US" dirty="0"/>
          </a:p>
        </p:txBody>
      </p:sp>
    </p:spTree>
    <p:extLst>
      <p:ext uri="{BB962C8B-B14F-4D97-AF65-F5344CB8AC3E}">
        <p14:creationId xmlns:p14="http://schemas.microsoft.com/office/powerpoint/2010/main" val="1887384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EDA2C6-A8FC-F09A-B27A-D4FE8972BEB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A07B95-C343-664F-25EA-70DC94B648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14B32FD-F827-4EC0-0D80-F85C7E303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3249DAED-D3E9-B6BA-4D58-7522EEDADE90}"/>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Individuals with Intellectual &amp; Developmental Disability (IDD) </a:t>
            </a:r>
            <a:br>
              <a:rPr lang="en-US" sz="3600" dirty="0">
                <a:solidFill>
                  <a:srgbClr val="FFFFFF"/>
                </a:solidFill>
              </a:rPr>
            </a:br>
            <a:br>
              <a:rPr lang="en-US" sz="3600" dirty="0">
                <a:solidFill>
                  <a:srgbClr val="FFFFFF"/>
                </a:solidFill>
              </a:rPr>
            </a:br>
            <a:r>
              <a:rPr lang="en-US" sz="3600" dirty="0">
                <a:solidFill>
                  <a:srgbClr val="FFFFFF"/>
                </a:solidFill>
              </a:rPr>
              <a:t>General Revenue (GR) Program</a:t>
            </a:r>
          </a:p>
        </p:txBody>
      </p:sp>
      <p:sp>
        <p:nvSpPr>
          <p:cNvPr id="14" name="Rectangle 13">
            <a:extLst>
              <a:ext uri="{FF2B5EF4-FFF2-40B4-BE49-F238E27FC236}">
                <a16:creationId xmlns:a16="http://schemas.microsoft.com/office/drawing/2014/main" id="{59B53D0C-A256-97A3-BF62-4EA336A2C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Content Placeholder 4">
            <a:extLst>
              <a:ext uri="{FF2B5EF4-FFF2-40B4-BE49-F238E27FC236}">
                <a16:creationId xmlns:a16="http://schemas.microsoft.com/office/drawing/2014/main" id="{6D892E70-5B17-4B26-3C24-BE03C8B065CE}"/>
              </a:ext>
            </a:extLst>
          </p:cNvPr>
          <p:cNvSpPr>
            <a:spLocks noGrp="1"/>
          </p:cNvSpPr>
          <p:nvPr>
            <p:ph idx="1"/>
          </p:nvPr>
        </p:nvSpPr>
        <p:spPr>
          <a:xfrm>
            <a:off x="4264724" y="366666"/>
            <a:ext cx="7758819" cy="6387220"/>
          </a:xfrm>
        </p:spPr>
        <p:txBody>
          <a:bodyPr anchor="ctr">
            <a:normAutofit/>
          </a:bodyPr>
          <a:lstStyle/>
          <a:p>
            <a:pPr marL="0" indent="0">
              <a:lnSpc>
                <a:spcPct val="100000"/>
              </a:lnSpc>
              <a:spcBef>
                <a:spcPts val="0"/>
              </a:spcBef>
              <a:spcAft>
                <a:spcPts val="0"/>
              </a:spcAft>
              <a:buNone/>
            </a:pPr>
            <a:r>
              <a:rPr lang="en-US" dirty="0">
                <a:solidFill>
                  <a:schemeClr val="tx1"/>
                </a:solidFill>
              </a:rPr>
              <a:t>This is a state-funded, county allocated program which offers the following services through Denton County MHMR:</a:t>
            </a:r>
          </a:p>
          <a:p>
            <a:pPr marL="0" indent="0">
              <a:lnSpc>
                <a:spcPct val="100000"/>
              </a:lnSpc>
              <a:spcBef>
                <a:spcPts val="0"/>
              </a:spcBef>
              <a:spcAft>
                <a:spcPts val="0"/>
              </a:spcAft>
              <a:buNone/>
            </a:pPr>
            <a:endParaRPr lang="en-US" dirty="0">
              <a:solidFill>
                <a:schemeClr val="tx1"/>
              </a:solidFill>
            </a:endParaRPr>
          </a:p>
          <a:p>
            <a:pPr>
              <a:lnSpc>
                <a:spcPct val="100000"/>
              </a:lnSpc>
              <a:spcBef>
                <a:spcPts val="0"/>
              </a:spcBef>
              <a:spcAft>
                <a:spcPts val="0"/>
              </a:spcAft>
              <a:buFont typeface="Courier New" panose="02070309020205020404" pitchFamily="49" charset="0"/>
              <a:buChar char="o"/>
            </a:pPr>
            <a:r>
              <a:rPr lang="en-US" dirty="0">
                <a:solidFill>
                  <a:schemeClr val="tx1"/>
                </a:solidFill>
              </a:rPr>
              <a:t> Specialized Therapies </a:t>
            </a:r>
          </a:p>
          <a:p>
            <a:pPr>
              <a:lnSpc>
                <a:spcPct val="100000"/>
              </a:lnSpc>
              <a:spcBef>
                <a:spcPts val="0"/>
              </a:spcBef>
              <a:spcAft>
                <a:spcPts val="0"/>
              </a:spcAft>
              <a:buFont typeface="Courier New" panose="02070309020205020404" pitchFamily="49" charset="0"/>
              <a:buChar char="o"/>
            </a:pPr>
            <a:r>
              <a:rPr lang="en-US" dirty="0">
                <a:solidFill>
                  <a:schemeClr val="tx1"/>
                </a:solidFill>
              </a:rPr>
              <a:t>Day Habilitation/ Individualized Skills and Socialization </a:t>
            </a:r>
          </a:p>
          <a:p>
            <a:pPr>
              <a:lnSpc>
                <a:spcPct val="100000"/>
              </a:lnSpc>
              <a:spcBef>
                <a:spcPts val="0"/>
              </a:spcBef>
              <a:spcAft>
                <a:spcPts val="0"/>
              </a:spcAft>
              <a:buFont typeface="Courier New" panose="02070309020205020404" pitchFamily="49" charset="0"/>
              <a:buChar char="o"/>
            </a:pPr>
            <a:r>
              <a:rPr lang="en-US" dirty="0">
                <a:solidFill>
                  <a:schemeClr val="tx1"/>
                </a:solidFill>
              </a:rPr>
              <a:t>Respite </a:t>
            </a:r>
          </a:p>
          <a:p>
            <a:pPr>
              <a:lnSpc>
                <a:spcPct val="100000"/>
              </a:lnSpc>
              <a:spcBef>
                <a:spcPts val="0"/>
              </a:spcBef>
              <a:spcAft>
                <a:spcPts val="0"/>
              </a:spcAft>
              <a:buFont typeface="Courier New" panose="02070309020205020404" pitchFamily="49" charset="0"/>
              <a:buChar char="o"/>
            </a:pPr>
            <a:r>
              <a:rPr lang="en-US" dirty="0">
                <a:solidFill>
                  <a:schemeClr val="tx1"/>
                </a:solidFill>
              </a:rPr>
              <a:t>Employment Assistance </a:t>
            </a:r>
          </a:p>
          <a:p>
            <a:pPr>
              <a:lnSpc>
                <a:spcPct val="100000"/>
              </a:lnSpc>
              <a:spcBef>
                <a:spcPts val="0"/>
              </a:spcBef>
              <a:spcAft>
                <a:spcPts val="0"/>
              </a:spcAft>
              <a:buFont typeface="Courier New" panose="02070309020205020404" pitchFamily="49" charset="0"/>
              <a:buChar char="o"/>
            </a:pPr>
            <a:r>
              <a:rPr lang="en-US" dirty="0">
                <a:solidFill>
                  <a:schemeClr val="tx1"/>
                </a:solidFill>
              </a:rPr>
              <a:t>Supported Employment</a:t>
            </a:r>
          </a:p>
          <a:p>
            <a:pPr>
              <a:lnSpc>
                <a:spcPct val="100000"/>
              </a:lnSpc>
              <a:spcBef>
                <a:spcPts val="0"/>
              </a:spcBef>
              <a:spcAft>
                <a:spcPts val="0"/>
              </a:spcAft>
              <a:buFont typeface="Courier New" panose="02070309020205020404" pitchFamily="49" charset="0"/>
              <a:buChar char="o"/>
            </a:pPr>
            <a:r>
              <a:rPr lang="en-US" dirty="0">
                <a:solidFill>
                  <a:schemeClr val="tx1"/>
                </a:solidFill>
              </a:rPr>
              <a:t>Vocational Training</a:t>
            </a:r>
          </a:p>
          <a:p>
            <a:pPr>
              <a:lnSpc>
                <a:spcPct val="100000"/>
              </a:lnSpc>
              <a:spcBef>
                <a:spcPts val="0"/>
              </a:spcBef>
              <a:spcAft>
                <a:spcPts val="0"/>
              </a:spcAft>
              <a:buFont typeface="Courier New" panose="02070309020205020404" pitchFamily="49" charset="0"/>
              <a:buChar char="o"/>
            </a:pPr>
            <a:r>
              <a:rPr lang="en-US" dirty="0">
                <a:solidFill>
                  <a:schemeClr val="tx1"/>
                </a:solidFill>
              </a:rPr>
              <a:t>Community Support Services</a:t>
            </a:r>
          </a:p>
          <a:p>
            <a:pPr>
              <a:lnSpc>
                <a:spcPct val="100000"/>
              </a:lnSpc>
              <a:spcBef>
                <a:spcPts val="0"/>
              </a:spcBef>
              <a:spcAft>
                <a:spcPts val="0"/>
              </a:spcAft>
              <a:buFont typeface="Courier New" panose="02070309020205020404" pitchFamily="49" charset="0"/>
              <a:buChar char="o"/>
            </a:pPr>
            <a:r>
              <a:rPr lang="en-US" dirty="0">
                <a:solidFill>
                  <a:schemeClr val="tx1"/>
                </a:solidFill>
              </a:rPr>
              <a:t>Service Coordination </a:t>
            </a:r>
          </a:p>
          <a:p>
            <a:pPr>
              <a:lnSpc>
                <a:spcPct val="100000"/>
              </a:lnSpc>
              <a:spcBef>
                <a:spcPts val="0"/>
              </a:spcBef>
              <a:spcAft>
                <a:spcPts val="0"/>
              </a:spcAft>
              <a:buFont typeface="Courier New" panose="02070309020205020404" pitchFamily="49" charset="0"/>
              <a:buChar char="o"/>
            </a:pPr>
            <a:r>
              <a:rPr lang="en-US" dirty="0">
                <a:solidFill>
                  <a:schemeClr val="tx1"/>
                </a:solidFill>
              </a:rPr>
              <a:t>Behavioral Health Services (Psychiatry)</a:t>
            </a:r>
          </a:p>
          <a:p>
            <a:pPr marL="0" indent="0">
              <a:buNone/>
            </a:pPr>
            <a:endParaRPr lang="en-US" dirty="0"/>
          </a:p>
        </p:txBody>
      </p:sp>
    </p:spTree>
    <p:extLst>
      <p:ext uri="{BB962C8B-B14F-4D97-AF65-F5344CB8AC3E}">
        <p14:creationId xmlns:p14="http://schemas.microsoft.com/office/powerpoint/2010/main" val="150900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FD64-2D8C-8A05-0FB6-DECB93F71B53}"/>
              </a:ext>
            </a:extLst>
          </p:cNvPr>
          <p:cNvSpPr>
            <a:spLocks noGrp="1"/>
          </p:cNvSpPr>
          <p:nvPr>
            <p:ph type="title"/>
          </p:nvPr>
        </p:nvSpPr>
        <p:spPr/>
        <p:txBody>
          <a:bodyPr/>
          <a:lstStyle/>
          <a:p>
            <a:pPr algn="ctr"/>
            <a:r>
              <a:rPr lang="en-US" dirty="0">
                <a:latin typeface="+mn-lt"/>
              </a:rPr>
              <a:t>Mission Statement</a:t>
            </a:r>
          </a:p>
        </p:txBody>
      </p:sp>
      <p:sp>
        <p:nvSpPr>
          <p:cNvPr id="3" name="Content Placeholder 2">
            <a:extLst>
              <a:ext uri="{FF2B5EF4-FFF2-40B4-BE49-F238E27FC236}">
                <a16:creationId xmlns:a16="http://schemas.microsoft.com/office/drawing/2014/main" id="{28E30E67-681B-F330-10D5-BE0DD559CB41}"/>
              </a:ext>
            </a:extLst>
          </p:cNvPr>
          <p:cNvSpPr>
            <a:spLocks noGrp="1"/>
          </p:cNvSpPr>
          <p:nvPr>
            <p:ph idx="1"/>
          </p:nvPr>
        </p:nvSpPr>
        <p:spPr>
          <a:xfrm>
            <a:off x="1066800" y="1827627"/>
            <a:ext cx="10058400" cy="4023360"/>
          </a:xfrm>
        </p:spPr>
        <p:txBody>
          <a:bodyPr>
            <a:normAutofit/>
          </a:bodyPr>
          <a:lstStyle/>
          <a:p>
            <a:r>
              <a:rPr lang="en-US" sz="3200" i="1" dirty="0"/>
              <a:t>Denton County MHMR Center, my health my resources, seeks to enhance the quality of life for the individuals served and their family members.</a:t>
            </a:r>
          </a:p>
          <a:p>
            <a:endParaRPr lang="en-US" sz="3200" i="1" dirty="0"/>
          </a:p>
          <a:p>
            <a:r>
              <a:rPr lang="en-US" sz="3200" i="1" dirty="0"/>
              <a:t>Denton County MHMR Center, a Certified Community Behavioral Health Clinic (CCBHC).</a:t>
            </a:r>
            <a:endParaRPr lang="en-US" dirty="0"/>
          </a:p>
        </p:txBody>
      </p:sp>
    </p:spTree>
    <p:extLst>
      <p:ext uri="{BB962C8B-B14F-4D97-AF65-F5344CB8AC3E}">
        <p14:creationId xmlns:p14="http://schemas.microsoft.com/office/powerpoint/2010/main" val="2005882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1D09844-9BEF-E47D-8E58-177075D0BB15}"/>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Additional Center </a:t>
            </a:r>
            <a:br>
              <a:rPr lang="en-US" sz="3600" dirty="0">
                <a:solidFill>
                  <a:srgbClr val="FFFFFF"/>
                </a:solidFill>
              </a:rPr>
            </a:br>
            <a:r>
              <a:rPr lang="en-US" sz="3600" dirty="0">
                <a:solidFill>
                  <a:srgbClr val="FFFFFF"/>
                </a:solidFill>
              </a:rPr>
              <a:t>Services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5EDFF8E6-C96B-D91A-2C36-06659091A739}"/>
              </a:ext>
            </a:extLst>
          </p:cNvPr>
          <p:cNvSpPr>
            <a:spLocks noGrp="1"/>
          </p:cNvSpPr>
          <p:nvPr>
            <p:ph idx="1"/>
          </p:nvPr>
        </p:nvSpPr>
        <p:spPr>
          <a:xfrm>
            <a:off x="4742016" y="605896"/>
            <a:ext cx="6413663" cy="5646208"/>
          </a:xfrm>
        </p:spPr>
        <p:txBody>
          <a:bodyPr anchor="ctr">
            <a:normAutofit/>
          </a:bodyPr>
          <a:lstStyle/>
          <a:p>
            <a:pPr marL="0" indent="0">
              <a:buNone/>
            </a:pPr>
            <a:r>
              <a:rPr lang="en-US" sz="1600" i="1" kern="100" dirty="0">
                <a:solidFill>
                  <a:schemeClr val="tx1"/>
                </a:solidFill>
                <a:cs typeface="Times New Roman" panose="02020603050405020304" pitchFamily="18" charset="0"/>
              </a:rPr>
              <a:t>These services will be covered in depth in other presentations.</a:t>
            </a:r>
          </a:p>
          <a:p>
            <a:pPr marL="0" indent="0">
              <a:buNone/>
            </a:pPr>
            <a:endParaRPr lang="en-US" sz="1600" i="1" kern="100" dirty="0">
              <a:solidFill>
                <a:schemeClr val="tx1"/>
              </a:solidFill>
              <a:cs typeface="Times New Roman" panose="02020603050405020304" pitchFamily="18" charset="0"/>
            </a:endParaRPr>
          </a:p>
          <a:p>
            <a:pPr>
              <a:buFont typeface="Courier New" panose="02070309020205020404" pitchFamily="49" charset="0"/>
              <a:buChar char="o"/>
            </a:pPr>
            <a:r>
              <a:rPr lang="en-US" dirty="0"/>
              <a:t>Assisted Outpatient Treatment</a:t>
            </a:r>
          </a:p>
          <a:p>
            <a:pPr>
              <a:buFont typeface="Courier New" panose="02070309020205020404" pitchFamily="49" charset="0"/>
              <a:buChar char="o"/>
            </a:pPr>
            <a:r>
              <a:rPr lang="en-US" dirty="0"/>
              <a:t>Substance Use Services</a:t>
            </a:r>
          </a:p>
          <a:p>
            <a:pPr>
              <a:buFont typeface="Courier New" panose="02070309020205020404" pitchFamily="49" charset="0"/>
              <a:buChar char="o"/>
            </a:pPr>
            <a:r>
              <a:rPr lang="en-US" dirty="0"/>
              <a:t>Mobile Crisis Outreach Team</a:t>
            </a:r>
          </a:p>
          <a:p>
            <a:pPr>
              <a:buFont typeface="Courier New" panose="02070309020205020404" pitchFamily="49" charset="0"/>
              <a:buChar char="o"/>
            </a:pPr>
            <a:r>
              <a:rPr lang="en-US" dirty="0"/>
              <a:t>Psychiatric Triage </a:t>
            </a:r>
          </a:p>
          <a:p>
            <a:pPr>
              <a:buFont typeface="Courier New" panose="02070309020205020404" pitchFamily="49" charset="0"/>
              <a:buChar char="o"/>
            </a:pPr>
            <a:r>
              <a:rPr lang="en-US" dirty="0"/>
              <a:t>Crisis Residential Unit</a:t>
            </a:r>
          </a:p>
          <a:p>
            <a:pPr>
              <a:buFont typeface="Courier New" panose="02070309020205020404" pitchFamily="49" charset="0"/>
              <a:buChar char="o"/>
            </a:pPr>
            <a:r>
              <a:rPr lang="en-US" dirty="0"/>
              <a:t>Local Outreach to Suicide Survivors</a:t>
            </a:r>
          </a:p>
          <a:p>
            <a:pPr>
              <a:buFont typeface="Courier New" panose="02070309020205020404" pitchFamily="49" charset="0"/>
              <a:buChar char="o"/>
            </a:pPr>
            <a:r>
              <a:rPr lang="en-US" dirty="0"/>
              <a:t>Community Trainings</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940290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08A6609-C95F-3563-F6FF-DCAC3365E96A}"/>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Questions?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CDCFD83D-69D6-6683-49D8-6A855CEFC548}"/>
              </a:ext>
            </a:extLst>
          </p:cNvPr>
          <p:cNvSpPr>
            <a:spLocks noGrp="1"/>
          </p:cNvSpPr>
          <p:nvPr>
            <p:ph idx="1"/>
          </p:nvPr>
        </p:nvSpPr>
        <p:spPr>
          <a:xfrm>
            <a:off x="4742016" y="605896"/>
            <a:ext cx="6413663" cy="5646208"/>
          </a:xfrm>
        </p:spPr>
        <p:txBody>
          <a:bodyPr anchor="ctr">
            <a:normAutofit/>
          </a:bodyPr>
          <a:lstStyle/>
          <a:p>
            <a:r>
              <a:rPr lang="en-US" dirty="0"/>
              <a:t>Dallas Hamilton M.S., LPC</a:t>
            </a:r>
          </a:p>
          <a:p>
            <a:r>
              <a:rPr lang="en-US" dirty="0"/>
              <a:t>Chief Operations Officer</a:t>
            </a:r>
          </a:p>
          <a:p>
            <a:r>
              <a:rPr lang="en-US" dirty="0"/>
              <a:t>940-594-1019</a:t>
            </a:r>
          </a:p>
          <a:p>
            <a:r>
              <a:rPr lang="en-US" dirty="0">
                <a:hlinkClick r:id="rId2"/>
              </a:rPr>
              <a:t>dallasc@dentonmhmr.org</a:t>
            </a:r>
            <a:endParaRPr lang="en-US" dirty="0"/>
          </a:p>
          <a:p>
            <a:endParaRPr lang="en-US" dirty="0"/>
          </a:p>
          <a:p>
            <a:r>
              <a:rPr lang="en-US" dirty="0"/>
              <a:t>Wakeelah Adelegan</a:t>
            </a:r>
          </a:p>
          <a:p>
            <a:r>
              <a:rPr lang="en-US" dirty="0"/>
              <a:t>Chief Clinical Officer</a:t>
            </a:r>
          </a:p>
          <a:p>
            <a:r>
              <a:rPr lang="en-US" dirty="0">
                <a:hlinkClick r:id="rId3"/>
              </a:rPr>
              <a:t>wakeelaha@dentonmhmr.org</a:t>
            </a:r>
            <a:endParaRPr lang="en-US" dirty="0"/>
          </a:p>
          <a:p>
            <a:endParaRPr lang="en-US" dirty="0"/>
          </a:p>
          <a:p>
            <a:r>
              <a:rPr lang="en-US" dirty="0"/>
              <a:t>Morgan Quinnelly </a:t>
            </a:r>
          </a:p>
          <a:p>
            <a:r>
              <a:rPr lang="en-US" dirty="0"/>
              <a:t>Chief Integration Officer</a:t>
            </a:r>
          </a:p>
          <a:p>
            <a:r>
              <a:rPr lang="en-US" dirty="0">
                <a:hlinkClick r:id="rId4"/>
              </a:rPr>
              <a:t>morgang@dentonmhmr.org</a:t>
            </a:r>
            <a:r>
              <a:rPr lang="en-US" dirty="0"/>
              <a:t>  </a:t>
            </a:r>
          </a:p>
        </p:txBody>
      </p:sp>
    </p:spTree>
    <p:extLst>
      <p:ext uri="{BB962C8B-B14F-4D97-AF65-F5344CB8AC3E}">
        <p14:creationId xmlns:p14="http://schemas.microsoft.com/office/powerpoint/2010/main" val="1637691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D41FBD05-D641-80D1-4EB0-8077804CB139}"/>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Intake Services</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7" name="TextBox 6">
            <a:extLst>
              <a:ext uri="{FF2B5EF4-FFF2-40B4-BE49-F238E27FC236}">
                <a16:creationId xmlns:a16="http://schemas.microsoft.com/office/drawing/2014/main" id="{5A1D8C54-ADBD-8D6D-2A9D-EDAE3D97555C}"/>
              </a:ext>
            </a:extLst>
          </p:cNvPr>
          <p:cNvSpPr txBox="1"/>
          <p:nvPr/>
        </p:nvSpPr>
        <p:spPr>
          <a:xfrm>
            <a:off x="4274545" y="107991"/>
            <a:ext cx="7911770" cy="8525411"/>
          </a:xfrm>
          <a:prstGeom prst="rect">
            <a:avLst/>
          </a:prstGeom>
          <a:noFill/>
        </p:spPr>
        <p:txBody>
          <a:bodyPr wrap="square" numCol="1" rtlCol="0">
            <a:spAutoFit/>
          </a:bodyPr>
          <a:lstStyle/>
          <a:p>
            <a:r>
              <a:rPr lang="en-US" sz="1600" b="1" dirty="0"/>
              <a:t>Availability:</a:t>
            </a:r>
          </a:p>
          <a:p>
            <a:pPr marL="285750" indent="-285750">
              <a:buFont typeface="Courier New" panose="02070309020205020404" pitchFamily="49" charset="0"/>
              <a:buChar char="o"/>
            </a:pPr>
            <a:r>
              <a:rPr lang="en-US" sz="1500" dirty="0"/>
              <a:t>Monday-Friday 8:00am-8:00pm (offered virtually after 5:00pm)</a:t>
            </a:r>
          </a:p>
          <a:p>
            <a:pPr marL="285750" indent="-285750">
              <a:buFont typeface="Courier New" panose="02070309020205020404" pitchFamily="49" charset="0"/>
              <a:buChar char="o"/>
            </a:pPr>
            <a:r>
              <a:rPr lang="en-US" sz="1500" dirty="0"/>
              <a:t>Walk-in (first come first serve) or scheduled appointments</a:t>
            </a:r>
          </a:p>
          <a:p>
            <a:pPr marL="285750" indent="-285750">
              <a:buFont typeface="Courier New" panose="02070309020205020404" pitchFamily="49" charset="0"/>
              <a:buChar char="o"/>
            </a:pPr>
            <a:r>
              <a:rPr lang="en-US" sz="1500" dirty="0"/>
              <a:t>In person or virtual options available</a:t>
            </a:r>
          </a:p>
          <a:p>
            <a:endParaRPr lang="en-US" dirty="0"/>
          </a:p>
          <a:p>
            <a:r>
              <a:rPr lang="en-US" sz="1600" b="1" dirty="0"/>
              <a:t>Initial Screening:</a:t>
            </a:r>
          </a:p>
          <a:p>
            <a:pPr marL="285750" indent="-285750">
              <a:buFont typeface="Courier New" panose="02070309020205020404" pitchFamily="49" charset="0"/>
              <a:buChar char="o"/>
            </a:pPr>
            <a:r>
              <a:rPr lang="en-US" sz="1500" dirty="0"/>
              <a:t>Individuals are screened for crisis symptoms</a:t>
            </a:r>
          </a:p>
          <a:p>
            <a:pPr marL="285750" indent="-285750">
              <a:buFont typeface="Courier New" panose="02070309020205020404" pitchFamily="49" charset="0"/>
              <a:buChar char="o"/>
            </a:pPr>
            <a:r>
              <a:rPr lang="en-US" sz="1500" dirty="0"/>
              <a:t>If in crisis, referred directly to Crisis Department</a:t>
            </a:r>
          </a:p>
          <a:p>
            <a:pPr marL="285750" indent="-285750">
              <a:buFont typeface="Courier New" panose="02070309020205020404" pitchFamily="49" charset="0"/>
              <a:buChar char="o"/>
            </a:pPr>
            <a:endParaRPr lang="en-US" dirty="0"/>
          </a:p>
          <a:p>
            <a:r>
              <a:rPr lang="en-US" sz="1600" b="1" dirty="0"/>
              <a:t>Locations:</a:t>
            </a:r>
          </a:p>
          <a:p>
            <a:pPr marL="285750" indent="-285750">
              <a:buFont typeface="Courier New" panose="02070309020205020404" pitchFamily="49" charset="0"/>
              <a:buChar char="o"/>
            </a:pPr>
            <a:r>
              <a:rPr lang="en-US" sz="1500" dirty="0"/>
              <a:t>Adults:</a:t>
            </a:r>
          </a:p>
          <a:p>
            <a:pPr lvl="1"/>
            <a:r>
              <a:rPr lang="en-US" sz="1500" dirty="0"/>
              <a:t>2519 Scripture St., Denton, TX 76201</a:t>
            </a:r>
          </a:p>
          <a:p>
            <a:pPr lvl="1"/>
            <a:r>
              <a:rPr lang="en-US" sz="1500" dirty="0"/>
              <a:t>1001 Cross Timbers Rd. #1250, Flower Mound, TX 75028</a:t>
            </a:r>
          </a:p>
          <a:p>
            <a:pPr marL="285750" indent="-285750">
              <a:buFont typeface="Courier New" panose="02070309020205020404" pitchFamily="49" charset="0"/>
              <a:buChar char="o"/>
            </a:pPr>
            <a:r>
              <a:rPr lang="en-US" sz="1500" dirty="0"/>
              <a:t>Child and Adolescents:</a:t>
            </a:r>
          </a:p>
          <a:p>
            <a:pPr marL="742950" lvl="1" indent="-285750">
              <a:buFont typeface="Courier New" panose="02070309020205020404" pitchFamily="49" charset="0"/>
              <a:buChar char="o"/>
            </a:pPr>
            <a:r>
              <a:rPr lang="en-US" sz="1500" dirty="0"/>
              <a:t>3835 Morse St., Denton, TX 76208</a:t>
            </a:r>
          </a:p>
          <a:p>
            <a:endParaRPr lang="en-US" dirty="0"/>
          </a:p>
          <a:p>
            <a:r>
              <a:rPr lang="en-US" sz="1600" b="1" dirty="0"/>
              <a:t>What to Bring:</a:t>
            </a:r>
          </a:p>
          <a:p>
            <a:pPr marL="285750" indent="-285750">
              <a:buFont typeface="Courier New" panose="02070309020205020404" pitchFamily="49" charset="0"/>
              <a:buChar char="o"/>
            </a:pPr>
            <a:r>
              <a:rPr lang="en-US" sz="1500" dirty="0"/>
              <a:t>Proof of residence (e.g., utility bill)</a:t>
            </a:r>
          </a:p>
          <a:p>
            <a:pPr marL="285750" indent="-285750">
              <a:buFont typeface="Courier New" panose="02070309020205020404" pitchFamily="49" charset="0"/>
              <a:buChar char="o"/>
            </a:pPr>
            <a:r>
              <a:rPr lang="en-US" sz="1500" dirty="0"/>
              <a:t>Proof of guardianship (if applicable)</a:t>
            </a:r>
          </a:p>
          <a:p>
            <a:pPr marL="285750" indent="-285750">
              <a:buFont typeface="Courier New" panose="02070309020205020404" pitchFamily="49" charset="0"/>
              <a:buChar char="o"/>
            </a:pPr>
            <a:r>
              <a:rPr lang="en-US" sz="1500" dirty="0"/>
              <a:t>Medical/mental health records</a:t>
            </a:r>
          </a:p>
          <a:p>
            <a:pPr marL="285750" indent="-285750">
              <a:buFont typeface="Courier New" panose="02070309020205020404" pitchFamily="49" charset="0"/>
              <a:buChar char="o"/>
            </a:pPr>
            <a:r>
              <a:rPr lang="en-US" sz="1500" dirty="0"/>
              <a:t>Current medication bottles</a:t>
            </a:r>
          </a:p>
          <a:p>
            <a:pPr marL="285750" indent="-285750">
              <a:buFont typeface="Courier New" panose="02070309020205020404" pitchFamily="49" charset="0"/>
              <a:buChar char="o"/>
            </a:pPr>
            <a:endParaRPr lang="en-US" dirty="0"/>
          </a:p>
          <a:p>
            <a:r>
              <a:rPr lang="en-US" sz="1600" b="1" dirty="0"/>
              <a:t>Intake Includes:</a:t>
            </a:r>
          </a:p>
          <a:p>
            <a:pPr marL="285750" indent="-285750">
              <a:buFont typeface="Courier New" panose="02070309020205020404" pitchFamily="49" charset="0"/>
              <a:buChar char="o"/>
            </a:pPr>
            <a:r>
              <a:rPr lang="en-US" sz="1500" dirty="0"/>
              <a:t>Social history gathering</a:t>
            </a:r>
          </a:p>
          <a:p>
            <a:pPr marL="285750" indent="-285750">
              <a:buFont typeface="Courier New" panose="02070309020205020404" pitchFamily="49" charset="0"/>
              <a:buChar char="o"/>
            </a:pPr>
            <a:r>
              <a:rPr lang="en-US" sz="1500" dirty="0"/>
              <a:t>Diagnostic review &amp; service recommendations</a:t>
            </a:r>
          </a:p>
          <a:p>
            <a:pPr marL="285750" indent="-285750">
              <a:buFont typeface="Courier New" panose="02070309020205020404" pitchFamily="49" charset="0"/>
              <a:buChar char="o"/>
            </a:pPr>
            <a:r>
              <a:rPr lang="en-US" sz="1500" dirty="0"/>
              <a:t>Collaborative recovery planning</a:t>
            </a:r>
          </a:p>
          <a:p>
            <a:pPr marL="285750" indent="-285750">
              <a:buFont typeface="Courier New" panose="02070309020205020404" pitchFamily="49" charset="0"/>
              <a:buChar char="o"/>
            </a:pPr>
            <a:r>
              <a:rPr lang="en-US" sz="1500" dirty="0"/>
              <a:t>Case manager assignment</a:t>
            </a:r>
          </a:p>
          <a:p>
            <a:pPr marL="285750" indent="-285750">
              <a:buFont typeface="Courier New" panose="02070309020205020404" pitchFamily="49" charset="0"/>
              <a:buChar char="o"/>
            </a:pPr>
            <a:endParaRPr lang="en-US" b="1" dirty="0"/>
          </a:p>
          <a:p>
            <a:endParaRPr lang="en-US" b="1" dirty="0"/>
          </a:p>
          <a:p>
            <a:pPr marL="285750" indent="-285750">
              <a:buFont typeface="Courier New" panose="02070309020205020404" pitchFamily="49" charset="0"/>
              <a:buChar char="o"/>
            </a:pPr>
            <a:endParaRPr lang="en-US" dirty="0"/>
          </a:p>
          <a:p>
            <a:endParaRPr lang="en-US" dirty="0"/>
          </a:p>
          <a:p>
            <a:pPr marL="285750" indent="-285750">
              <a:buFont typeface="Courier New" panose="02070309020205020404" pitchFamily="49" charset="0"/>
              <a:buChar char="o"/>
            </a:pPr>
            <a:endParaRPr lang="en-US" dirty="0"/>
          </a:p>
          <a:p>
            <a:endParaRPr lang="en-US" b="1" dirty="0"/>
          </a:p>
        </p:txBody>
      </p:sp>
    </p:spTree>
    <p:extLst>
      <p:ext uri="{BB962C8B-B14F-4D97-AF65-F5344CB8AC3E}">
        <p14:creationId xmlns:p14="http://schemas.microsoft.com/office/powerpoint/2010/main" val="420849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7" name="Title 6">
            <a:extLst>
              <a:ext uri="{FF2B5EF4-FFF2-40B4-BE49-F238E27FC236}">
                <a16:creationId xmlns:a16="http://schemas.microsoft.com/office/drawing/2014/main" id="{83868A2F-9D68-5CB0-4276-BBCE41558954}"/>
              </a:ext>
            </a:extLst>
          </p:cNvPr>
          <p:cNvSpPr>
            <a:spLocks noGrp="1"/>
          </p:cNvSpPr>
          <p:nvPr>
            <p:ph type="title"/>
          </p:nvPr>
        </p:nvSpPr>
        <p:spPr>
          <a:xfrm>
            <a:off x="492370" y="605896"/>
            <a:ext cx="3084844" cy="5646208"/>
          </a:xfrm>
        </p:spPr>
        <p:txBody>
          <a:bodyPr anchor="ctr">
            <a:normAutofit/>
          </a:bodyPr>
          <a:lstStyle/>
          <a:p>
            <a:r>
              <a:rPr lang="en-US" sz="3600" dirty="0">
                <a:solidFill>
                  <a:schemeClr val="bg1"/>
                </a:solidFill>
              </a:rPr>
              <a:t>Core Services – </a:t>
            </a:r>
            <a:br>
              <a:rPr lang="en-US" sz="3600" dirty="0">
                <a:solidFill>
                  <a:schemeClr val="bg1"/>
                </a:solidFill>
              </a:rPr>
            </a:br>
            <a:r>
              <a:rPr lang="en-US" sz="3600" dirty="0">
                <a:solidFill>
                  <a:schemeClr val="bg1"/>
                </a:solidFill>
              </a:rPr>
              <a:t>Adults &amp; Children/</a:t>
            </a:r>
            <a:br>
              <a:rPr lang="en-US" sz="3600" dirty="0">
                <a:solidFill>
                  <a:schemeClr val="bg1"/>
                </a:solidFill>
              </a:rPr>
            </a:br>
            <a:r>
              <a:rPr lang="en-US" sz="3600" dirty="0">
                <a:solidFill>
                  <a:schemeClr val="bg1"/>
                </a:solidFill>
              </a:rPr>
              <a:t>Adolescents</a:t>
            </a:r>
            <a:br>
              <a:rPr lang="en-US" sz="3600" dirty="0">
                <a:solidFill>
                  <a:schemeClr val="bg1"/>
                </a:solidFill>
              </a:rPr>
            </a:br>
            <a:endParaRPr lang="en-US" sz="3600" dirty="0">
              <a:solidFill>
                <a:schemeClr val="bg1"/>
              </a:solidFill>
            </a:endParaRPr>
          </a:p>
        </p:txBody>
      </p:sp>
      <p:sp>
        <p:nvSpPr>
          <p:cNvPr id="17" name="Rectangle 16">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Content Placeholder 7">
            <a:extLst>
              <a:ext uri="{FF2B5EF4-FFF2-40B4-BE49-F238E27FC236}">
                <a16:creationId xmlns:a16="http://schemas.microsoft.com/office/drawing/2014/main" id="{E2BCC42C-294B-B753-63F3-45DA5DD90BC5}"/>
              </a:ext>
            </a:extLst>
          </p:cNvPr>
          <p:cNvSpPr>
            <a:spLocks noGrp="1"/>
          </p:cNvSpPr>
          <p:nvPr>
            <p:ph idx="1"/>
          </p:nvPr>
        </p:nvSpPr>
        <p:spPr>
          <a:xfrm>
            <a:off x="4195261" y="302948"/>
            <a:ext cx="7861621" cy="6252104"/>
          </a:xfrm>
        </p:spPr>
        <p:txBody>
          <a:bodyPr anchor="ctr">
            <a:normAutofit fontScale="32500" lnSpcReduction="20000"/>
          </a:bodyPr>
          <a:lstStyle/>
          <a:p>
            <a:pPr algn="ctr">
              <a:lnSpc>
                <a:spcPct val="120000"/>
              </a:lnSpc>
            </a:pPr>
            <a:r>
              <a:rPr lang="en-US" sz="4900" b="1" dirty="0">
                <a:solidFill>
                  <a:schemeClr val="tx1"/>
                </a:solidFill>
              </a:rPr>
              <a:t>All services at Denton County MHMR Center are determined by the individual’s level of acuity. The higher the level of care assigned, the more acute the needs of the individual. Initial level of care is determined at intake through our assessment process. </a:t>
            </a:r>
          </a:p>
          <a:p>
            <a:pPr algn="ctr">
              <a:lnSpc>
                <a:spcPct val="120000"/>
              </a:lnSpc>
            </a:pPr>
            <a:r>
              <a:rPr lang="en-US" sz="4900" dirty="0">
                <a:solidFill>
                  <a:schemeClr val="tx1"/>
                </a:solidFill>
              </a:rPr>
              <a:t>Core services include the following:</a:t>
            </a:r>
          </a:p>
          <a:p>
            <a:pPr>
              <a:lnSpc>
                <a:spcPct val="120000"/>
              </a:lnSpc>
              <a:spcBef>
                <a:spcPts val="0"/>
              </a:spcBef>
              <a:spcAft>
                <a:spcPts val="0"/>
              </a:spcAft>
            </a:pPr>
            <a:br>
              <a:rPr lang="en-US" sz="4900" b="1" u="sng" dirty="0">
                <a:solidFill>
                  <a:schemeClr val="tx1"/>
                </a:solidFill>
              </a:rPr>
            </a:br>
            <a:r>
              <a:rPr lang="en-US" sz="4900" b="1" u="sng" dirty="0">
                <a:solidFill>
                  <a:schemeClr val="tx1"/>
                </a:solidFill>
              </a:rPr>
              <a:t>Adults</a:t>
            </a:r>
          </a:p>
          <a:p>
            <a:pPr marL="450342" indent="-285750">
              <a:lnSpc>
                <a:spcPct val="120000"/>
              </a:lnSpc>
              <a:spcBef>
                <a:spcPts val="0"/>
              </a:spcBef>
              <a:spcAft>
                <a:spcPts val="0"/>
              </a:spcAft>
              <a:buFont typeface="Courier New" panose="02070309020205020404" pitchFamily="49" charset="0"/>
              <a:buChar char="o"/>
            </a:pPr>
            <a:r>
              <a:rPr lang="en-US" sz="4900" b="0" i="0" dirty="0">
                <a:solidFill>
                  <a:srgbClr val="242424"/>
                </a:solidFill>
                <a:effectLst/>
              </a:rPr>
              <a:t>Level of Care 1M- Medication Management</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1S- Medication Management and Routine Case Management</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2-Medication Management, Routine Case Management, Counseling</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3- Medication Management, Individual or Group Psychosocial Rehab, Supported Housing</a:t>
            </a:r>
            <a:endParaRPr lang="en-US" sz="4900" dirty="0">
              <a:solidFill>
                <a:srgbClr val="242424"/>
              </a:solidFill>
            </a:endParaRPr>
          </a:p>
          <a:p>
            <a:pPr marL="742950" lvl="1"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3 services are primarily community based</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4- Assertive Community Treatment services</a:t>
            </a:r>
            <a:endParaRPr lang="en-US" sz="4900" dirty="0">
              <a:solidFill>
                <a:srgbClr val="242424"/>
              </a:solidFill>
            </a:endParaRPr>
          </a:p>
          <a:p>
            <a:pPr marL="742950" lvl="1" indent="-285750">
              <a:lnSpc>
                <a:spcPct val="120000"/>
              </a:lnSpc>
              <a:spcBef>
                <a:spcPts val="0"/>
              </a:spcBef>
              <a:spcAft>
                <a:spcPts val="0"/>
              </a:spcAft>
              <a:buFont typeface="Courier New" panose="02070309020205020404" pitchFamily="49" charset="0"/>
              <a:buChar char="o"/>
            </a:pPr>
            <a:r>
              <a:rPr lang="en-US" sz="4900" b="0" i="0" dirty="0">
                <a:solidFill>
                  <a:srgbClr val="242424"/>
                </a:solidFill>
                <a:effectLst/>
              </a:rPr>
              <a:t>Medication Management, Individual or Group Psychosocial Rehab, Supported Housing (more hours than LOC 3)</a:t>
            </a:r>
            <a:endParaRPr lang="en-US" sz="4900" dirty="0">
              <a:solidFill>
                <a:srgbClr val="242424"/>
              </a:solidFill>
            </a:endParaRPr>
          </a:p>
          <a:p>
            <a:pPr marL="742950" lvl="1"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4 services are primarily community based</a:t>
            </a:r>
          </a:p>
          <a:p>
            <a:pPr marL="457200" lvl="1" indent="0">
              <a:lnSpc>
                <a:spcPct val="120000"/>
              </a:lnSpc>
              <a:spcBef>
                <a:spcPts val="0"/>
              </a:spcBef>
              <a:spcAft>
                <a:spcPts val="0"/>
              </a:spcAft>
              <a:buNone/>
            </a:pPr>
            <a:endParaRPr lang="en-US" sz="4900" b="0" i="0" dirty="0">
              <a:solidFill>
                <a:srgbClr val="242424"/>
              </a:solidFill>
              <a:effectLst/>
            </a:endParaRPr>
          </a:p>
          <a:p>
            <a:pPr>
              <a:lnSpc>
                <a:spcPct val="120000"/>
              </a:lnSpc>
              <a:spcBef>
                <a:spcPts val="0"/>
              </a:spcBef>
              <a:spcAft>
                <a:spcPts val="0"/>
              </a:spcAft>
            </a:pPr>
            <a:r>
              <a:rPr lang="en-US" sz="4900" b="1" u="sng" dirty="0"/>
              <a:t>Children/Adolescents</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 </a:t>
            </a:r>
            <a:r>
              <a:rPr lang="en-US" sz="4900" b="0" i="0" dirty="0">
                <a:solidFill>
                  <a:srgbClr val="242424"/>
                </a:solidFill>
                <a:effectLst/>
              </a:rPr>
              <a:t>1 – Medication Management</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2- Routine Case Management, Skills Training or Counseling</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3- Routine Case Management, Skills Training, and Counseling</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a:t>
            </a:r>
            <a:r>
              <a:rPr lang="en-US" sz="4900" b="0" i="0" dirty="0">
                <a:solidFill>
                  <a:srgbClr val="242424"/>
                </a:solidFill>
                <a:effectLst/>
              </a:rPr>
              <a:t> 4- Intensive Case Management, Family Partner Support, Skills Training and Counseling</a:t>
            </a:r>
          </a:p>
          <a:p>
            <a:pPr marL="450342" indent="-285750">
              <a:lnSpc>
                <a:spcPct val="120000"/>
              </a:lnSpc>
              <a:spcBef>
                <a:spcPts val="0"/>
              </a:spcBef>
              <a:spcAft>
                <a:spcPts val="0"/>
              </a:spcAft>
              <a:buFont typeface="Courier New" panose="02070309020205020404" pitchFamily="49" charset="0"/>
              <a:buChar char="o"/>
            </a:pPr>
            <a:r>
              <a:rPr lang="en-US" sz="4900" dirty="0">
                <a:solidFill>
                  <a:srgbClr val="242424"/>
                </a:solidFill>
              </a:rPr>
              <a:t>Level of Care </a:t>
            </a:r>
            <a:r>
              <a:rPr lang="en-US" sz="4900" b="0" i="0" dirty="0">
                <a:solidFill>
                  <a:srgbClr val="242424"/>
                </a:solidFill>
                <a:effectLst/>
              </a:rPr>
              <a:t>Young Child (YC) – Routine Case Management, Skills Training, Counseling</a:t>
            </a:r>
            <a:endParaRPr lang="en-US" sz="4900" dirty="0"/>
          </a:p>
          <a:p>
            <a:pPr marL="742950" lvl="1" indent="-285750">
              <a:buFont typeface="Courier New" panose="02070309020205020404" pitchFamily="49" charset="0"/>
              <a:buChar char="o"/>
            </a:pPr>
            <a:endParaRPr lang="en-US" sz="3700" b="0" i="0" dirty="0">
              <a:solidFill>
                <a:srgbClr val="242424"/>
              </a:solidFill>
              <a:effectLst/>
              <a:latin typeface="inherit"/>
            </a:endParaRPr>
          </a:p>
          <a:p>
            <a:endParaRPr lang="en-US" dirty="0"/>
          </a:p>
        </p:txBody>
      </p:sp>
      <p:sp>
        <p:nvSpPr>
          <p:cNvPr id="9" name="TextBox 8">
            <a:extLst>
              <a:ext uri="{FF2B5EF4-FFF2-40B4-BE49-F238E27FC236}">
                <a16:creationId xmlns:a16="http://schemas.microsoft.com/office/drawing/2014/main" id="{7D13FFF5-5AD4-3342-F06E-D52180500EBF}"/>
              </a:ext>
            </a:extLst>
          </p:cNvPr>
          <p:cNvSpPr txBox="1"/>
          <p:nvPr/>
        </p:nvSpPr>
        <p:spPr>
          <a:xfrm>
            <a:off x="5525537" y="6252104"/>
            <a:ext cx="4501810" cy="615553"/>
          </a:xfrm>
          <a:prstGeom prst="rect">
            <a:avLst/>
          </a:prstGeom>
          <a:noFill/>
        </p:spPr>
        <p:txBody>
          <a:bodyPr wrap="none" rtlCol="0">
            <a:spAutoFit/>
          </a:bodyPr>
          <a:lstStyle/>
          <a:p>
            <a:r>
              <a:rPr lang="en-US" sz="1600" i="1" dirty="0">
                <a:latin typeface="inherit"/>
              </a:rPr>
              <a:t>*</a:t>
            </a:r>
            <a:r>
              <a:rPr lang="en-US" sz="1600" b="0" i="1" dirty="0">
                <a:effectLst/>
                <a:latin typeface="inherit"/>
              </a:rPr>
              <a:t>Add-On Services are Available in each Level of Care</a:t>
            </a:r>
            <a:endParaRPr lang="en-US" sz="1600" b="0" i="1" dirty="0">
              <a:effectLst/>
              <a:latin typeface="Aptos" panose="020B0004020202020204" pitchFamily="34" charset="0"/>
            </a:endParaRPr>
          </a:p>
          <a:p>
            <a:endParaRPr lang="en-US" dirty="0"/>
          </a:p>
        </p:txBody>
      </p:sp>
    </p:spTree>
    <p:extLst>
      <p:ext uri="{BB962C8B-B14F-4D97-AF65-F5344CB8AC3E}">
        <p14:creationId xmlns:p14="http://schemas.microsoft.com/office/powerpoint/2010/main" val="1911352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50A611F2-47B3-57E3-D897-3F6B0A1D7A0B}"/>
              </a:ext>
            </a:extLst>
          </p:cNvPr>
          <p:cNvSpPr>
            <a:spLocks noGrp="1"/>
          </p:cNvSpPr>
          <p:nvPr>
            <p:ph type="title"/>
          </p:nvPr>
        </p:nvSpPr>
        <p:spPr>
          <a:xfrm>
            <a:off x="492370" y="605896"/>
            <a:ext cx="3084844" cy="5646208"/>
          </a:xfrm>
        </p:spPr>
        <p:txBody>
          <a:bodyPr anchor="ctr">
            <a:normAutofit/>
          </a:bodyPr>
          <a:lstStyle/>
          <a:p>
            <a:r>
              <a:rPr lang="en-US" sz="3600" dirty="0">
                <a:solidFill>
                  <a:schemeClr val="bg1"/>
                </a:solidFill>
              </a:rPr>
              <a:t>Child &amp; Adolescent Youth Empowerment Services &amp; Wraparound</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Content Placeholder 5">
            <a:extLst>
              <a:ext uri="{FF2B5EF4-FFF2-40B4-BE49-F238E27FC236}">
                <a16:creationId xmlns:a16="http://schemas.microsoft.com/office/drawing/2014/main" id="{76FA31CC-4561-E49D-A5E9-6FFC34992B47}"/>
              </a:ext>
            </a:extLst>
          </p:cNvPr>
          <p:cNvSpPr>
            <a:spLocks noGrp="1"/>
          </p:cNvSpPr>
          <p:nvPr>
            <p:ph idx="1"/>
          </p:nvPr>
        </p:nvSpPr>
        <p:spPr>
          <a:xfrm>
            <a:off x="4203462" y="258025"/>
            <a:ext cx="7776926" cy="6599975"/>
          </a:xfrm>
        </p:spPr>
        <p:txBody>
          <a:bodyPr anchor="ctr">
            <a:normAutofit fontScale="92500" lnSpcReduction="10000"/>
          </a:bodyPr>
          <a:lstStyle/>
          <a:p>
            <a:pPr marL="164592" indent="0">
              <a:lnSpc>
                <a:spcPct val="120000"/>
              </a:lnSpc>
              <a:spcBef>
                <a:spcPts val="0"/>
              </a:spcBef>
              <a:spcAft>
                <a:spcPts val="0"/>
              </a:spcAft>
              <a:buNone/>
              <a:tabLst>
                <a:tab pos="914400" algn="l"/>
              </a:tabLst>
            </a:pPr>
            <a:endParaRPr lang="en-US" sz="6400" kern="100" dirty="0">
              <a:solidFill>
                <a:schemeClr val="tx1"/>
              </a:solidFill>
              <a:effectLst/>
              <a:ea typeface="Calibri" panose="020F0502020204030204" pitchFamily="34" charset="0"/>
              <a:cs typeface="Times New Roman" panose="02020603050405020304" pitchFamily="18" charset="0"/>
            </a:endParaRPr>
          </a:p>
          <a:p>
            <a:pPr marL="0" marR="0" lvl="0" indent="0">
              <a:lnSpc>
                <a:spcPct val="120000"/>
              </a:lnSpc>
              <a:spcBef>
                <a:spcPts val="0"/>
              </a:spcBef>
              <a:spcAft>
                <a:spcPts val="0"/>
              </a:spcAft>
              <a:buNone/>
              <a:tabLst>
                <a:tab pos="457200" algn="l"/>
              </a:tabLst>
            </a:pPr>
            <a:r>
              <a:rPr lang="en-US" sz="2100" b="1" dirty="0">
                <a:solidFill>
                  <a:srgbClr val="242424"/>
                </a:solidFill>
              </a:rPr>
              <a:t>Wraparound:</a:t>
            </a:r>
            <a:endParaRPr lang="en-US" dirty="0"/>
          </a:p>
          <a:p>
            <a:pPr marL="285750" lvl="1" indent="-285750" defTabSz="457200" fontAlgn="base">
              <a:buFont typeface="Courier New" panose="02070309020205020404" pitchFamily="49" charset="0"/>
              <a:buChar char="o"/>
            </a:pPr>
            <a:r>
              <a:rPr lang="en-US" sz="1600" dirty="0">
                <a:solidFill>
                  <a:schemeClr val="tx1"/>
                </a:solidFill>
              </a:rPr>
              <a:t>A program for individuals who have a higher acuity of need and are potentially at risk for being removed from the home.</a:t>
            </a:r>
          </a:p>
          <a:p>
            <a:pPr marL="285750" lvl="1" indent="-285750" defTabSz="457200">
              <a:buFont typeface="Courier New" panose="02070309020205020404" pitchFamily="49" charset="0"/>
              <a:buChar char="o"/>
            </a:pPr>
            <a:r>
              <a:rPr lang="en-US" sz="1600" dirty="0">
                <a:solidFill>
                  <a:schemeClr val="tx1"/>
                </a:solidFill>
              </a:rPr>
              <a:t>Helps identify natural supports that can remain a part of the family support system even when services conclude.</a:t>
            </a:r>
          </a:p>
          <a:p>
            <a:pPr marL="285750" lvl="1" indent="-285750" defTabSz="457200">
              <a:buFont typeface="Courier New" panose="02070309020205020404" pitchFamily="49" charset="0"/>
              <a:buChar char="o"/>
            </a:pPr>
            <a:r>
              <a:rPr lang="en-US" sz="1600" dirty="0">
                <a:solidFill>
                  <a:schemeClr val="tx1"/>
                </a:solidFill>
              </a:rPr>
              <a:t>Gives the child and family a voice and choice in treatment.</a:t>
            </a:r>
          </a:p>
          <a:p>
            <a:pPr marL="285750" lvl="1" indent="-285750" defTabSz="457200">
              <a:buFont typeface="Courier New" panose="02070309020205020404" pitchFamily="49" charset="0"/>
              <a:buChar char="o"/>
            </a:pPr>
            <a:r>
              <a:rPr lang="en-US" sz="1600" dirty="0">
                <a:solidFill>
                  <a:schemeClr val="tx1"/>
                </a:solidFill>
              </a:rPr>
              <a:t>Individuals meet with a facilitator at least once a week and meet with their treatment team at least once a month.</a:t>
            </a:r>
          </a:p>
          <a:p>
            <a:pPr marL="164592" indent="0">
              <a:lnSpc>
                <a:spcPct val="120000"/>
              </a:lnSpc>
              <a:spcBef>
                <a:spcPts val="0"/>
              </a:spcBef>
              <a:spcAft>
                <a:spcPts val="0"/>
              </a:spcAft>
              <a:buNone/>
              <a:tabLst>
                <a:tab pos="914400" algn="l"/>
              </a:tabLst>
            </a:pPr>
            <a:endParaRPr lang="en-US" sz="6400" dirty="0">
              <a:solidFill>
                <a:schemeClr val="tx1"/>
              </a:solidFill>
              <a:effectLst/>
              <a:ea typeface="Calibri" panose="020F0502020204030204" pitchFamily="34" charset="0"/>
              <a:cs typeface="Times New Roman" panose="02020603050405020304" pitchFamily="18" charset="0"/>
            </a:endParaRPr>
          </a:p>
          <a:p>
            <a:pPr marL="0" marR="0" lvl="0" indent="0">
              <a:lnSpc>
                <a:spcPct val="120000"/>
              </a:lnSpc>
              <a:spcBef>
                <a:spcPts val="0"/>
              </a:spcBef>
              <a:spcAft>
                <a:spcPts val="0"/>
              </a:spcAft>
              <a:buNone/>
              <a:tabLst>
                <a:tab pos="457200" algn="l"/>
              </a:tabLst>
            </a:pPr>
            <a:r>
              <a:rPr lang="en-US" sz="2100" b="1" dirty="0">
                <a:solidFill>
                  <a:srgbClr val="242424"/>
                </a:solidFill>
              </a:rPr>
              <a:t>Youth Empowerment Services (YES) Waiver </a:t>
            </a:r>
          </a:p>
          <a:p>
            <a:pPr marL="285750" marR="0" lvl="1" indent="-285750" defTabSz="457200">
              <a:buFont typeface="Courier New" panose="02070309020205020404" pitchFamily="49" charset="0"/>
              <a:buChar char="o"/>
              <a:tabLst>
                <a:tab pos="457200" algn="l"/>
              </a:tabLst>
            </a:pPr>
            <a:r>
              <a:rPr lang="en-US" sz="1600" dirty="0">
                <a:solidFill>
                  <a:schemeClr val="tx1"/>
                </a:solidFill>
              </a:rPr>
              <a:t>YES Waiver is for individuals who have met clinical eligibility for additional support. Services may include: Animal Assisted therapy, music therapy, and CLS services, and more. </a:t>
            </a:r>
          </a:p>
          <a:p>
            <a:pPr marL="285750" lvl="1" indent="-285750" defTabSz="457200">
              <a:buFont typeface="Courier New" panose="02070309020205020404" pitchFamily="49" charset="0"/>
              <a:buChar char="o"/>
              <a:tabLst>
                <a:tab pos="457200" algn="l"/>
              </a:tabLst>
            </a:pPr>
            <a:r>
              <a:rPr lang="en-US" sz="1600" dirty="0">
                <a:solidFill>
                  <a:schemeClr val="tx1"/>
                </a:solidFill>
              </a:rPr>
              <a:t>These services work in conjunction with Wraparound services.</a:t>
            </a:r>
          </a:p>
          <a:p>
            <a:pPr marL="285750" lvl="1" indent="-285750" defTabSz="457200" fontAlgn="base">
              <a:buFont typeface="Courier New" panose="02070309020205020404" pitchFamily="49" charset="0"/>
              <a:buChar char="o"/>
            </a:pPr>
            <a:r>
              <a:rPr lang="en-US" sz="1600" dirty="0">
                <a:solidFill>
                  <a:schemeClr val="tx1"/>
                </a:solidFill>
              </a:rPr>
              <a:t>Clinical eligibility is defined as those who have been through multiple inpatient hospitalizations, are a candidate for possible residential treatment center, intensive outpatient, partial hospitalization, or juvenile detention placements. </a:t>
            </a:r>
          </a:p>
          <a:p>
            <a:pPr marL="285750" lvl="1" indent="-285750" defTabSz="457200" fontAlgn="base">
              <a:buFont typeface="Courier New" panose="02070309020205020404" pitchFamily="49" charset="0"/>
              <a:buChar char="o"/>
            </a:pPr>
            <a:r>
              <a:rPr lang="en-US" sz="1600" dirty="0">
                <a:solidFill>
                  <a:schemeClr val="tx1"/>
                </a:solidFill>
              </a:rPr>
              <a:t>These additional support services are meant to help provide coping skills, resources, and other types of treatment.</a:t>
            </a:r>
          </a:p>
          <a:p>
            <a:pPr marL="164592" indent="0">
              <a:lnSpc>
                <a:spcPct val="120000"/>
              </a:lnSpc>
              <a:spcBef>
                <a:spcPts val="0"/>
              </a:spcBef>
              <a:spcAft>
                <a:spcPts val="0"/>
              </a:spcAft>
              <a:buNone/>
              <a:tabLst>
                <a:tab pos="914400" algn="l"/>
              </a:tabLst>
            </a:pPr>
            <a:endParaRPr lang="en-US" sz="6400" b="1" kern="100" dirty="0">
              <a:solidFill>
                <a:schemeClr val="tx1"/>
              </a:solidFill>
              <a:effectLs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791570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50F9E8-A11E-E808-A363-51B7D0E8C74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E4C58C9-4956-EF85-898C-74C0AF06E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A5191E7-DA6C-7238-4DD3-791407539B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4B51687F-93D2-F6CB-6960-6C1DB7D24809}"/>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Psychiatric Clinic &amp; Nursing Services</a:t>
            </a:r>
          </a:p>
        </p:txBody>
      </p:sp>
      <p:sp>
        <p:nvSpPr>
          <p:cNvPr id="14" name="Rectangle 13">
            <a:extLst>
              <a:ext uri="{FF2B5EF4-FFF2-40B4-BE49-F238E27FC236}">
                <a16:creationId xmlns:a16="http://schemas.microsoft.com/office/drawing/2014/main" id="{D0C7DB4B-4899-CC4E-A892-B9AA125E4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Content Placeholder 4">
            <a:extLst>
              <a:ext uri="{FF2B5EF4-FFF2-40B4-BE49-F238E27FC236}">
                <a16:creationId xmlns:a16="http://schemas.microsoft.com/office/drawing/2014/main" id="{10C18F81-BF96-7586-0C2C-30890B4B342C}"/>
              </a:ext>
            </a:extLst>
          </p:cNvPr>
          <p:cNvSpPr>
            <a:spLocks noGrp="1"/>
          </p:cNvSpPr>
          <p:nvPr>
            <p:ph idx="1"/>
          </p:nvPr>
        </p:nvSpPr>
        <p:spPr>
          <a:xfrm>
            <a:off x="4246075" y="181069"/>
            <a:ext cx="7695445" cy="6446067"/>
          </a:xfrm>
        </p:spPr>
        <p:txBody>
          <a:bodyPr anchor="ctr">
            <a:normAutofit/>
          </a:bodyPr>
          <a:lstStyle/>
          <a:p>
            <a:pPr>
              <a:lnSpc>
                <a:spcPct val="100000"/>
              </a:lnSpc>
              <a:spcBef>
                <a:spcPts val="0"/>
              </a:spcBef>
              <a:spcAft>
                <a:spcPts val="0"/>
              </a:spcAft>
              <a:buNone/>
            </a:pPr>
            <a:endParaRPr lang="en-US" sz="1900" b="1" dirty="0"/>
          </a:p>
          <a:p>
            <a:pPr>
              <a:lnSpc>
                <a:spcPct val="100000"/>
              </a:lnSpc>
              <a:spcBef>
                <a:spcPts val="0"/>
              </a:spcBef>
              <a:spcAft>
                <a:spcPts val="0"/>
              </a:spcAft>
              <a:buNone/>
            </a:pPr>
            <a:r>
              <a:rPr lang="en-US" b="1" dirty="0">
                <a:solidFill>
                  <a:schemeClr val="tx1"/>
                </a:solidFill>
              </a:rPr>
              <a:t>Team Members:</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Psychiatrists</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Psychiatric Nurse Practitioners </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Registered Nurses </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Licensed Vocational Nurses </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Support Staff</a:t>
            </a:r>
          </a:p>
          <a:p>
            <a:pPr marL="201168" lvl="1" indent="0">
              <a:lnSpc>
                <a:spcPct val="100000"/>
              </a:lnSpc>
              <a:spcBef>
                <a:spcPts val="0"/>
              </a:spcBef>
              <a:spcAft>
                <a:spcPts val="0"/>
              </a:spcAft>
              <a:buNone/>
            </a:pPr>
            <a:endParaRPr lang="en-US" sz="2000" dirty="0">
              <a:solidFill>
                <a:schemeClr val="tx1"/>
              </a:solidFill>
            </a:endParaRPr>
          </a:p>
          <a:p>
            <a:pPr>
              <a:lnSpc>
                <a:spcPct val="100000"/>
              </a:lnSpc>
              <a:spcBef>
                <a:spcPts val="0"/>
              </a:spcBef>
              <a:spcAft>
                <a:spcPts val="0"/>
              </a:spcAft>
              <a:buNone/>
            </a:pPr>
            <a:r>
              <a:rPr lang="en-US" b="1" dirty="0">
                <a:solidFill>
                  <a:schemeClr val="tx1"/>
                </a:solidFill>
              </a:rPr>
              <a:t>Services Provided:</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Psychiatric Evaluations</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Medication Management</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Education on symptom recognition &amp; side effect management</a:t>
            </a:r>
          </a:p>
          <a:p>
            <a:pPr lvl="1">
              <a:lnSpc>
                <a:spcPct val="100000"/>
              </a:lnSpc>
              <a:spcBef>
                <a:spcPts val="0"/>
              </a:spcBef>
              <a:spcAft>
                <a:spcPts val="0"/>
              </a:spcAft>
              <a:buFont typeface="Courier New" panose="02070309020205020404" pitchFamily="49" charset="0"/>
              <a:buChar char="o"/>
            </a:pPr>
            <a:r>
              <a:rPr lang="en-US" sz="2000" dirty="0">
                <a:solidFill>
                  <a:schemeClr val="tx1"/>
                </a:solidFill>
              </a:rPr>
              <a:t>Ongoing support for stabilization and recovery</a:t>
            </a:r>
          </a:p>
          <a:p>
            <a:pPr>
              <a:buNone/>
            </a:pPr>
            <a:endParaRPr lang="en-US" dirty="0">
              <a:solidFill>
                <a:schemeClr val="tx1"/>
              </a:solidFill>
            </a:endParaRPr>
          </a:p>
        </p:txBody>
      </p:sp>
    </p:spTree>
    <p:extLst>
      <p:ext uri="{BB962C8B-B14F-4D97-AF65-F5344CB8AC3E}">
        <p14:creationId xmlns:p14="http://schemas.microsoft.com/office/powerpoint/2010/main" val="173801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4DDD4DC2-5053-942B-BDB3-BC3E1D9997FF}"/>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Liaison Services</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Content Placeholder 5">
            <a:extLst>
              <a:ext uri="{FF2B5EF4-FFF2-40B4-BE49-F238E27FC236}">
                <a16:creationId xmlns:a16="http://schemas.microsoft.com/office/drawing/2014/main" id="{6F78AB93-81DD-4C77-6302-C7C9CEEBCEFE}"/>
              </a:ext>
            </a:extLst>
          </p:cNvPr>
          <p:cNvSpPr>
            <a:spLocks noGrp="1"/>
          </p:cNvSpPr>
          <p:nvPr>
            <p:ph idx="1"/>
          </p:nvPr>
        </p:nvSpPr>
        <p:spPr>
          <a:xfrm>
            <a:off x="4192296" y="605896"/>
            <a:ext cx="7903675" cy="6536602"/>
          </a:xfrm>
        </p:spPr>
        <p:txBody>
          <a:bodyPr anchor="ctr">
            <a:noAutofit/>
          </a:bodyPr>
          <a:lstStyle/>
          <a:p>
            <a:pPr marL="0" indent="0">
              <a:lnSpc>
                <a:spcPct val="120000"/>
              </a:lnSpc>
              <a:spcBef>
                <a:spcPts val="0"/>
              </a:spcBef>
              <a:spcAft>
                <a:spcPts val="0"/>
              </a:spcAft>
              <a:buNone/>
            </a:pPr>
            <a:r>
              <a:rPr lang="en-US" sz="1600" b="1" dirty="0">
                <a:solidFill>
                  <a:schemeClr val="tx1"/>
                </a:solidFill>
              </a:rPr>
              <a:t>Hospital Liaisons</a:t>
            </a:r>
          </a:p>
          <a:p>
            <a:pPr>
              <a:lnSpc>
                <a:spcPct val="120000"/>
              </a:lnSpc>
              <a:spcBef>
                <a:spcPts val="0"/>
              </a:spcBef>
              <a:spcAft>
                <a:spcPts val="0"/>
              </a:spcAft>
              <a:buFont typeface="Courier New" panose="02070309020205020404" pitchFamily="49" charset="0"/>
              <a:buChar char="o"/>
            </a:pPr>
            <a:r>
              <a:rPr lang="en-US" sz="1600" b="1" dirty="0">
                <a:solidFill>
                  <a:schemeClr val="tx1"/>
                </a:solidFill>
              </a:rPr>
              <a:t> </a:t>
            </a:r>
            <a:r>
              <a:rPr lang="en-US" sz="1600" dirty="0">
                <a:solidFill>
                  <a:schemeClr val="tx1"/>
                </a:solidFill>
              </a:rPr>
              <a:t>Coordinate services for individuals who are receiving inpatient treatment and ensure continuity of care upon discharge.</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b="1" dirty="0">
                <a:solidFill>
                  <a:schemeClr val="tx1"/>
                </a:solidFill>
              </a:rPr>
              <a:t>Court Liaisons</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Attend Mental Health Court and provide an assessment which determines  the  least restrictive recommendation for individuals who are in a hospital on an involuntary commitment.</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b="1" dirty="0">
                <a:solidFill>
                  <a:schemeClr val="tx1"/>
                </a:solidFill>
              </a:rPr>
              <a:t>Crisis Prevention Liaison</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Work closely with local law enforcement to engage individuals who have frequent interactions with law enforcement agencies.</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b="1" dirty="0">
                <a:solidFill>
                  <a:schemeClr val="tx1"/>
                </a:solidFill>
              </a:rPr>
              <a:t>Jail Liaisons</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 Complete 16.22 magistrate ordered assessments, 17.032 assessments when individuals are being released with bond conditions, monitor the forensic waitlist, complete crisis assessments upon release, assist with facilitation of state hospitalization, complete 24 hour follow ups, and provide case management services. </a:t>
            </a:r>
          </a:p>
          <a:p>
            <a:pPr marL="0" indent="0">
              <a:lnSpc>
                <a:spcPct val="120000"/>
              </a:lnSpc>
              <a:spcBef>
                <a:spcPts val="0"/>
              </a:spcBef>
              <a:spcAft>
                <a:spcPts val="0"/>
              </a:spcAft>
              <a:buNone/>
            </a:pPr>
            <a:endParaRPr lang="en-US" sz="1600" dirty="0">
              <a:solidFill>
                <a:schemeClr val="tx1"/>
              </a:solidFill>
            </a:endParaRPr>
          </a:p>
          <a:p>
            <a:pPr marL="0" indent="0">
              <a:lnSpc>
                <a:spcPct val="120000"/>
              </a:lnSpc>
              <a:spcBef>
                <a:spcPts val="0"/>
              </a:spcBef>
              <a:spcAft>
                <a:spcPts val="0"/>
              </a:spcAft>
              <a:buNone/>
            </a:pPr>
            <a:r>
              <a:rPr lang="en-US" sz="1600" b="1" dirty="0">
                <a:solidFill>
                  <a:schemeClr val="tx1"/>
                </a:solidFill>
              </a:rPr>
              <a:t>School Liaison</a:t>
            </a:r>
          </a:p>
          <a:p>
            <a:pPr>
              <a:lnSpc>
                <a:spcPct val="120000"/>
              </a:lnSpc>
              <a:spcBef>
                <a:spcPts val="0"/>
              </a:spcBef>
              <a:spcAft>
                <a:spcPts val="0"/>
              </a:spcAft>
              <a:buFont typeface="Courier New" panose="02070309020205020404" pitchFamily="49" charset="0"/>
              <a:buChar char="o"/>
            </a:pPr>
            <a:r>
              <a:rPr lang="en-US" sz="1600" dirty="0">
                <a:solidFill>
                  <a:schemeClr val="tx1"/>
                </a:solidFill>
              </a:rPr>
              <a:t>Work closely with schools within Denton County and ensures children and families are connected to appropriate services. </a:t>
            </a:r>
          </a:p>
          <a:p>
            <a:pPr marL="0" indent="0">
              <a:lnSpc>
                <a:spcPct val="120000"/>
              </a:lnSpc>
              <a:spcBef>
                <a:spcPts val="0"/>
              </a:spcBef>
              <a:spcAft>
                <a:spcPts val="0"/>
              </a:spcAft>
              <a:buNone/>
            </a:pPr>
            <a:endParaRPr lang="en-US" sz="1600" dirty="0">
              <a:solidFill>
                <a:schemeClr val="tx1"/>
              </a:solidFill>
            </a:endParaRPr>
          </a:p>
          <a:p>
            <a:pPr>
              <a:lnSpc>
                <a:spcPct val="120000"/>
              </a:lnSpc>
              <a:spcBef>
                <a:spcPts val="0"/>
              </a:spcBef>
              <a:spcAft>
                <a:spcPts val="0"/>
              </a:spcAft>
              <a:buFont typeface="Courier New" panose="02070309020205020404" pitchFamily="49" charset="0"/>
              <a:buChar char="o"/>
            </a:pPr>
            <a:endParaRPr lang="en-US" sz="1600" dirty="0">
              <a:solidFill>
                <a:schemeClr val="tx1"/>
              </a:solidFill>
            </a:endParaRPr>
          </a:p>
          <a:p>
            <a:pPr>
              <a:lnSpc>
                <a:spcPct val="120000"/>
              </a:lnSpc>
              <a:spcBef>
                <a:spcPts val="0"/>
              </a:spcBef>
              <a:spcAft>
                <a:spcPts val="0"/>
              </a:spcAft>
              <a:buFont typeface="Courier New" panose="02070309020205020404" pitchFamily="49" charset="0"/>
              <a:buChar char="o"/>
            </a:pPr>
            <a:endParaRPr lang="en-US" sz="1600" dirty="0">
              <a:solidFill>
                <a:schemeClr val="tx1"/>
              </a:solidFill>
            </a:endParaRPr>
          </a:p>
          <a:p>
            <a:pPr marL="0" indent="0">
              <a:lnSpc>
                <a:spcPct val="120000"/>
              </a:lnSpc>
              <a:spcBef>
                <a:spcPts val="0"/>
              </a:spcBef>
              <a:spcAft>
                <a:spcPts val="0"/>
              </a:spcAft>
              <a:buNone/>
            </a:pPr>
            <a:endParaRPr lang="en-US" sz="1400" dirty="0">
              <a:solidFill>
                <a:schemeClr val="tx1"/>
              </a:solidFill>
            </a:endParaRPr>
          </a:p>
        </p:txBody>
      </p:sp>
    </p:spTree>
    <p:extLst>
      <p:ext uri="{BB962C8B-B14F-4D97-AF65-F5344CB8AC3E}">
        <p14:creationId xmlns:p14="http://schemas.microsoft.com/office/powerpoint/2010/main" val="1274004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68F23EF-3BE5-7C17-4873-7AE6D61A2AB6}"/>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Crisis Prevention Liaison</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81B73C69-C382-6E97-6405-F5D8D6344EEE}"/>
              </a:ext>
            </a:extLst>
          </p:cNvPr>
          <p:cNvSpPr>
            <a:spLocks noGrp="1"/>
          </p:cNvSpPr>
          <p:nvPr>
            <p:ph idx="1"/>
          </p:nvPr>
        </p:nvSpPr>
        <p:spPr>
          <a:xfrm>
            <a:off x="4742016" y="605896"/>
            <a:ext cx="6413663" cy="5646208"/>
          </a:xfrm>
        </p:spPr>
        <p:txBody>
          <a:bodyPr anchor="ctr">
            <a:normAutofit/>
          </a:bodyPr>
          <a:lstStyle/>
          <a:p>
            <a:r>
              <a:rPr lang="en-US" b="1" dirty="0"/>
              <a:t>Partnership with Law Enforcement</a:t>
            </a:r>
          </a:p>
          <a:p>
            <a:pPr>
              <a:buFont typeface="Courier New" panose="02070309020205020404" pitchFamily="49" charset="0"/>
              <a:buChar char="o"/>
            </a:pPr>
            <a:r>
              <a:rPr lang="en-US" dirty="0"/>
              <a:t>The crisis prevention liaison can work with law enforcement officers to engage individuals who demonstrate high utilization of emergency services.</a:t>
            </a:r>
          </a:p>
          <a:p>
            <a:r>
              <a:rPr lang="en-US" b="1" dirty="0"/>
              <a:t>How?</a:t>
            </a:r>
          </a:p>
          <a:p>
            <a:pPr>
              <a:buFont typeface="Courier New" panose="02070309020205020404" pitchFamily="49" charset="0"/>
              <a:buChar char="o"/>
            </a:pPr>
            <a:r>
              <a:rPr lang="en-US" dirty="0"/>
              <a:t>Officers can submit a referral form to </a:t>
            </a:r>
            <a:r>
              <a:rPr lang="en-US" dirty="0">
                <a:hlinkClick r:id="rId2"/>
              </a:rPr>
              <a:t>cpt@dentonmhmr.org</a:t>
            </a:r>
            <a:r>
              <a:rPr lang="en-US" dirty="0"/>
              <a:t> when they encounter an individual they believe could benefit from mental health services. Upon receipt the crisis prevention liaison will complete the following:</a:t>
            </a:r>
          </a:p>
          <a:p>
            <a:pPr lvl="1">
              <a:buFont typeface="Courier New" panose="02070309020205020404" pitchFamily="49" charset="0"/>
              <a:buChar char="o"/>
            </a:pPr>
            <a:r>
              <a:rPr lang="en-US" dirty="0"/>
              <a:t>Phone contact</a:t>
            </a:r>
          </a:p>
          <a:p>
            <a:pPr lvl="1">
              <a:buFont typeface="Courier New" panose="02070309020205020404" pitchFamily="49" charset="0"/>
              <a:buChar char="o"/>
            </a:pPr>
            <a:r>
              <a:rPr lang="en-US" dirty="0"/>
              <a:t>In person visit (if deemed safe to do so)</a:t>
            </a:r>
          </a:p>
          <a:p>
            <a:pPr lvl="1">
              <a:buFont typeface="Courier New" panose="02070309020205020404" pitchFamily="49" charset="0"/>
              <a:buChar char="o"/>
            </a:pPr>
            <a:r>
              <a:rPr lang="en-US" dirty="0"/>
              <a:t>In person visit with law enforcement officer</a:t>
            </a:r>
          </a:p>
          <a:p>
            <a:pPr lvl="1">
              <a:buFont typeface="Courier New" panose="02070309020205020404" pitchFamily="49" charset="0"/>
              <a:buChar char="o"/>
            </a:pPr>
            <a:r>
              <a:rPr lang="en-US" dirty="0"/>
              <a:t>Referral to crisis team</a:t>
            </a:r>
          </a:p>
          <a:p>
            <a:pPr marL="201168" lvl="1" indent="0">
              <a:buNone/>
            </a:pPr>
            <a:endParaRPr lang="en-US" dirty="0"/>
          </a:p>
          <a:p>
            <a:pPr marL="0" indent="0">
              <a:buNone/>
            </a:pPr>
            <a:r>
              <a:rPr lang="en-US" sz="1600" i="1" kern="100" dirty="0">
                <a:solidFill>
                  <a:schemeClr val="tx1"/>
                </a:solidFill>
                <a:cs typeface="Times New Roman" panose="02020603050405020304" pitchFamily="18" charset="0"/>
              </a:rPr>
              <a:t>If your agency would like the referral form, please email </a:t>
            </a:r>
            <a:r>
              <a:rPr lang="en-US" sz="1600" i="1" kern="100" dirty="0">
                <a:solidFill>
                  <a:schemeClr val="tx1"/>
                </a:solidFill>
                <a:cs typeface="Times New Roman" panose="02020603050405020304" pitchFamily="18" charset="0"/>
                <a:hlinkClick r:id="rId2">
                  <a:extLst>
                    <a:ext uri="{A12FA001-AC4F-418D-AE19-62706E023703}">
                      <ahyp:hlinkClr xmlns:ahyp="http://schemas.microsoft.com/office/drawing/2018/hyperlinkcolor" val="tx"/>
                    </a:ext>
                  </a:extLst>
                </a:hlinkClick>
              </a:rPr>
              <a:t>cpt@dentonmhmr.org</a:t>
            </a:r>
            <a:r>
              <a:rPr lang="en-US" sz="1600" i="1" kern="100" dirty="0">
                <a:solidFill>
                  <a:schemeClr val="tx1"/>
                </a:solidFill>
                <a:cs typeface="Times New Roman" panose="02020603050405020304" pitchFamily="18" charset="0"/>
              </a:rPr>
              <a:t> </a:t>
            </a:r>
          </a:p>
        </p:txBody>
      </p:sp>
    </p:spTree>
    <p:extLst>
      <p:ext uri="{BB962C8B-B14F-4D97-AF65-F5344CB8AC3E}">
        <p14:creationId xmlns:p14="http://schemas.microsoft.com/office/powerpoint/2010/main" val="2588563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8821DE90-103D-137D-B366-B355AF1C66C0}"/>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Crisis Hotline</a:t>
            </a:r>
          </a:p>
        </p:txBody>
      </p:sp>
      <p:sp>
        <p:nvSpPr>
          <p:cNvPr id="14" name="Rectangle 13">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Content Placeholder 4">
            <a:extLst>
              <a:ext uri="{FF2B5EF4-FFF2-40B4-BE49-F238E27FC236}">
                <a16:creationId xmlns:a16="http://schemas.microsoft.com/office/drawing/2014/main" id="{ABAA6575-71F8-E638-48E2-20EF8C95524D}"/>
              </a:ext>
            </a:extLst>
          </p:cNvPr>
          <p:cNvSpPr>
            <a:spLocks noGrp="1"/>
          </p:cNvSpPr>
          <p:nvPr>
            <p:ph idx="1"/>
          </p:nvPr>
        </p:nvSpPr>
        <p:spPr>
          <a:xfrm>
            <a:off x="4742016" y="605896"/>
            <a:ext cx="6413663" cy="5646208"/>
          </a:xfrm>
        </p:spPr>
        <p:txBody>
          <a:bodyPr anchor="ctr">
            <a:normAutofit/>
          </a:bodyPr>
          <a:lstStyle/>
          <a:p>
            <a:pPr marL="0" indent="0">
              <a:lnSpc>
                <a:spcPct val="120000"/>
              </a:lnSpc>
              <a:spcBef>
                <a:spcPts val="0"/>
              </a:spcBef>
              <a:spcAft>
                <a:spcPts val="0"/>
              </a:spcAft>
              <a:buNone/>
            </a:pPr>
            <a:r>
              <a:rPr lang="en-US" dirty="0"/>
              <a:t>The Crisis Hotline Number: 1-800-762-0157 or 988</a:t>
            </a:r>
          </a:p>
          <a:p>
            <a:pPr marL="0" indent="0">
              <a:lnSpc>
                <a:spcPct val="120000"/>
              </a:lnSpc>
              <a:spcBef>
                <a:spcPts val="0"/>
              </a:spcBef>
              <a:spcAft>
                <a:spcPts val="0"/>
              </a:spcAft>
              <a:buNone/>
            </a:pPr>
            <a:endParaRPr lang="en-US" dirty="0"/>
          </a:p>
          <a:p>
            <a:pPr marL="0" indent="0">
              <a:lnSpc>
                <a:spcPct val="120000"/>
              </a:lnSpc>
              <a:spcBef>
                <a:spcPts val="0"/>
              </a:spcBef>
              <a:spcAft>
                <a:spcPts val="0"/>
              </a:spcAft>
              <a:buNone/>
            </a:pPr>
            <a:r>
              <a:rPr lang="en-US" dirty="0"/>
              <a:t>The Hotline is available 24/7, 365 days per year. </a:t>
            </a:r>
          </a:p>
          <a:p>
            <a:endParaRPr lang="en-US" dirty="0"/>
          </a:p>
        </p:txBody>
      </p:sp>
    </p:spTree>
    <p:extLst>
      <p:ext uri="{BB962C8B-B14F-4D97-AF65-F5344CB8AC3E}">
        <p14:creationId xmlns:p14="http://schemas.microsoft.com/office/powerpoint/2010/main" val="31048662"/>
      </p:ext>
    </p:extLst>
  </p:cSld>
  <p:clrMapOvr>
    <a:masterClrMapping/>
  </p:clrMapOvr>
</p:sld>
</file>

<file path=ppt/theme/theme1.xml><?xml version="1.0" encoding="utf-8"?>
<a:theme xmlns:a="http://schemas.openxmlformats.org/drawingml/2006/main" name="Retrospect">
  <a:themeElements>
    <a:clrScheme name="Custom 10">
      <a:dk1>
        <a:srgbClr val="000000"/>
      </a:dk1>
      <a:lt1>
        <a:sysClr val="window" lastClr="FFFFFF"/>
      </a:lt1>
      <a:dk2>
        <a:srgbClr val="637052"/>
      </a:dk2>
      <a:lt2>
        <a:srgbClr val="CCDDEA"/>
      </a:lt2>
      <a:accent1>
        <a:srgbClr val="232E5C"/>
      </a:accent1>
      <a:accent2>
        <a:srgbClr val="7A3645"/>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4123</TotalTime>
  <Words>2228</Words>
  <Application>Microsoft Office PowerPoint</Application>
  <PresentationFormat>Widescreen</PresentationFormat>
  <Paragraphs>315</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Calibri</vt:lpstr>
      <vt:lpstr>Calibri Light</vt:lpstr>
      <vt:lpstr>Courier New</vt:lpstr>
      <vt:lpstr>inherit</vt:lpstr>
      <vt:lpstr>Times New Roman</vt:lpstr>
      <vt:lpstr>Retrospect</vt:lpstr>
      <vt:lpstr>PowerPoint Presentation</vt:lpstr>
      <vt:lpstr>Mission Statement</vt:lpstr>
      <vt:lpstr>Intake Services</vt:lpstr>
      <vt:lpstr>Core Services –  Adults &amp; Children/ Adolescents </vt:lpstr>
      <vt:lpstr>Child &amp; Adolescent Youth Empowerment Services &amp; Wraparound</vt:lpstr>
      <vt:lpstr>Psychiatric Clinic &amp; Nursing Services</vt:lpstr>
      <vt:lpstr>Liaison Services</vt:lpstr>
      <vt:lpstr>Crisis Prevention Liaison</vt:lpstr>
      <vt:lpstr>Crisis Hotline</vt:lpstr>
      <vt:lpstr>Multi-Systemic Therapy (MST)</vt:lpstr>
      <vt:lpstr>COMPASS Team (First Episode Psychosis)</vt:lpstr>
      <vt:lpstr>Assertive Community Treatment (ACT) Team</vt:lpstr>
      <vt:lpstr>Peer Support &amp; Family Partner  Services</vt:lpstr>
      <vt:lpstr>Counseling</vt:lpstr>
      <vt:lpstr>Texas Correctional Office on Offenders with Medical or Mental Impairments (TCOOMMI)</vt:lpstr>
      <vt:lpstr>Connections Program</vt:lpstr>
      <vt:lpstr>Additional Supported Housing</vt:lpstr>
      <vt:lpstr>Individuals with Intellectual &amp; Developmental Disability (IDD)   </vt:lpstr>
      <vt:lpstr>Individuals with Intellectual &amp; Developmental Disability (IDD)   General Revenue (GR) Program</vt:lpstr>
      <vt:lpstr>Additional Center  Services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Taylor Warren</dc:creator>
  <cp:lastModifiedBy>Dallas Hamilton</cp:lastModifiedBy>
  <cp:revision>50</cp:revision>
  <cp:lastPrinted>2025-06-11T15:54:25Z</cp:lastPrinted>
  <dcterms:created xsi:type="dcterms:W3CDTF">2025-06-03T19:16:21Z</dcterms:created>
  <dcterms:modified xsi:type="dcterms:W3CDTF">2025-09-18T02:09:18Z</dcterms:modified>
</cp:coreProperties>
</file>