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3"/>
  </p:notesMasterIdLst>
  <p:sldIdLst>
    <p:sldId id="257" r:id="rId2"/>
    <p:sldId id="258" r:id="rId3"/>
    <p:sldId id="259" r:id="rId4"/>
    <p:sldId id="281" r:id="rId5"/>
    <p:sldId id="282" r:id="rId6"/>
    <p:sldId id="278" r:id="rId7"/>
    <p:sldId id="264" r:id="rId8"/>
    <p:sldId id="302" r:id="rId9"/>
    <p:sldId id="270" r:id="rId10"/>
    <p:sldId id="303" r:id="rId11"/>
    <p:sldId id="271" r:id="rId12"/>
    <p:sldId id="279" r:id="rId13"/>
    <p:sldId id="265" r:id="rId14"/>
    <p:sldId id="272" r:id="rId15"/>
    <p:sldId id="304" r:id="rId16"/>
    <p:sldId id="276" r:id="rId17"/>
    <p:sldId id="273" r:id="rId18"/>
    <p:sldId id="274" r:id="rId19"/>
    <p:sldId id="275" r:id="rId20"/>
    <p:sldId id="280" r:id="rId21"/>
    <p:sldId id="266" r:id="rId22"/>
    <p:sldId id="305" r:id="rId23"/>
    <p:sldId id="285" r:id="rId24"/>
    <p:sldId id="283" r:id="rId25"/>
    <p:sldId id="284" r:id="rId26"/>
    <p:sldId id="286" r:id="rId27"/>
    <p:sldId id="293" r:id="rId28"/>
    <p:sldId id="296" r:id="rId29"/>
    <p:sldId id="297" r:id="rId30"/>
    <p:sldId id="298" r:id="rId31"/>
    <p:sldId id="300" r:id="rId32"/>
    <p:sldId id="301" r:id="rId33"/>
    <p:sldId id="267" r:id="rId34"/>
    <p:sldId id="268" r:id="rId35"/>
    <p:sldId id="269" r:id="rId36"/>
    <p:sldId id="260" r:id="rId37"/>
    <p:sldId id="261" r:id="rId38"/>
    <p:sldId id="262" r:id="rId39"/>
    <p:sldId id="263" r:id="rId40"/>
    <p:sldId id="306" r:id="rId41"/>
    <p:sldId id="307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B8B73-612C-4B82-8792-8B01A21EBE5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553C5B-B3E0-49E5-B17D-23D252436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298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Begin</a:t>
            </a:r>
            <a:r>
              <a:rPr lang="en-US" b="1" baseline="0" dirty="0" smtClean="0"/>
              <a:t> = the most rewarding thing I’ve done in prosecution.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6D9149C-B28F-43CC-9C37-55E2503AEDB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1901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MHTC</a:t>
            </a:r>
          </a:p>
          <a:p>
            <a:r>
              <a:rPr lang="en-US" b="1" dirty="0" smtClean="0"/>
              <a:t>DWI</a:t>
            </a:r>
            <a:r>
              <a:rPr lang="en-US" b="1" baseline="0" dirty="0" smtClean="0"/>
              <a:t> </a:t>
            </a:r>
          </a:p>
          <a:p>
            <a:r>
              <a:rPr lang="en-US" b="1" baseline="0" dirty="0" smtClean="0"/>
              <a:t>Drug</a:t>
            </a:r>
          </a:p>
          <a:p>
            <a:r>
              <a:rPr lang="en-US" b="1" baseline="0" dirty="0" smtClean="0"/>
              <a:t>First Offender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9149C-B28F-43CC-9C37-55E2503AEDB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260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5067300" y="1789114"/>
            <a:ext cx="7120467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>
                <a:gd name="T0" fmla="*/ 18 w 66"/>
                <a:gd name="T1" fmla="*/ 96 h 96"/>
                <a:gd name="T2" fmla="*/ 42 w 66"/>
                <a:gd name="T3" fmla="*/ 78 h 96"/>
                <a:gd name="T4" fmla="*/ 60 w 66"/>
                <a:gd name="T5" fmla="*/ 60 h 96"/>
                <a:gd name="T6" fmla="*/ 66 w 66"/>
                <a:gd name="T7" fmla="*/ 36 h 96"/>
                <a:gd name="T8" fmla="*/ 60 w 66"/>
                <a:gd name="T9" fmla="*/ 12 h 96"/>
                <a:gd name="T10" fmla="*/ 36 w 66"/>
                <a:gd name="T11" fmla="*/ 0 h 96"/>
                <a:gd name="T12" fmla="*/ 24 w 66"/>
                <a:gd name="T13" fmla="*/ 6 h 96"/>
                <a:gd name="T14" fmla="*/ 12 w 66"/>
                <a:gd name="T15" fmla="*/ 12 h 96"/>
                <a:gd name="T16" fmla="*/ 0 w 66"/>
                <a:gd name="T17" fmla="*/ 36 h 96"/>
                <a:gd name="T18" fmla="*/ 0 w 66"/>
                <a:gd name="T19" fmla="*/ 60 h 96"/>
                <a:gd name="T20" fmla="*/ 12 w 66"/>
                <a:gd name="T21" fmla="*/ 84 h 96"/>
                <a:gd name="T22" fmla="*/ 18 w 66"/>
                <a:gd name="T23" fmla="*/ 96 h 96"/>
                <a:gd name="T24" fmla="*/ 18 w 66"/>
                <a:gd name="T25" fmla="*/ 96 h 96"/>
                <a:gd name="T26" fmla="*/ 42 w 66"/>
                <a:gd name="T27" fmla="*/ 18 h 96"/>
                <a:gd name="T28" fmla="*/ 54 w 66"/>
                <a:gd name="T29" fmla="*/ 24 h 96"/>
                <a:gd name="T30" fmla="*/ 60 w 66"/>
                <a:gd name="T31" fmla="*/ 36 h 96"/>
                <a:gd name="T32" fmla="*/ 60 w 66"/>
                <a:gd name="T33" fmla="*/ 48 h 96"/>
                <a:gd name="T34" fmla="*/ 54 w 66"/>
                <a:gd name="T35" fmla="*/ 54 h 96"/>
                <a:gd name="T36" fmla="*/ 36 w 66"/>
                <a:gd name="T37" fmla="*/ 72 h 96"/>
                <a:gd name="T38" fmla="*/ 24 w 66"/>
                <a:gd name="T39" fmla="*/ 78 h 96"/>
                <a:gd name="T40" fmla="*/ 24 w 66"/>
                <a:gd name="T41" fmla="*/ 78 h 96"/>
                <a:gd name="T42" fmla="*/ 12 w 66"/>
                <a:gd name="T43" fmla="*/ 48 h 96"/>
                <a:gd name="T44" fmla="*/ 18 w 66"/>
                <a:gd name="T45" fmla="*/ 24 h 96"/>
                <a:gd name="T46" fmla="*/ 30 w 66"/>
                <a:gd name="T47" fmla="*/ 18 h 96"/>
                <a:gd name="T48" fmla="*/ 42 w 66"/>
                <a:gd name="T49" fmla="*/ 18 h 96"/>
                <a:gd name="T50" fmla="*/ 42 w 66"/>
                <a:gd name="T51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>
                <a:gd name="T0" fmla="*/ 6 w 623"/>
                <a:gd name="T1" fmla="*/ 18 h 156"/>
                <a:gd name="T2" fmla="*/ 162 w 623"/>
                <a:gd name="T3" fmla="*/ 36 h 156"/>
                <a:gd name="T4" fmla="*/ 251 w 623"/>
                <a:gd name="T5" fmla="*/ 36 h 156"/>
                <a:gd name="T6" fmla="*/ 354 w 623"/>
                <a:gd name="T7" fmla="*/ 30 h 156"/>
                <a:gd name="T8" fmla="*/ 473 w 623"/>
                <a:gd name="T9" fmla="*/ 18 h 156"/>
                <a:gd name="T10" fmla="*/ 611 w 623"/>
                <a:gd name="T11" fmla="*/ 0 h 156"/>
                <a:gd name="T12" fmla="*/ 623 w 623"/>
                <a:gd name="T13" fmla="*/ 114 h 156"/>
                <a:gd name="T14" fmla="*/ 497 w 623"/>
                <a:gd name="T15" fmla="*/ 138 h 156"/>
                <a:gd name="T16" fmla="*/ 414 w 623"/>
                <a:gd name="T17" fmla="*/ 150 h 156"/>
                <a:gd name="T18" fmla="*/ 318 w 623"/>
                <a:gd name="T19" fmla="*/ 156 h 156"/>
                <a:gd name="T20" fmla="*/ 215 w 623"/>
                <a:gd name="T21" fmla="*/ 156 h 156"/>
                <a:gd name="T22" fmla="*/ 108 w 623"/>
                <a:gd name="T23" fmla="*/ 150 h 156"/>
                <a:gd name="T24" fmla="*/ 0 w 623"/>
                <a:gd name="T25" fmla="*/ 132 h 156"/>
                <a:gd name="T26" fmla="*/ 6 w 623"/>
                <a:gd name="T27" fmla="*/ 18 h 156"/>
                <a:gd name="T28" fmla="*/ 6 w 623"/>
                <a:gd name="T29" fmla="*/ 1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>
                <a:gd name="T0" fmla="*/ 754 w 993"/>
                <a:gd name="T1" fmla="*/ 6 h 126"/>
                <a:gd name="T2" fmla="*/ 652 w 993"/>
                <a:gd name="T3" fmla="*/ 6 h 126"/>
                <a:gd name="T4" fmla="*/ 563 w 993"/>
                <a:gd name="T5" fmla="*/ 6 h 126"/>
                <a:gd name="T6" fmla="*/ 479 w 993"/>
                <a:gd name="T7" fmla="*/ 6 h 126"/>
                <a:gd name="T8" fmla="*/ 401 w 993"/>
                <a:gd name="T9" fmla="*/ 6 h 126"/>
                <a:gd name="T10" fmla="*/ 335 w 993"/>
                <a:gd name="T11" fmla="*/ 0 h 126"/>
                <a:gd name="T12" fmla="*/ 276 w 993"/>
                <a:gd name="T13" fmla="*/ 0 h 126"/>
                <a:gd name="T14" fmla="*/ 222 w 993"/>
                <a:gd name="T15" fmla="*/ 0 h 126"/>
                <a:gd name="T16" fmla="*/ 180 w 993"/>
                <a:gd name="T17" fmla="*/ 6 h 126"/>
                <a:gd name="T18" fmla="*/ 138 w 993"/>
                <a:gd name="T19" fmla="*/ 6 h 126"/>
                <a:gd name="T20" fmla="*/ 108 w 993"/>
                <a:gd name="T21" fmla="*/ 6 h 126"/>
                <a:gd name="T22" fmla="*/ 54 w 993"/>
                <a:gd name="T23" fmla="*/ 6 h 126"/>
                <a:gd name="T24" fmla="*/ 24 w 993"/>
                <a:gd name="T25" fmla="*/ 12 h 126"/>
                <a:gd name="T26" fmla="*/ 6 w 993"/>
                <a:gd name="T27" fmla="*/ 18 h 126"/>
                <a:gd name="T28" fmla="*/ 0 w 993"/>
                <a:gd name="T29" fmla="*/ 24 h 126"/>
                <a:gd name="T30" fmla="*/ 12 w 993"/>
                <a:gd name="T31" fmla="*/ 42 h 126"/>
                <a:gd name="T32" fmla="*/ 18 w 993"/>
                <a:gd name="T33" fmla="*/ 48 h 126"/>
                <a:gd name="T34" fmla="*/ 30 w 993"/>
                <a:gd name="T35" fmla="*/ 54 h 126"/>
                <a:gd name="T36" fmla="*/ 60 w 993"/>
                <a:gd name="T37" fmla="*/ 60 h 126"/>
                <a:gd name="T38" fmla="*/ 90 w 993"/>
                <a:gd name="T39" fmla="*/ 72 h 126"/>
                <a:gd name="T40" fmla="*/ 144 w 993"/>
                <a:gd name="T41" fmla="*/ 84 h 126"/>
                <a:gd name="T42" fmla="*/ 210 w 993"/>
                <a:gd name="T43" fmla="*/ 90 h 126"/>
                <a:gd name="T44" fmla="*/ 293 w 993"/>
                <a:gd name="T45" fmla="*/ 102 h 126"/>
                <a:gd name="T46" fmla="*/ 389 w 993"/>
                <a:gd name="T47" fmla="*/ 108 h 126"/>
                <a:gd name="T48" fmla="*/ 503 w 993"/>
                <a:gd name="T49" fmla="*/ 120 h 126"/>
                <a:gd name="T50" fmla="*/ 622 w 993"/>
                <a:gd name="T51" fmla="*/ 120 h 126"/>
                <a:gd name="T52" fmla="*/ 754 w 993"/>
                <a:gd name="T53" fmla="*/ 126 h 126"/>
                <a:gd name="T54" fmla="*/ 873 w 993"/>
                <a:gd name="T55" fmla="*/ 126 h 126"/>
                <a:gd name="T56" fmla="*/ 993 w 993"/>
                <a:gd name="T57" fmla="*/ 126 h 126"/>
                <a:gd name="T58" fmla="*/ 993 w 993"/>
                <a:gd name="T59" fmla="*/ 12 h 126"/>
                <a:gd name="T60" fmla="*/ 879 w 993"/>
                <a:gd name="T61" fmla="*/ 12 h 126"/>
                <a:gd name="T62" fmla="*/ 754 w 993"/>
                <a:gd name="T63" fmla="*/ 6 h 126"/>
                <a:gd name="T64" fmla="*/ 754 w 993"/>
                <a:gd name="T65" fmla="*/ 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>
                <a:gd name="T0" fmla="*/ 0 w 969"/>
                <a:gd name="T1" fmla="*/ 0 h 245"/>
                <a:gd name="T2" fmla="*/ 24 w 969"/>
                <a:gd name="T3" fmla="*/ 54 h 245"/>
                <a:gd name="T4" fmla="*/ 66 w 969"/>
                <a:gd name="T5" fmla="*/ 96 h 245"/>
                <a:gd name="T6" fmla="*/ 120 w 969"/>
                <a:gd name="T7" fmla="*/ 137 h 245"/>
                <a:gd name="T8" fmla="*/ 198 w 969"/>
                <a:gd name="T9" fmla="*/ 173 h 245"/>
                <a:gd name="T10" fmla="*/ 293 w 969"/>
                <a:gd name="T11" fmla="*/ 203 h 245"/>
                <a:gd name="T12" fmla="*/ 353 w 969"/>
                <a:gd name="T13" fmla="*/ 215 h 245"/>
                <a:gd name="T14" fmla="*/ 413 w 969"/>
                <a:gd name="T15" fmla="*/ 227 h 245"/>
                <a:gd name="T16" fmla="*/ 479 w 969"/>
                <a:gd name="T17" fmla="*/ 233 h 245"/>
                <a:gd name="T18" fmla="*/ 556 w 969"/>
                <a:gd name="T19" fmla="*/ 239 h 245"/>
                <a:gd name="T20" fmla="*/ 634 w 969"/>
                <a:gd name="T21" fmla="*/ 245 h 245"/>
                <a:gd name="T22" fmla="*/ 724 w 969"/>
                <a:gd name="T23" fmla="*/ 245 h 245"/>
                <a:gd name="T24" fmla="*/ 855 w 969"/>
                <a:gd name="T25" fmla="*/ 245 h 245"/>
                <a:gd name="T26" fmla="*/ 969 w 969"/>
                <a:gd name="T27" fmla="*/ 239 h 245"/>
                <a:gd name="T28" fmla="*/ 969 w 969"/>
                <a:gd name="T29" fmla="*/ 60 h 245"/>
                <a:gd name="T30" fmla="*/ 700 w 969"/>
                <a:gd name="T31" fmla="*/ 60 h 245"/>
                <a:gd name="T32" fmla="*/ 503 w 969"/>
                <a:gd name="T33" fmla="*/ 54 h 245"/>
                <a:gd name="T34" fmla="*/ 317 w 969"/>
                <a:gd name="T35" fmla="*/ 42 h 245"/>
                <a:gd name="T36" fmla="*/ 150 w 969"/>
                <a:gd name="T37" fmla="*/ 24 h 245"/>
                <a:gd name="T38" fmla="*/ 72 w 969"/>
                <a:gd name="T39" fmla="*/ 12 h 245"/>
                <a:gd name="T40" fmla="*/ 0 w 969"/>
                <a:gd name="T41" fmla="*/ 0 h 245"/>
                <a:gd name="T42" fmla="*/ 0 w 969"/>
                <a:gd name="T43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>
                <a:gd name="T0" fmla="*/ 700 w 951"/>
                <a:gd name="T1" fmla="*/ 0 h 90"/>
                <a:gd name="T2" fmla="*/ 598 w 951"/>
                <a:gd name="T3" fmla="*/ 0 h 90"/>
                <a:gd name="T4" fmla="*/ 515 w 951"/>
                <a:gd name="T5" fmla="*/ 0 h 90"/>
                <a:gd name="T6" fmla="*/ 431 w 951"/>
                <a:gd name="T7" fmla="*/ 0 h 90"/>
                <a:gd name="T8" fmla="*/ 365 w 951"/>
                <a:gd name="T9" fmla="*/ 0 h 90"/>
                <a:gd name="T10" fmla="*/ 299 w 951"/>
                <a:gd name="T11" fmla="*/ 0 h 90"/>
                <a:gd name="T12" fmla="*/ 245 w 951"/>
                <a:gd name="T13" fmla="*/ 0 h 90"/>
                <a:gd name="T14" fmla="*/ 198 w 951"/>
                <a:gd name="T15" fmla="*/ 0 h 90"/>
                <a:gd name="T16" fmla="*/ 162 w 951"/>
                <a:gd name="T17" fmla="*/ 0 h 90"/>
                <a:gd name="T18" fmla="*/ 126 w 951"/>
                <a:gd name="T19" fmla="*/ 6 h 90"/>
                <a:gd name="T20" fmla="*/ 96 w 951"/>
                <a:gd name="T21" fmla="*/ 6 h 90"/>
                <a:gd name="T22" fmla="*/ 54 w 951"/>
                <a:gd name="T23" fmla="*/ 12 h 90"/>
                <a:gd name="T24" fmla="*/ 30 w 951"/>
                <a:gd name="T25" fmla="*/ 12 h 90"/>
                <a:gd name="T26" fmla="*/ 12 w 951"/>
                <a:gd name="T27" fmla="*/ 18 h 90"/>
                <a:gd name="T28" fmla="*/ 6 w 951"/>
                <a:gd name="T29" fmla="*/ 18 h 90"/>
                <a:gd name="T30" fmla="*/ 0 w 951"/>
                <a:gd name="T31" fmla="*/ 24 h 90"/>
                <a:gd name="T32" fmla="*/ 6 w 951"/>
                <a:gd name="T33" fmla="*/ 30 h 90"/>
                <a:gd name="T34" fmla="*/ 24 w 951"/>
                <a:gd name="T35" fmla="*/ 36 h 90"/>
                <a:gd name="T36" fmla="*/ 54 w 951"/>
                <a:gd name="T37" fmla="*/ 42 h 90"/>
                <a:gd name="T38" fmla="*/ 102 w 951"/>
                <a:gd name="T39" fmla="*/ 54 h 90"/>
                <a:gd name="T40" fmla="*/ 168 w 951"/>
                <a:gd name="T41" fmla="*/ 60 h 90"/>
                <a:gd name="T42" fmla="*/ 251 w 951"/>
                <a:gd name="T43" fmla="*/ 66 h 90"/>
                <a:gd name="T44" fmla="*/ 341 w 951"/>
                <a:gd name="T45" fmla="*/ 78 h 90"/>
                <a:gd name="T46" fmla="*/ 449 w 951"/>
                <a:gd name="T47" fmla="*/ 84 h 90"/>
                <a:gd name="T48" fmla="*/ 568 w 951"/>
                <a:gd name="T49" fmla="*/ 84 h 90"/>
                <a:gd name="T50" fmla="*/ 694 w 951"/>
                <a:gd name="T51" fmla="*/ 90 h 90"/>
                <a:gd name="T52" fmla="*/ 825 w 951"/>
                <a:gd name="T53" fmla="*/ 90 h 90"/>
                <a:gd name="T54" fmla="*/ 951 w 951"/>
                <a:gd name="T55" fmla="*/ 90 h 90"/>
                <a:gd name="T56" fmla="*/ 951 w 951"/>
                <a:gd name="T57" fmla="*/ 6 h 90"/>
                <a:gd name="T58" fmla="*/ 831 w 951"/>
                <a:gd name="T59" fmla="*/ 6 h 90"/>
                <a:gd name="T60" fmla="*/ 772 w 951"/>
                <a:gd name="T61" fmla="*/ 6 h 90"/>
                <a:gd name="T62" fmla="*/ 700 w 951"/>
                <a:gd name="T63" fmla="*/ 0 h 90"/>
                <a:gd name="T64" fmla="*/ 700 w 951"/>
                <a:gd name="T6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>
                <a:gd name="T0" fmla="*/ 102 w 102"/>
                <a:gd name="T1" fmla="*/ 0 h 156"/>
                <a:gd name="T2" fmla="*/ 0 w 102"/>
                <a:gd name="T3" fmla="*/ 6 h 156"/>
                <a:gd name="T4" fmla="*/ 30 w 102"/>
                <a:gd name="T5" fmla="*/ 72 h 156"/>
                <a:gd name="T6" fmla="*/ 30 w 102"/>
                <a:gd name="T7" fmla="*/ 156 h 156"/>
                <a:gd name="T8" fmla="*/ 72 w 102"/>
                <a:gd name="T9" fmla="*/ 156 h 156"/>
                <a:gd name="T10" fmla="*/ 72 w 102"/>
                <a:gd name="T11" fmla="*/ 66 h 156"/>
                <a:gd name="T12" fmla="*/ 102 w 102"/>
                <a:gd name="T13" fmla="*/ 0 h 156"/>
                <a:gd name="T14" fmla="*/ 102 w 102"/>
                <a:gd name="T15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>
                <a:gd name="T0" fmla="*/ 42 w 84"/>
                <a:gd name="T1" fmla="*/ 96 h 96"/>
                <a:gd name="T2" fmla="*/ 66 w 84"/>
                <a:gd name="T3" fmla="*/ 78 h 96"/>
                <a:gd name="T4" fmla="*/ 84 w 84"/>
                <a:gd name="T5" fmla="*/ 54 h 96"/>
                <a:gd name="T6" fmla="*/ 84 w 84"/>
                <a:gd name="T7" fmla="*/ 30 h 96"/>
                <a:gd name="T8" fmla="*/ 66 w 84"/>
                <a:gd name="T9" fmla="*/ 6 h 96"/>
                <a:gd name="T10" fmla="*/ 42 w 84"/>
                <a:gd name="T11" fmla="*/ 0 h 96"/>
                <a:gd name="T12" fmla="*/ 24 w 84"/>
                <a:gd name="T13" fmla="*/ 6 h 96"/>
                <a:gd name="T14" fmla="*/ 12 w 84"/>
                <a:gd name="T15" fmla="*/ 18 h 96"/>
                <a:gd name="T16" fmla="*/ 6 w 84"/>
                <a:gd name="T17" fmla="*/ 30 h 96"/>
                <a:gd name="T18" fmla="*/ 0 w 84"/>
                <a:gd name="T19" fmla="*/ 42 h 96"/>
                <a:gd name="T20" fmla="*/ 12 w 84"/>
                <a:gd name="T21" fmla="*/ 66 h 96"/>
                <a:gd name="T22" fmla="*/ 30 w 84"/>
                <a:gd name="T23" fmla="*/ 84 h 96"/>
                <a:gd name="T24" fmla="*/ 42 w 84"/>
                <a:gd name="T25" fmla="*/ 96 h 96"/>
                <a:gd name="T26" fmla="*/ 42 w 84"/>
                <a:gd name="T27" fmla="*/ 96 h 96"/>
                <a:gd name="T28" fmla="*/ 48 w 84"/>
                <a:gd name="T29" fmla="*/ 12 h 96"/>
                <a:gd name="T30" fmla="*/ 66 w 84"/>
                <a:gd name="T31" fmla="*/ 18 h 96"/>
                <a:gd name="T32" fmla="*/ 72 w 84"/>
                <a:gd name="T33" fmla="*/ 30 h 96"/>
                <a:gd name="T34" fmla="*/ 72 w 84"/>
                <a:gd name="T35" fmla="*/ 42 h 96"/>
                <a:gd name="T36" fmla="*/ 66 w 84"/>
                <a:gd name="T37" fmla="*/ 54 h 96"/>
                <a:gd name="T38" fmla="*/ 54 w 84"/>
                <a:gd name="T39" fmla="*/ 72 h 96"/>
                <a:gd name="T40" fmla="*/ 42 w 84"/>
                <a:gd name="T41" fmla="*/ 84 h 96"/>
                <a:gd name="T42" fmla="*/ 42 w 84"/>
                <a:gd name="T43" fmla="*/ 84 h 96"/>
                <a:gd name="T44" fmla="*/ 30 w 84"/>
                <a:gd name="T45" fmla="*/ 72 h 96"/>
                <a:gd name="T46" fmla="*/ 18 w 84"/>
                <a:gd name="T47" fmla="*/ 54 h 96"/>
                <a:gd name="T48" fmla="*/ 18 w 84"/>
                <a:gd name="T49" fmla="*/ 30 h 96"/>
                <a:gd name="T50" fmla="*/ 30 w 84"/>
                <a:gd name="T51" fmla="*/ 18 h 96"/>
                <a:gd name="T52" fmla="*/ 48 w 84"/>
                <a:gd name="T53" fmla="*/ 12 h 96"/>
                <a:gd name="T54" fmla="*/ 48 w 84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>
                <a:gd name="T0" fmla="*/ 6 w 90"/>
                <a:gd name="T1" fmla="*/ 90 h 108"/>
                <a:gd name="T2" fmla="*/ 18 w 90"/>
                <a:gd name="T3" fmla="*/ 102 h 108"/>
                <a:gd name="T4" fmla="*/ 30 w 90"/>
                <a:gd name="T5" fmla="*/ 108 h 108"/>
                <a:gd name="T6" fmla="*/ 60 w 90"/>
                <a:gd name="T7" fmla="*/ 108 h 108"/>
                <a:gd name="T8" fmla="*/ 84 w 90"/>
                <a:gd name="T9" fmla="*/ 96 h 108"/>
                <a:gd name="T10" fmla="*/ 90 w 90"/>
                <a:gd name="T11" fmla="*/ 84 h 108"/>
                <a:gd name="T12" fmla="*/ 90 w 90"/>
                <a:gd name="T13" fmla="*/ 66 h 108"/>
                <a:gd name="T14" fmla="*/ 84 w 90"/>
                <a:gd name="T15" fmla="*/ 36 h 108"/>
                <a:gd name="T16" fmla="*/ 72 w 90"/>
                <a:gd name="T17" fmla="*/ 18 h 108"/>
                <a:gd name="T18" fmla="*/ 60 w 90"/>
                <a:gd name="T19" fmla="*/ 6 h 108"/>
                <a:gd name="T20" fmla="*/ 54 w 90"/>
                <a:gd name="T21" fmla="*/ 0 h 108"/>
                <a:gd name="T22" fmla="*/ 54 w 90"/>
                <a:gd name="T23" fmla="*/ 0 h 108"/>
                <a:gd name="T24" fmla="*/ 48 w 90"/>
                <a:gd name="T25" fmla="*/ 0 h 108"/>
                <a:gd name="T26" fmla="*/ 24 w 90"/>
                <a:gd name="T27" fmla="*/ 24 h 108"/>
                <a:gd name="T28" fmla="*/ 12 w 90"/>
                <a:gd name="T29" fmla="*/ 48 h 108"/>
                <a:gd name="T30" fmla="*/ 0 w 90"/>
                <a:gd name="T31" fmla="*/ 66 h 108"/>
                <a:gd name="T32" fmla="*/ 6 w 90"/>
                <a:gd name="T33" fmla="*/ 90 h 108"/>
                <a:gd name="T34" fmla="*/ 6 w 90"/>
                <a:gd name="T35" fmla="*/ 90 h 108"/>
                <a:gd name="T36" fmla="*/ 18 w 90"/>
                <a:gd name="T37" fmla="*/ 66 h 108"/>
                <a:gd name="T38" fmla="*/ 24 w 90"/>
                <a:gd name="T39" fmla="*/ 48 h 108"/>
                <a:gd name="T40" fmla="*/ 36 w 90"/>
                <a:gd name="T41" fmla="*/ 30 h 108"/>
                <a:gd name="T42" fmla="*/ 42 w 90"/>
                <a:gd name="T43" fmla="*/ 18 h 108"/>
                <a:gd name="T44" fmla="*/ 48 w 90"/>
                <a:gd name="T45" fmla="*/ 12 h 108"/>
                <a:gd name="T46" fmla="*/ 78 w 90"/>
                <a:gd name="T47" fmla="*/ 42 h 108"/>
                <a:gd name="T48" fmla="*/ 84 w 90"/>
                <a:gd name="T49" fmla="*/ 66 h 108"/>
                <a:gd name="T50" fmla="*/ 66 w 90"/>
                <a:gd name="T51" fmla="*/ 90 h 108"/>
                <a:gd name="T52" fmla="*/ 54 w 90"/>
                <a:gd name="T53" fmla="*/ 96 h 108"/>
                <a:gd name="T54" fmla="*/ 42 w 90"/>
                <a:gd name="T55" fmla="*/ 96 h 108"/>
                <a:gd name="T56" fmla="*/ 30 w 90"/>
                <a:gd name="T57" fmla="*/ 96 h 108"/>
                <a:gd name="T58" fmla="*/ 24 w 90"/>
                <a:gd name="T59" fmla="*/ 84 h 108"/>
                <a:gd name="T60" fmla="*/ 18 w 90"/>
                <a:gd name="T61" fmla="*/ 78 h 108"/>
                <a:gd name="T62" fmla="*/ 18 w 90"/>
                <a:gd name="T63" fmla="*/ 66 h 108"/>
                <a:gd name="T64" fmla="*/ 18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>
                <a:gd name="T0" fmla="*/ 30 w 66"/>
                <a:gd name="T1" fmla="*/ 96 h 96"/>
                <a:gd name="T2" fmla="*/ 54 w 66"/>
                <a:gd name="T3" fmla="*/ 72 h 96"/>
                <a:gd name="T4" fmla="*/ 66 w 66"/>
                <a:gd name="T5" fmla="*/ 48 h 96"/>
                <a:gd name="T6" fmla="*/ 66 w 66"/>
                <a:gd name="T7" fmla="*/ 24 h 96"/>
                <a:gd name="T8" fmla="*/ 54 w 66"/>
                <a:gd name="T9" fmla="*/ 6 h 96"/>
                <a:gd name="T10" fmla="*/ 30 w 66"/>
                <a:gd name="T11" fmla="*/ 0 h 96"/>
                <a:gd name="T12" fmla="*/ 18 w 66"/>
                <a:gd name="T13" fmla="*/ 0 h 96"/>
                <a:gd name="T14" fmla="*/ 6 w 66"/>
                <a:gd name="T15" fmla="*/ 12 h 96"/>
                <a:gd name="T16" fmla="*/ 0 w 66"/>
                <a:gd name="T17" fmla="*/ 36 h 96"/>
                <a:gd name="T18" fmla="*/ 6 w 66"/>
                <a:gd name="T19" fmla="*/ 60 h 96"/>
                <a:gd name="T20" fmla="*/ 18 w 66"/>
                <a:gd name="T21" fmla="*/ 84 h 96"/>
                <a:gd name="T22" fmla="*/ 30 w 66"/>
                <a:gd name="T23" fmla="*/ 96 h 96"/>
                <a:gd name="T24" fmla="*/ 30 w 66"/>
                <a:gd name="T25" fmla="*/ 96 h 96"/>
                <a:gd name="T26" fmla="*/ 30 w 66"/>
                <a:gd name="T27" fmla="*/ 12 h 96"/>
                <a:gd name="T28" fmla="*/ 48 w 66"/>
                <a:gd name="T29" fmla="*/ 18 h 96"/>
                <a:gd name="T30" fmla="*/ 54 w 66"/>
                <a:gd name="T31" fmla="*/ 24 h 96"/>
                <a:gd name="T32" fmla="*/ 54 w 66"/>
                <a:gd name="T33" fmla="*/ 36 h 96"/>
                <a:gd name="T34" fmla="*/ 48 w 66"/>
                <a:gd name="T35" fmla="*/ 48 h 96"/>
                <a:gd name="T36" fmla="*/ 36 w 66"/>
                <a:gd name="T37" fmla="*/ 66 h 96"/>
                <a:gd name="T38" fmla="*/ 30 w 66"/>
                <a:gd name="T39" fmla="*/ 78 h 96"/>
                <a:gd name="T40" fmla="*/ 18 w 66"/>
                <a:gd name="T41" fmla="*/ 66 h 96"/>
                <a:gd name="T42" fmla="*/ 12 w 66"/>
                <a:gd name="T43" fmla="*/ 48 h 96"/>
                <a:gd name="T44" fmla="*/ 6 w 66"/>
                <a:gd name="T45" fmla="*/ 30 h 96"/>
                <a:gd name="T46" fmla="*/ 18 w 66"/>
                <a:gd name="T47" fmla="*/ 12 h 96"/>
                <a:gd name="T48" fmla="*/ 30 w 66"/>
                <a:gd name="T49" fmla="*/ 12 h 96"/>
                <a:gd name="T50" fmla="*/ 30 w 66"/>
                <a:gd name="T51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>
                <a:gd name="T0" fmla="*/ 2577 w 2594"/>
                <a:gd name="T1" fmla="*/ 0 h 444"/>
                <a:gd name="T2" fmla="*/ 2594 w 2594"/>
                <a:gd name="T3" fmla="*/ 72 h 444"/>
                <a:gd name="T4" fmla="*/ 6 w 2594"/>
                <a:gd name="T5" fmla="*/ 444 h 444"/>
                <a:gd name="T6" fmla="*/ 0 w 2594"/>
                <a:gd name="T7" fmla="*/ 396 h 444"/>
                <a:gd name="T8" fmla="*/ 1225 w 2594"/>
                <a:gd name="T9" fmla="*/ 96 h 444"/>
                <a:gd name="T10" fmla="*/ 1351 w 2594"/>
                <a:gd name="T11" fmla="*/ 78 h 444"/>
                <a:gd name="T12" fmla="*/ 2577 w 2594"/>
                <a:gd name="T13" fmla="*/ 0 h 444"/>
                <a:gd name="T14" fmla="*/ 2577 w 2594"/>
                <a:gd name="T15" fmla="*/ 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>
                <a:gd name="T0" fmla="*/ 71 w 71"/>
                <a:gd name="T1" fmla="*/ 90 h 90"/>
                <a:gd name="T2" fmla="*/ 71 w 71"/>
                <a:gd name="T3" fmla="*/ 60 h 90"/>
                <a:gd name="T4" fmla="*/ 71 w 71"/>
                <a:gd name="T5" fmla="*/ 36 h 90"/>
                <a:gd name="T6" fmla="*/ 60 w 71"/>
                <a:gd name="T7" fmla="*/ 12 h 90"/>
                <a:gd name="T8" fmla="*/ 36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54 w 71"/>
                <a:gd name="T19" fmla="*/ 90 h 90"/>
                <a:gd name="T20" fmla="*/ 71 w 71"/>
                <a:gd name="T21" fmla="*/ 90 h 90"/>
                <a:gd name="T22" fmla="*/ 71 w 71"/>
                <a:gd name="T23" fmla="*/ 90 h 90"/>
                <a:gd name="T24" fmla="*/ 24 w 71"/>
                <a:gd name="T25" fmla="*/ 18 h 90"/>
                <a:gd name="T26" fmla="*/ 42 w 71"/>
                <a:gd name="T27" fmla="*/ 18 h 90"/>
                <a:gd name="T28" fmla="*/ 54 w 71"/>
                <a:gd name="T29" fmla="*/ 18 h 90"/>
                <a:gd name="T30" fmla="*/ 60 w 71"/>
                <a:gd name="T31" fmla="*/ 42 h 90"/>
                <a:gd name="T32" fmla="*/ 60 w 71"/>
                <a:gd name="T33" fmla="*/ 66 h 90"/>
                <a:gd name="T34" fmla="*/ 60 w 71"/>
                <a:gd name="T35" fmla="*/ 72 h 90"/>
                <a:gd name="T36" fmla="*/ 60 w 71"/>
                <a:gd name="T37" fmla="*/ 78 h 90"/>
                <a:gd name="T38" fmla="*/ 42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>
                <a:gd name="T0" fmla="*/ 0 w 72"/>
                <a:gd name="T1" fmla="*/ 90 h 108"/>
                <a:gd name="T2" fmla="*/ 12 w 72"/>
                <a:gd name="T3" fmla="*/ 102 h 108"/>
                <a:gd name="T4" fmla="*/ 24 w 72"/>
                <a:gd name="T5" fmla="*/ 108 h 108"/>
                <a:gd name="T6" fmla="*/ 48 w 72"/>
                <a:gd name="T7" fmla="*/ 108 h 108"/>
                <a:gd name="T8" fmla="*/ 66 w 72"/>
                <a:gd name="T9" fmla="*/ 96 h 108"/>
                <a:gd name="T10" fmla="*/ 72 w 72"/>
                <a:gd name="T11" fmla="*/ 66 h 108"/>
                <a:gd name="T12" fmla="*/ 66 w 72"/>
                <a:gd name="T13" fmla="*/ 42 h 108"/>
                <a:gd name="T14" fmla="*/ 60 w 72"/>
                <a:gd name="T15" fmla="*/ 18 h 108"/>
                <a:gd name="T16" fmla="*/ 48 w 72"/>
                <a:gd name="T17" fmla="*/ 6 h 108"/>
                <a:gd name="T18" fmla="*/ 42 w 72"/>
                <a:gd name="T19" fmla="*/ 0 h 108"/>
                <a:gd name="T20" fmla="*/ 42 w 72"/>
                <a:gd name="T21" fmla="*/ 0 h 108"/>
                <a:gd name="T22" fmla="*/ 36 w 72"/>
                <a:gd name="T23" fmla="*/ 0 h 108"/>
                <a:gd name="T24" fmla="*/ 18 w 72"/>
                <a:gd name="T25" fmla="*/ 24 h 108"/>
                <a:gd name="T26" fmla="*/ 6 w 72"/>
                <a:gd name="T27" fmla="*/ 48 h 108"/>
                <a:gd name="T28" fmla="*/ 0 w 72"/>
                <a:gd name="T29" fmla="*/ 66 h 108"/>
                <a:gd name="T30" fmla="*/ 0 w 72"/>
                <a:gd name="T31" fmla="*/ 90 h 108"/>
                <a:gd name="T32" fmla="*/ 0 w 72"/>
                <a:gd name="T33" fmla="*/ 90 h 108"/>
                <a:gd name="T34" fmla="*/ 12 w 72"/>
                <a:gd name="T35" fmla="*/ 66 h 108"/>
                <a:gd name="T36" fmla="*/ 18 w 72"/>
                <a:gd name="T37" fmla="*/ 48 h 108"/>
                <a:gd name="T38" fmla="*/ 24 w 72"/>
                <a:gd name="T39" fmla="*/ 36 h 108"/>
                <a:gd name="T40" fmla="*/ 30 w 72"/>
                <a:gd name="T41" fmla="*/ 24 h 108"/>
                <a:gd name="T42" fmla="*/ 36 w 72"/>
                <a:gd name="T43" fmla="*/ 18 h 108"/>
                <a:gd name="T44" fmla="*/ 54 w 72"/>
                <a:gd name="T45" fmla="*/ 30 h 108"/>
                <a:gd name="T46" fmla="*/ 60 w 72"/>
                <a:gd name="T47" fmla="*/ 48 h 108"/>
                <a:gd name="T48" fmla="*/ 66 w 72"/>
                <a:gd name="T49" fmla="*/ 72 h 108"/>
                <a:gd name="T50" fmla="*/ 66 w 72"/>
                <a:gd name="T51" fmla="*/ 84 h 108"/>
                <a:gd name="T52" fmla="*/ 54 w 72"/>
                <a:gd name="T53" fmla="*/ 96 h 108"/>
                <a:gd name="T54" fmla="*/ 30 w 72"/>
                <a:gd name="T55" fmla="*/ 102 h 108"/>
                <a:gd name="T56" fmla="*/ 24 w 72"/>
                <a:gd name="T57" fmla="*/ 96 h 108"/>
                <a:gd name="T58" fmla="*/ 12 w 72"/>
                <a:gd name="T59" fmla="*/ 90 h 108"/>
                <a:gd name="T60" fmla="*/ 12 w 72"/>
                <a:gd name="T61" fmla="*/ 78 h 108"/>
                <a:gd name="T62" fmla="*/ 12 w 72"/>
                <a:gd name="T63" fmla="*/ 66 h 108"/>
                <a:gd name="T64" fmla="*/ 12 w 72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>
                <a:gd name="T0" fmla="*/ 252 w 252"/>
                <a:gd name="T1" fmla="*/ 1576 h 1576"/>
                <a:gd name="T2" fmla="*/ 12 w 252"/>
                <a:gd name="T3" fmla="*/ 84 h 1576"/>
                <a:gd name="T4" fmla="*/ 12 w 252"/>
                <a:gd name="T5" fmla="*/ 60 h 1576"/>
                <a:gd name="T6" fmla="*/ 0 w 252"/>
                <a:gd name="T7" fmla="*/ 12 h 1576"/>
                <a:gd name="T8" fmla="*/ 72 w 252"/>
                <a:gd name="T9" fmla="*/ 0 h 1576"/>
                <a:gd name="T10" fmla="*/ 72 w 252"/>
                <a:gd name="T11" fmla="*/ 0 h 1576"/>
                <a:gd name="T12" fmla="*/ 78 w 252"/>
                <a:gd name="T13" fmla="*/ 48 h 1576"/>
                <a:gd name="T14" fmla="*/ 88 w 252"/>
                <a:gd name="T15" fmla="*/ 66 h 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>
                <a:gd name="T0" fmla="*/ 161 w 316"/>
                <a:gd name="T1" fmla="*/ 0 h 138"/>
                <a:gd name="T2" fmla="*/ 227 w 316"/>
                <a:gd name="T3" fmla="*/ 6 h 138"/>
                <a:gd name="T4" fmla="*/ 275 w 316"/>
                <a:gd name="T5" fmla="*/ 36 h 138"/>
                <a:gd name="T6" fmla="*/ 304 w 316"/>
                <a:gd name="T7" fmla="*/ 78 h 138"/>
                <a:gd name="T8" fmla="*/ 316 w 316"/>
                <a:gd name="T9" fmla="*/ 138 h 138"/>
                <a:gd name="T10" fmla="*/ 0 w 316"/>
                <a:gd name="T11" fmla="*/ 138 h 138"/>
                <a:gd name="T12" fmla="*/ 11 w 316"/>
                <a:gd name="T13" fmla="*/ 78 h 138"/>
                <a:gd name="T14" fmla="*/ 47 w 316"/>
                <a:gd name="T15" fmla="*/ 36 h 138"/>
                <a:gd name="T16" fmla="*/ 95 w 316"/>
                <a:gd name="T17" fmla="*/ 6 h 138"/>
                <a:gd name="T18" fmla="*/ 161 w 316"/>
                <a:gd name="T19" fmla="*/ 0 h 138"/>
                <a:gd name="T20" fmla="*/ 161 w 316"/>
                <a:gd name="T21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355367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55368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914400" y="1768476"/>
            <a:ext cx="10363200" cy="1736725"/>
          </a:xfrm>
        </p:spPr>
        <p:txBody>
          <a:bodyPr anchor="b" anchorCtr="1"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25EBF6-6A77-4E9E-972A-D2848B995C62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956337-F19F-4304-BC19-9149D762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593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25EBF6-6A77-4E9E-972A-D2848B995C62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956337-F19F-4304-BC19-9149D762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688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25EBF6-6A77-4E9E-972A-D2848B995C62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956337-F19F-4304-BC19-9149D762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584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25EBF6-6A77-4E9E-972A-D2848B995C62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956337-F19F-4304-BC19-9149D762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631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25EBF6-6A77-4E9E-972A-D2848B995C62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956337-F19F-4304-BC19-9149D762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219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25EBF6-6A77-4E9E-972A-D2848B995C62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956337-F19F-4304-BC19-9149D762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707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25EBF6-6A77-4E9E-972A-D2848B995C62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956337-F19F-4304-BC19-9149D762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66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25EBF6-6A77-4E9E-972A-D2848B995C62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956337-F19F-4304-BC19-9149D762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355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25EBF6-6A77-4E9E-972A-D2848B995C62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956337-F19F-4304-BC19-9149D762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9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25EBF6-6A77-4E9E-972A-D2848B995C62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956337-F19F-4304-BC19-9149D762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698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25EBF6-6A77-4E9E-972A-D2848B995C62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956337-F19F-4304-BC19-9149D762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230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5067300" y="1789114"/>
            <a:ext cx="7120467" cy="5056187"/>
            <a:chOff x="2394" y="1127"/>
            <a:chExt cx="3364" cy="3185"/>
          </a:xfrm>
        </p:grpSpPr>
        <p:sp>
          <p:nvSpPr>
            <p:cNvPr id="354307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08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09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10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>
                <a:gd name="T0" fmla="*/ 18 w 66"/>
                <a:gd name="T1" fmla="*/ 96 h 96"/>
                <a:gd name="T2" fmla="*/ 42 w 66"/>
                <a:gd name="T3" fmla="*/ 78 h 96"/>
                <a:gd name="T4" fmla="*/ 60 w 66"/>
                <a:gd name="T5" fmla="*/ 60 h 96"/>
                <a:gd name="T6" fmla="*/ 66 w 66"/>
                <a:gd name="T7" fmla="*/ 36 h 96"/>
                <a:gd name="T8" fmla="*/ 60 w 66"/>
                <a:gd name="T9" fmla="*/ 12 h 96"/>
                <a:gd name="T10" fmla="*/ 36 w 66"/>
                <a:gd name="T11" fmla="*/ 0 h 96"/>
                <a:gd name="T12" fmla="*/ 24 w 66"/>
                <a:gd name="T13" fmla="*/ 6 h 96"/>
                <a:gd name="T14" fmla="*/ 12 w 66"/>
                <a:gd name="T15" fmla="*/ 12 h 96"/>
                <a:gd name="T16" fmla="*/ 0 w 66"/>
                <a:gd name="T17" fmla="*/ 36 h 96"/>
                <a:gd name="T18" fmla="*/ 0 w 66"/>
                <a:gd name="T19" fmla="*/ 60 h 96"/>
                <a:gd name="T20" fmla="*/ 12 w 66"/>
                <a:gd name="T21" fmla="*/ 84 h 96"/>
                <a:gd name="T22" fmla="*/ 18 w 66"/>
                <a:gd name="T23" fmla="*/ 96 h 96"/>
                <a:gd name="T24" fmla="*/ 18 w 66"/>
                <a:gd name="T25" fmla="*/ 96 h 96"/>
                <a:gd name="T26" fmla="*/ 42 w 66"/>
                <a:gd name="T27" fmla="*/ 18 h 96"/>
                <a:gd name="T28" fmla="*/ 54 w 66"/>
                <a:gd name="T29" fmla="*/ 24 h 96"/>
                <a:gd name="T30" fmla="*/ 60 w 66"/>
                <a:gd name="T31" fmla="*/ 36 h 96"/>
                <a:gd name="T32" fmla="*/ 60 w 66"/>
                <a:gd name="T33" fmla="*/ 48 h 96"/>
                <a:gd name="T34" fmla="*/ 54 w 66"/>
                <a:gd name="T35" fmla="*/ 54 h 96"/>
                <a:gd name="T36" fmla="*/ 36 w 66"/>
                <a:gd name="T37" fmla="*/ 72 h 96"/>
                <a:gd name="T38" fmla="*/ 24 w 66"/>
                <a:gd name="T39" fmla="*/ 78 h 96"/>
                <a:gd name="T40" fmla="*/ 24 w 66"/>
                <a:gd name="T41" fmla="*/ 78 h 96"/>
                <a:gd name="T42" fmla="*/ 12 w 66"/>
                <a:gd name="T43" fmla="*/ 48 h 96"/>
                <a:gd name="T44" fmla="*/ 18 w 66"/>
                <a:gd name="T45" fmla="*/ 24 h 96"/>
                <a:gd name="T46" fmla="*/ 30 w 66"/>
                <a:gd name="T47" fmla="*/ 18 h 96"/>
                <a:gd name="T48" fmla="*/ 42 w 66"/>
                <a:gd name="T49" fmla="*/ 18 h 96"/>
                <a:gd name="T50" fmla="*/ 42 w 66"/>
                <a:gd name="T51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11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12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13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14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15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16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>
                <a:gd name="T0" fmla="*/ 6 w 623"/>
                <a:gd name="T1" fmla="*/ 18 h 156"/>
                <a:gd name="T2" fmla="*/ 162 w 623"/>
                <a:gd name="T3" fmla="*/ 36 h 156"/>
                <a:gd name="T4" fmla="*/ 251 w 623"/>
                <a:gd name="T5" fmla="*/ 36 h 156"/>
                <a:gd name="T6" fmla="*/ 354 w 623"/>
                <a:gd name="T7" fmla="*/ 30 h 156"/>
                <a:gd name="T8" fmla="*/ 473 w 623"/>
                <a:gd name="T9" fmla="*/ 18 h 156"/>
                <a:gd name="T10" fmla="*/ 611 w 623"/>
                <a:gd name="T11" fmla="*/ 0 h 156"/>
                <a:gd name="T12" fmla="*/ 623 w 623"/>
                <a:gd name="T13" fmla="*/ 114 h 156"/>
                <a:gd name="T14" fmla="*/ 497 w 623"/>
                <a:gd name="T15" fmla="*/ 138 h 156"/>
                <a:gd name="T16" fmla="*/ 414 w 623"/>
                <a:gd name="T17" fmla="*/ 150 h 156"/>
                <a:gd name="T18" fmla="*/ 318 w 623"/>
                <a:gd name="T19" fmla="*/ 156 h 156"/>
                <a:gd name="T20" fmla="*/ 215 w 623"/>
                <a:gd name="T21" fmla="*/ 156 h 156"/>
                <a:gd name="T22" fmla="*/ 108 w 623"/>
                <a:gd name="T23" fmla="*/ 150 h 156"/>
                <a:gd name="T24" fmla="*/ 0 w 623"/>
                <a:gd name="T25" fmla="*/ 132 h 156"/>
                <a:gd name="T26" fmla="*/ 6 w 623"/>
                <a:gd name="T27" fmla="*/ 18 h 156"/>
                <a:gd name="T28" fmla="*/ 6 w 623"/>
                <a:gd name="T29" fmla="*/ 1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17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>
                <a:gd name="T0" fmla="*/ 754 w 993"/>
                <a:gd name="T1" fmla="*/ 6 h 126"/>
                <a:gd name="T2" fmla="*/ 652 w 993"/>
                <a:gd name="T3" fmla="*/ 6 h 126"/>
                <a:gd name="T4" fmla="*/ 563 w 993"/>
                <a:gd name="T5" fmla="*/ 6 h 126"/>
                <a:gd name="T6" fmla="*/ 479 w 993"/>
                <a:gd name="T7" fmla="*/ 6 h 126"/>
                <a:gd name="T8" fmla="*/ 401 w 993"/>
                <a:gd name="T9" fmla="*/ 6 h 126"/>
                <a:gd name="T10" fmla="*/ 335 w 993"/>
                <a:gd name="T11" fmla="*/ 0 h 126"/>
                <a:gd name="T12" fmla="*/ 276 w 993"/>
                <a:gd name="T13" fmla="*/ 0 h 126"/>
                <a:gd name="T14" fmla="*/ 222 w 993"/>
                <a:gd name="T15" fmla="*/ 0 h 126"/>
                <a:gd name="T16" fmla="*/ 180 w 993"/>
                <a:gd name="T17" fmla="*/ 6 h 126"/>
                <a:gd name="T18" fmla="*/ 138 w 993"/>
                <a:gd name="T19" fmla="*/ 6 h 126"/>
                <a:gd name="T20" fmla="*/ 108 w 993"/>
                <a:gd name="T21" fmla="*/ 6 h 126"/>
                <a:gd name="T22" fmla="*/ 54 w 993"/>
                <a:gd name="T23" fmla="*/ 6 h 126"/>
                <a:gd name="T24" fmla="*/ 24 w 993"/>
                <a:gd name="T25" fmla="*/ 12 h 126"/>
                <a:gd name="T26" fmla="*/ 6 w 993"/>
                <a:gd name="T27" fmla="*/ 18 h 126"/>
                <a:gd name="T28" fmla="*/ 0 w 993"/>
                <a:gd name="T29" fmla="*/ 24 h 126"/>
                <a:gd name="T30" fmla="*/ 12 w 993"/>
                <a:gd name="T31" fmla="*/ 42 h 126"/>
                <a:gd name="T32" fmla="*/ 18 w 993"/>
                <a:gd name="T33" fmla="*/ 48 h 126"/>
                <a:gd name="T34" fmla="*/ 30 w 993"/>
                <a:gd name="T35" fmla="*/ 54 h 126"/>
                <a:gd name="T36" fmla="*/ 60 w 993"/>
                <a:gd name="T37" fmla="*/ 60 h 126"/>
                <a:gd name="T38" fmla="*/ 90 w 993"/>
                <a:gd name="T39" fmla="*/ 72 h 126"/>
                <a:gd name="T40" fmla="*/ 144 w 993"/>
                <a:gd name="T41" fmla="*/ 84 h 126"/>
                <a:gd name="T42" fmla="*/ 210 w 993"/>
                <a:gd name="T43" fmla="*/ 90 h 126"/>
                <a:gd name="T44" fmla="*/ 293 w 993"/>
                <a:gd name="T45" fmla="*/ 102 h 126"/>
                <a:gd name="T46" fmla="*/ 389 w 993"/>
                <a:gd name="T47" fmla="*/ 108 h 126"/>
                <a:gd name="T48" fmla="*/ 503 w 993"/>
                <a:gd name="T49" fmla="*/ 120 h 126"/>
                <a:gd name="T50" fmla="*/ 622 w 993"/>
                <a:gd name="T51" fmla="*/ 120 h 126"/>
                <a:gd name="T52" fmla="*/ 754 w 993"/>
                <a:gd name="T53" fmla="*/ 126 h 126"/>
                <a:gd name="T54" fmla="*/ 873 w 993"/>
                <a:gd name="T55" fmla="*/ 126 h 126"/>
                <a:gd name="T56" fmla="*/ 993 w 993"/>
                <a:gd name="T57" fmla="*/ 126 h 126"/>
                <a:gd name="T58" fmla="*/ 993 w 993"/>
                <a:gd name="T59" fmla="*/ 12 h 126"/>
                <a:gd name="T60" fmla="*/ 879 w 993"/>
                <a:gd name="T61" fmla="*/ 12 h 126"/>
                <a:gd name="T62" fmla="*/ 754 w 993"/>
                <a:gd name="T63" fmla="*/ 6 h 126"/>
                <a:gd name="T64" fmla="*/ 754 w 993"/>
                <a:gd name="T65" fmla="*/ 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18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>
                <a:gd name="T0" fmla="*/ 0 w 969"/>
                <a:gd name="T1" fmla="*/ 0 h 245"/>
                <a:gd name="T2" fmla="*/ 24 w 969"/>
                <a:gd name="T3" fmla="*/ 54 h 245"/>
                <a:gd name="T4" fmla="*/ 66 w 969"/>
                <a:gd name="T5" fmla="*/ 96 h 245"/>
                <a:gd name="T6" fmla="*/ 120 w 969"/>
                <a:gd name="T7" fmla="*/ 137 h 245"/>
                <a:gd name="T8" fmla="*/ 198 w 969"/>
                <a:gd name="T9" fmla="*/ 173 h 245"/>
                <a:gd name="T10" fmla="*/ 293 w 969"/>
                <a:gd name="T11" fmla="*/ 203 h 245"/>
                <a:gd name="T12" fmla="*/ 353 w 969"/>
                <a:gd name="T13" fmla="*/ 215 h 245"/>
                <a:gd name="T14" fmla="*/ 413 w 969"/>
                <a:gd name="T15" fmla="*/ 227 h 245"/>
                <a:gd name="T16" fmla="*/ 479 w 969"/>
                <a:gd name="T17" fmla="*/ 233 h 245"/>
                <a:gd name="T18" fmla="*/ 556 w 969"/>
                <a:gd name="T19" fmla="*/ 239 h 245"/>
                <a:gd name="T20" fmla="*/ 634 w 969"/>
                <a:gd name="T21" fmla="*/ 245 h 245"/>
                <a:gd name="T22" fmla="*/ 724 w 969"/>
                <a:gd name="T23" fmla="*/ 245 h 245"/>
                <a:gd name="T24" fmla="*/ 855 w 969"/>
                <a:gd name="T25" fmla="*/ 245 h 245"/>
                <a:gd name="T26" fmla="*/ 969 w 969"/>
                <a:gd name="T27" fmla="*/ 239 h 245"/>
                <a:gd name="T28" fmla="*/ 969 w 969"/>
                <a:gd name="T29" fmla="*/ 60 h 245"/>
                <a:gd name="T30" fmla="*/ 700 w 969"/>
                <a:gd name="T31" fmla="*/ 60 h 245"/>
                <a:gd name="T32" fmla="*/ 503 w 969"/>
                <a:gd name="T33" fmla="*/ 54 h 245"/>
                <a:gd name="T34" fmla="*/ 317 w 969"/>
                <a:gd name="T35" fmla="*/ 42 h 245"/>
                <a:gd name="T36" fmla="*/ 150 w 969"/>
                <a:gd name="T37" fmla="*/ 24 h 245"/>
                <a:gd name="T38" fmla="*/ 72 w 969"/>
                <a:gd name="T39" fmla="*/ 12 h 245"/>
                <a:gd name="T40" fmla="*/ 0 w 969"/>
                <a:gd name="T41" fmla="*/ 0 h 245"/>
                <a:gd name="T42" fmla="*/ 0 w 969"/>
                <a:gd name="T43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19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>
                <a:gd name="T0" fmla="*/ 700 w 951"/>
                <a:gd name="T1" fmla="*/ 0 h 90"/>
                <a:gd name="T2" fmla="*/ 598 w 951"/>
                <a:gd name="T3" fmla="*/ 0 h 90"/>
                <a:gd name="T4" fmla="*/ 515 w 951"/>
                <a:gd name="T5" fmla="*/ 0 h 90"/>
                <a:gd name="T6" fmla="*/ 431 w 951"/>
                <a:gd name="T7" fmla="*/ 0 h 90"/>
                <a:gd name="T8" fmla="*/ 365 w 951"/>
                <a:gd name="T9" fmla="*/ 0 h 90"/>
                <a:gd name="T10" fmla="*/ 299 w 951"/>
                <a:gd name="T11" fmla="*/ 0 h 90"/>
                <a:gd name="T12" fmla="*/ 245 w 951"/>
                <a:gd name="T13" fmla="*/ 0 h 90"/>
                <a:gd name="T14" fmla="*/ 198 w 951"/>
                <a:gd name="T15" fmla="*/ 0 h 90"/>
                <a:gd name="T16" fmla="*/ 162 w 951"/>
                <a:gd name="T17" fmla="*/ 0 h 90"/>
                <a:gd name="T18" fmla="*/ 126 w 951"/>
                <a:gd name="T19" fmla="*/ 6 h 90"/>
                <a:gd name="T20" fmla="*/ 96 w 951"/>
                <a:gd name="T21" fmla="*/ 6 h 90"/>
                <a:gd name="T22" fmla="*/ 54 w 951"/>
                <a:gd name="T23" fmla="*/ 12 h 90"/>
                <a:gd name="T24" fmla="*/ 30 w 951"/>
                <a:gd name="T25" fmla="*/ 12 h 90"/>
                <a:gd name="T26" fmla="*/ 12 w 951"/>
                <a:gd name="T27" fmla="*/ 18 h 90"/>
                <a:gd name="T28" fmla="*/ 6 w 951"/>
                <a:gd name="T29" fmla="*/ 18 h 90"/>
                <a:gd name="T30" fmla="*/ 0 w 951"/>
                <a:gd name="T31" fmla="*/ 24 h 90"/>
                <a:gd name="T32" fmla="*/ 6 w 951"/>
                <a:gd name="T33" fmla="*/ 30 h 90"/>
                <a:gd name="T34" fmla="*/ 24 w 951"/>
                <a:gd name="T35" fmla="*/ 36 h 90"/>
                <a:gd name="T36" fmla="*/ 54 w 951"/>
                <a:gd name="T37" fmla="*/ 42 h 90"/>
                <a:gd name="T38" fmla="*/ 102 w 951"/>
                <a:gd name="T39" fmla="*/ 54 h 90"/>
                <a:gd name="T40" fmla="*/ 168 w 951"/>
                <a:gd name="T41" fmla="*/ 60 h 90"/>
                <a:gd name="T42" fmla="*/ 251 w 951"/>
                <a:gd name="T43" fmla="*/ 66 h 90"/>
                <a:gd name="T44" fmla="*/ 341 w 951"/>
                <a:gd name="T45" fmla="*/ 78 h 90"/>
                <a:gd name="T46" fmla="*/ 449 w 951"/>
                <a:gd name="T47" fmla="*/ 84 h 90"/>
                <a:gd name="T48" fmla="*/ 568 w 951"/>
                <a:gd name="T49" fmla="*/ 84 h 90"/>
                <a:gd name="T50" fmla="*/ 694 w 951"/>
                <a:gd name="T51" fmla="*/ 90 h 90"/>
                <a:gd name="T52" fmla="*/ 825 w 951"/>
                <a:gd name="T53" fmla="*/ 90 h 90"/>
                <a:gd name="T54" fmla="*/ 951 w 951"/>
                <a:gd name="T55" fmla="*/ 90 h 90"/>
                <a:gd name="T56" fmla="*/ 951 w 951"/>
                <a:gd name="T57" fmla="*/ 6 h 90"/>
                <a:gd name="T58" fmla="*/ 831 w 951"/>
                <a:gd name="T59" fmla="*/ 6 h 90"/>
                <a:gd name="T60" fmla="*/ 772 w 951"/>
                <a:gd name="T61" fmla="*/ 6 h 90"/>
                <a:gd name="T62" fmla="*/ 700 w 951"/>
                <a:gd name="T63" fmla="*/ 0 h 90"/>
                <a:gd name="T64" fmla="*/ 700 w 951"/>
                <a:gd name="T6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20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21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22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23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>
                <a:gd name="T0" fmla="*/ 102 w 102"/>
                <a:gd name="T1" fmla="*/ 0 h 156"/>
                <a:gd name="T2" fmla="*/ 0 w 102"/>
                <a:gd name="T3" fmla="*/ 6 h 156"/>
                <a:gd name="T4" fmla="*/ 30 w 102"/>
                <a:gd name="T5" fmla="*/ 72 h 156"/>
                <a:gd name="T6" fmla="*/ 30 w 102"/>
                <a:gd name="T7" fmla="*/ 156 h 156"/>
                <a:gd name="T8" fmla="*/ 72 w 102"/>
                <a:gd name="T9" fmla="*/ 156 h 156"/>
                <a:gd name="T10" fmla="*/ 72 w 102"/>
                <a:gd name="T11" fmla="*/ 66 h 156"/>
                <a:gd name="T12" fmla="*/ 102 w 102"/>
                <a:gd name="T13" fmla="*/ 0 h 156"/>
                <a:gd name="T14" fmla="*/ 102 w 102"/>
                <a:gd name="T15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24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>
                <a:gd name="T0" fmla="*/ 42 w 84"/>
                <a:gd name="T1" fmla="*/ 96 h 96"/>
                <a:gd name="T2" fmla="*/ 66 w 84"/>
                <a:gd name="T3" fmla="*/ 78 h 96"/>
                <a:gd name="T4" fmla="*/ 84 w 84"/>
                <a:gd name="T5" fmla="*/ 54 h 96"/>
                <a:gd name="T6" fmla="*/ 84 w 84"/>
                <a:gd name="T7" fmla="*/ 30 h 96"/>
                <a:gd name="T8" fmla="*/ 66 w 84"/>
                <a:gd name="T9" fmla="*/ 6 h 96"/>
                <a:gd name="T10" fmla="*/ 42 w 84"/>
                <a:gd name="T11" fmla="*/ 0 h 96"/>
                <a:gd name="T12" fmla="*/ 24 w 84"/>
                <a:gd name="T13" fmla="*/ 6 h 96"/>
                <a:gd name="T14" fmla="*/ 12 w 84"/>
                <a:gd name="T15" fmla="*/ 18 h 96"/>
                <a:gd name="T16" fmla="*/ 6 w 84"/>
                <a:gd name="T17" fmla="*/ 30 h 96"/>
                <a:gd name="T18" fmla="*/ 0 w 84"/>
                <a:gd name="T19" fmla="*/ 42 h 96"/>
                <a:gd name="T20" fmla="*/ 12 w 84"/>
                <a:gd name="T21" fmla="*/ 66 h 96"/>
                <a:gd name="T22" fmla="*/ 30 w 84"/>
                <a:gd name="T23" fmla="*/ 84 h 96"/>
                <a:gd name="T24" fmla="*/ 42 w 84"/>
                <a:gd name="T25" fmla="*/ 96 h 96"/>
                <a:gd name="T26" fmla="*/ 42 w 84"/>
                <a:gd name="T27" fmla="*/ 96 h 96"/>
                <a:gd name="T28" fmla="*/ 48 w 84"/>
                <a:gd name="T29" fmla="*/ 12 h 96"/>
                <a:gd name="T30" fmla="*/ 66 w 84"/>
                <a:gd name="T31" fmla="*/ 18 h 96"/>
                <a:gd name="T32" fmla="*/ 72 w 84"/>
                <a:gd name="T33" fmla="*/ 30 h 96"/>
                <a:gd name="T34" fmla="*/ 72 w 84"/>
                <a:gd name="T35" fmla="*/ 42 h 96"/>
                <a:gd name="T36" fmla="*/ 66 w 84"/>
                <a:gd name="T37" fmla="*/ 54 h 96"/>
                <a:gd name="T38" fmla="*/ 54 w 84"/>
                <a:gd name="T39" fmla="*/ 72 h 96"/>
                <a:gd name="T40" fmla="*/ 42 w 84"/>
                <a:gd name="T41" fmla="*/ 84 h 96"/>
                <a:gd name="T42" fmla="*/ 42 w 84"/>
                <a:gd name="T43" fmla="*/ 84 h 96"/>
                <a:gd name="T44" fmla="*/ 30 w 84"/>
                <a:gd name="T45" fmla="*/ 72 h 96"/>
                <a:gd name="T46" fmla="*/ 18 w 84"/>
                <a:gd name="T47" fmla="*/ 54 h 96"/>
                <a:gd name="T48" fmla="*/ 18 w 84"/>
                <a:gd name="T49" fmla="*/ 30 h 96"/>
                <a:gd name="T50" fmla="*/ 30 w 84"/>
                <a:gd name="T51" fmla="*/ 18 h 96"/>
                <a:gd name="T52" fmla="*/ 48 w 84"/>
                <a:gd name="T53" fmla="*/ 12 h 96"/>
                <a:gd name="T54" fmla="*/ 48 w 84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25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>
                <a:gd name="T0" fmla="*/ 6 w 90"/>
                <a:gd name="T1" fmla="*/ 90 h 108"/>
                <a:gd name="T2" fmla="*/ 18 w 90"/>
                <a:gd name="T3" fmla="*/ 102 h 108"/>
                <a:gd name="T4" fmla="*/ 30 w 90"/>
                <a:gd name="T5" fmla="*/ 108 h 108"/>
                <a:gd name="T6" fmla="*/ 60 w 90"/>
                <a:gd name="T7" fmla="*/ 108 h 108"/>
                <a:gd name="T8" fmla="*/ 84 w 90"/>
                <a:gd name="T9" fmla="*/ 96 h 108"/>
                <a:gd name="T10" fmla="*/ 90 w 90"/>
                <a:gd name="T11" fmla="*/ 84 h 108"/>
                <a:gd name="T12" fmla="*/ 90 w 90"/>
                <a:gd name="T13" fmla="*/ 66 h 108"/>
                <a:gd name="T14" fmla="*/ 84 w 90"/>
                <a:gd name="T15" fmla="*/ 36 h 108"/>
                <a:gd name="T16" fmla="*/ 72 w 90"/>
                <a:gd name="T17" fmla="*/ 18 h 108"/>
                <a:gd name="T18" fmla="*/ 60 w 90"/>
                <a:gd name="T19" fmla="*/ 6 h 108"/>
                <a:gd name="T20" fmla="*/ 54 w 90"/>
                <a:gd name="T21" fmla="*/ 0 h 108"/>
                <a:gd name="T22" fmla="*/ 54 w 90"/>
                <a:gd name="T23" fmla="*/ 0 h 108"/>
                <a:gd name="T24" fmla="*/ 48 w 90"/>
                <a:gd name="T25" fmla="*/ 0 h 108"/>
                <a:gd name="T26" fmla="*/ 24 w 90"/>
                <a:gd name="T27" fmla="*/ 24 h 108"/>
                <a:gd name="T28" fmla="*/ 12 w 90"/>
                <a:gd name="T29" fmla="*/ 48 h 108"/>
                <a:gd name="T30" fmla="*/ 0 w 90"/>
                <a:gd name="T31" fmla="*/ 66 h 108"/>
                <a:gd name="T32" fmla="*/ 6 w 90"/>
                <a:gd name="T33" fmla="*/ 90 h 108"/>
                <a:gd name="T34" fmla="*/ 6 w 90"/>
                <a:gd name="T35" fmla="*/ 90 h 108"/>
                <a:gd name="T36" fmla="*/ 18 w 90"/>
                <a:gd name="T37" fmla="*/ 66 h 108"/>
                <a:gd name="T38" fmla="*/ 24 w 90"/>
                <a:gd name="T39" fmla="*/ 48 h 108"/>
                <a:gd name="T40" fmla="*/ 36 w 90"/>
                <a:gd name="T41" fmla="*/ 30 h 108"/>
                <a:gd name="T42" fmla="*/ 42 w 90"/>
                <a:gd name="T43" fmla="*/ 18 h 108"/>
                <a:gd name="T44" fmla="*/ 48 w 90"/>
                <a:gd name="T45" fmla="*/ 12 h 108"/>
                <a:gd name="T46" fmla="*/ 78 w 90"/>
                <a:gd name="T47" fmla="*/ 42 h 108"/>
                <a:gd name="T48" fmla="*/ 84 w 90"/>
                <a:gd name="T49" fmla="*/ 66 h 108"/>
                <a:gd name="T50" fmla="*/ 66 w 90"/>
                <a:gd name="T51" fmla="*/ 90 h 108"/>
                <a:gd name="T52" fmla="*/ 54 w 90"/>
                <a:gd name="T53" fmla="*/ 96 h 108"/>
                <a:gd name="T54" fmla="*/ 42 w 90"/>
                <a:gd name="T55" fmla="*/ 96 h 108"/>
                <a:gd name="T56" fmla="*/ 30 w 90"/>
                <a:gd name="T57" fmla="*/ 96 h 108"/>
                <a:gd name="T58" fmla="*/ 24 w 90"/>
                <a:gd name="T59" fmla="*/ 84 h 108"/>
                <a:gd name="T60" fmla="*/ 18 w 90"/>
                <a:gd name="T61" fmla="*/ 78 h 108"/>
                <a:gd name="T62" fmla="*/ 18 w 90"/>
                <a:gd name="T63" fmla="*/ 66 h 108"/>
                <a:gd name="T64" fmla="*/ 18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26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>
                <a:gd name="T0" fmla="*/ 30 w 66"/>
                <a:gd name="T1" fmla="*/ 96 h 96"/>
                <a:gd name="T2" fmla="*/ 54 w 66"/>
                <a:gd name="T3" fmla="*/ 72 h 96"/>
                <a:gd name="T4" fmla="*/ 66 w 66"/>
                <a:gd name="T5" fmla="*/ 48 h 96"/>
                <a:gd name="T6" fmla="*/ 66 w 66"/>
                <a:gd name="T7" fmla="*/ 24 h 96"/>
                <a:gd name="T8" fmla="*/ 54 w 66"/>
                <a:gd name="T9" fmla="*/ 6 h 96"/>
                <a:gd name="T10" fmla="*/ 30 w 66"/>
                <a:gd name="T11" fmla="*/ 0 h 96"/>
                <a:gd name="T12" fmla="*/ 18 w 66"/>
                <a:gd name="T13" fmla="*/ 0 h 96"/>
                <a:gd name="T14" fmla="*/ 6 w 66"/>
                <a:gd name="T15" fmla="*/ 12 h 96"/>
                <a:gd name="T16" fmla="*/ 0 w 66"/>
                <a:gd name="T17" fmla="*/ 36 h 96"/>
                <a:gd name="T18" fmla="*/ 6 w 66"/>
                <a:gd name="T19" fmla="*/ 60 h 96"/>
                <a:gd name="T20" fmla="*/ 18 w 66"/>
                <a:gd name="T21" fmla="*/ 84 h 96"/>
                <a:gd name="T22" fmla="*/ 30 w 66"/>
                <a:gd name="T23" fmla="*/ 96 h 96"/>
                <a:gd name="T24" fmla="*/ 30 w 66"/>
                <a:gd name="T25" fmla="*/ 96 h 96"/>
                <a:gd name="T26" fmla="*/ 30 w 66"/>
                <a:gd name="T27" fmla="*/ 12 h 96"/>
                <a:gd name="T28" fmla="*/ 48 w 66"/>
                <a:gd name="T29" fmla="*/ 18 h 96"/>
                <a:gd name="T30" fmla="*/ 54 w 66"/>
                <a:gd name="T31" fmla="*/ 24 h 96"/>
                <a:gd name="T32" fmla="*/ 54 w 66"/>
                <a:gd name="T33" fmla="*/ 36 h 96"/>
                <a:gd name="T34" fmla="*/ 48 w 66"/>
                <a:gd name="T35" fmla="*/ 48 h 96"/>
                <a:gd name="T36" fmla="*/ 36 w 66"/>
                <a:gd name="T37" fmla="*/ 66 h 96"/>
                <a:gd name="T38" fmla="*/ 30 w 66"/>
                <a:gd name="T39" fmla="*/ 78 h 96"/>
                <a:gd name="T40" fmla="*/ 18 w 66"/>
                <a:gd name="T41" fmla="*/ 66 h 96"/>
                <a:gd name="T42" fmla="*/ 12 w 66"/>
                <a:gd name="T43" fmla="*/ 48 h 96"/>
                <a:gd name="T44" fmla="*/ 6 w 66"/>
                <a:gd name="T45" fmla="*/ 30 h 96"/>
                <a:gd name="T46" fmla="*/ 18 w 66"/>
                <a:gd name="T47" fmla="*/ 12 h 96"/>
                <a:gd name="T48" fmla="*/ 30 w 66"/>
                <a:gd name="T49" fmla="*/ 12 h 96"/>
                <a:gd name="T50" fmla="*/ 30 w 66"/>
                <a:gd name="T51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27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>
                <a:gd name="T0" fmla="*/ 2577 w 2594"/>
                <a:gd name="T1" fmla="*/ 0 h 444"/>
                <a:gd name="T2" fmla="*/ 2594 w 2594"/>
                <a:gd name="T3" fmla="*/ 72 h 444"/>
                <a:gd name="T4" fmla="*/ 6 w 2594"/>
                <a:gd name="T5" fmla="*/ 444 h 444"/>
                <a:gd name="T6" fmla="*/ 0 w 2594"/>
                <a:gd name="T7" fmla="*/ 396 h 444"/>
                <a:gd name="T8" fmla="*/ 1225 w 2594"/>
                <a:gd name="T9" fmla="*/ 96 h 444"/>
                <a:gd name="T10" fmla="*/ 1351 w 2594"/>
                <a:gd name="T11" fmla="*/ 78 h 444"/>
                <a:gd name="T12" fmla="*/ 2577 w 2594"/>
                <a:gd name="T13" fmla="*/ 0 h 444"/>
                <a:gd name="T14" fmla="*/ 2577 w 2594"/>
                <a:gd name="T15" fmla="*/ 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28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29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30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>
                <a:gd name="T0" fmla="*/ 71 w 71"/>
                <a:gd name="T1" fmla="*/ 90 h 90"/>
                <a:gd name="T2" fmla="*/ 71 w 71"/>
                <a:gd name="T3" fmla="*/ 60 h 90"/>
                <a:gd name="T4" fmla="*/ 71 w 71"/>
                <a:gd name="T5" fmla="*/ 36 h 90"/>
                <a:gd name="T6" fmla="*/ 60 w 71"/>
                <a:gd name="T7" fmla="*/ 12 h 90"/>
                <a:gd name="T8" fmla="*/ 36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54 w 71"/>
                <a:gd name="T19" fmla="*/ 90 h 90"/>
                <a:gd name="T20" fmla="*/ 71 w 71"/>
                <a:gd name="T21" fmla="*/ 90 h 90"/>
                <a:gd name="T22" fmla="*/ 71 w 71"/>
                <a:gd name="T23" fmla="*/ 90 h 90"/>
                <a:gd name="T24" fmla="*/ 24 w 71"/>
                <a:gd name="T25" fmla="*/ 18 h 90"/>
                <a:gd name="T26" fmla="*/ 42 w 71"/>
                <a:gd name="T27" fmla="*/ 18 h 90"/>
                <a:gd name="T28" fmla="*/ 54 w 71"/>
                <a:gd name="T29" fmla="*/ 18 h 90"/>
                <a:gd name="T30" fmla="*/ 60 w 71"/>
                <a:gd name="T31" fmla="*/ 42 h 90"/>
                <a:gd name="T32" fmla="*/ 60 w 71"/>
                <a:gd name="T33" fmla="*/ 66 h 90"/>
                <a:gd name="T34" fmla="*/ 60 w 71"/>
                <a:gd name="T35" fmla="*/ 72 h 90"/>
                <a:gd name="T36" fmla="*/ 60 w 71"/>
                <a:gd name="T37" fmla="*/ 78 h 90"/>
                <a:gd name="T38" fmla="*/ 42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31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32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33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34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35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>
                <a:gd name="T0" fmla="*/ 0 w 72"/>
                <a:gd name="T1" fmla="*/ 90 h 108"/>
                <a:gd name="T2" fmla="*/ 12 w 72"/>
                <a:gd name="T3" fmla="*/ 102 h 108"/>
                <a:gd name="T4" fmla="*/ 24 w 72"/>
                <a:gd name="T5" fmla="*/ 108 h 108"/>
                <a:gd name="T6" fmla="*/ 48 w 72"/>
                <a:gd name="T7" fmla="*/ 108 h 108"/>
                <a:gd name="T8" fmla="*/ 66 w 72"/>
                <a:gd name="T9" fmla="*/ 96 h 108"/>
                <a:gd name="T10" fmla="*/ 72 w 72"/>
                <a:gd name="T11" fmla="*/ 66 h 108"/>
                <a:gd name="T12" fmla="*/ 66 w 72"/>
                <a:gd name="T13" fmla="*/ 42 h 108"/>
                <a:gd name="T14" fmla="*/ 60 w 72"/>
                <a:gd name="T15" fmla="*/ 18 h 108"/>
                <a:gd name="T16" fmla="*/ 48 w 72"/>
                <a:gd name="T17" fmla="*/ 6 h 108"/>
                <a:gd name="T18" fmla="*/ 42 w 72"/>
                <a:gd name="T19" fmla="*/ 0 h 108"/>
                <a:gd name="T20" fmla="*/ 42 w 72"/>
                <a:gd name="T21" fmla="*/ 0 h 108"/>
                <a:gd name="T22" fmla="*/ 36 w 72"/>
                <a:gd name="T23" fmla="*/ 0 h 108"/>
                <a:gd name="T24" fmla="*/ 18 w 72"/>
                <a:gd name="T25" fmla="*/ 24 h 108"/>
                <a:gd name="T26" fmla="*/ 6 w 72"/>
                <a:gd name="T27" fmla="*/ 48 h 108"/>
                <a:gd name="T28" fmla="*/ 0 w 72"/>
                <a:gd name="T29" fmla="*/ 66 h 108"/>
                <a:gd name="T30" fmla="*/ 0 w 72"/>
                <a:gd name="T31" fmla="*/ 90 h 108"/>
                <a:gd name="T32" fmla="*/ 0 w 72"/>
                <a:gd name="T33" fmla="*/ 90 h 108"/>
                <a:gd name="T34" fmla="*/ 12 w 72"/>
                <a:gd name="T35" fmla="*/ 66 h 108"/>
                <a:gd name="T36" fmla="*/ 18 w 72"/>
                <a:gd name="T37" fmla="*/ 48 h 108"/>
                <a:gd name="T38" fmla="*/ 24 w 72"/>
                <a:gd name="T39" fmla="*/ 36 h 108"/>
                <a:gd name="T40" fmla="*/ 30 w 72"/>
                <a:gd name="T41" fmla="*/ 24 h 108"/>
                <a:gd name="T42" fmla="*/ 36 w 72"/>
                <a:gd name="T43" fmla="*/ 18 h 108"/>
                <a:gd name="T44" fmla="*/ 54 w 72"/>
                <a:gd name="T45" fmla="*/ 30 h 108"/>
                <a:gd name="T46" fmla="*/ 60 w 72"/>
                <a:gd name="T47" fmla="*/ 48 h 108"/>
                <a:gd name="T48" fmla="*/ 66 w 72"/>
                <a:gd name="T49" fmla="*/ 72 h 108"/>
                <a:gd name="T50" fmla="*/ 66 w 72"/>
                <a:gd name="T51" fmla="*/ 84 h 108"/>
                <a:gd name="T52" fmla="*/ 54 w 72"/>
                <a:gd name="T53" fmla="*/ 96 h 108"/>
                <a:gd name="T54" fmla="*/ 30 w 72"/>
                <a:gd name="T55" fmla="*/ 102 h 108"/>
                <a:gd name="T56" fmla="*/ 24 w 72"/>
                <a:gd name="T57" fmla="*/ 96 h 108"/>
                <a:gd name="T58" fmla="*/ 12 w 72"/>
                <a:gd name="T59" fmla="*/ 90 h 108"/>
                <a:gd name="T60" fmla="*/ 12 w 72"/>
                <a:gd name="T61" fmla="*/ 78 h 108"/>
                <a:gd name="T62" fmla="*/ 12 w 72"/>
                <a:gd name="T63" fmla="*/ 66 h 108"/>
                <a:gd name="T64" fmla="*/ 12 w 72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36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37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38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39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>
                <a:gd name="T0" fmla="*/ 252 w 252"/>
                <a:gd name="T1" fmla="*/ 1576 h 1576"/>
                <a:gd name="T2" fmla="*/ 12 w 252"/>
                <a:gd name="T3" fmla="*/ 84 h 1576"/>
                <a:gd name="T4" fmla="*/ 12 w 252"/>
                <a:gd name="T5" fmla="*/ 60 h 1576"/>
                <a:gd name="T6" fmla="*/ 0 w 252"/>
                <a:gd name="T7" fmla="*/ 12 h 1576"/>
                <a:gd name="T8" fmla="*/ 72 w 252"/>
                <a:gd name="T9" fmla="*/ 0 h 1576"/>
                <a:gd name="T10" fmla="*/ 72 w 252"/>
                <a:gd name="T11" fmla="*/ 0 h 1576"/>
                <a:gd name="T12" fmla="*/ 78 w 252"/>
                <a:gd name="T13" fmla="*/ 48 h 1576"/>
                <a:gd name="T14" fmla="*/ 88 w 252"/>
                <a:gd name="T15" fmla="*/ 66 h 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4340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>
                <a:gd name="T0" fmla="*/ 161 w 316"/>
                <a:gd name="T1" fmla="*/ 0 h 138"/>
                <a:gd name="T2" fmla="*/ 227 w 316"/>
                <a:gd name="T3" fmla="*/ 6 h 138"/>
                <a:gd name="T4" fmla="*/ 275 w 316"/>
                <a:gd name="T5" fmla="*/ 36 h 138"/>
                <a:gd name="T6" fmla="*/ 304 w 316"/>
                <a:gd name="T7" fmla="*/ 78 h 138"/>
                <a:gd name="T8" fmla="*/ 316 w 316"/>
                <a:gd name="T9" fmla="*/ 138 h 138"/>
                <a:gd name="T10" fmla="*/ 0 w 316"/>
                <a:gd name="T11" fmla="*/ 138 h 138"/>
                <a:gd name="T12" fmla="*/ 11 w 316"/>
                <a:gd name="T13" fmla="*/ 78 h 138"/>
                <a:gd name="T14" fmla="*/ 47 w 316"/>
                <a:gd name="T15" fmla="*/ 36 h 138"/>
                <a:gd name="T16" fmla="*/ 95 w 316"/>
                <a:gd name="T17" fmla="*/ 6 h 138"/>
                <a:gd name="T18" fmla="*/ 161 w 316"/>
                <a:gd name="T19" fmla="*/ 0 h 138"/>
                <a:gd name="T20" fmla="*/ 161 w 316"/>
                <a:gd name="T21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354341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3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54342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54343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78563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+mn-lt"/>
              </a:defRPr>
            </a:lvl1pPr>
          </a:lstStyle>
          <a:p>
            <a:fld id="{3325EBF6-6A77-4E9E-972A-D2848B995C62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354344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78563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54345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78563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anose="020B0604030504040204" pitchFamily="34" charset="0"/>
              </a:defRPr>
            </a:lvl1pPr>
          </a:lstStyle>
          <a:p>
            <a:fld id="{66956337-F19F-4304-BC19-9149D762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21835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mailto:MHDAintake@dentoncounty.gov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mailto:MHDAintake@dentoncounty.go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1" y="1815737"/>
            <a:ext cx="9749118" cy="3823063"/>
          </a:xfrm>
        </p:spPr>
        <p:txBody>
          <a:bodyPr/>
          <a:lstStyle/>
          <a:p>
            <a:pPr algn="ctr" fontAlgn="auto">
              <a:spcAft>
                <a:spcPts val="0"/>
              </a:spcAft>
              <a:buClrTx/>
              <a:buSzTx/>
              <a:defRPr/>
            </a:pPr>
            <a:endParaRPr lang="en-US" sz="2700" kern="1200" dirty="0">
              <a:solidFill>
                <a:prstClr val="white">
                  <a:tint val="7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ＭＳ Ｐゴシック" pitchFamily="-65" charset="-128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ClrTx/>
              <a:buSzTx/>
              <a:defRPr/>
            </a:pPr>
            <a:r>
              <a:rPr lang="en-US" sz="2700" b="1" kern="1200" dirty="0" smtClean="0">
                <a:solidFill>
                  <a:prstClr val="white">
                    <a:tint val="7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ＭＳ Ｐゴシック" pitchFamily="-65" charset="-128"/>
                <a:cs typeface="Calibri Light" panose="020F0302020204030204" pitchFamily="34" charset="0"/>
              </a:rPr>
              <a:t>Matthew </a:t>
            </a:r>
            <a:r>
              <a:rPr lang="en-US" sz="2700" b="1" kern="1200" dirty="0">
                <a:solidFill>
                  <a:prstClr val="white">
                    <a:tint val="7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ＭＳ Ｐゴシック" pitchFamily="-65" charset="-128"/>
                <a:cs typeface="Calibri Light" panose="020F0302020204030204" pitchFamily="34" charset="0"/>
              </a:rPr>
              <a:t>Wiebe </a:t>
            </a:r>
          </a:p>
          <a:p>
            <a:pPr algn="ctr" fontAlgn="auto">
              <a:spcAft>
                <a:spcPts val="0"/>
              </a:spcAft>
              <a:buClrTx/>
              <a:buSzTx/>
              <a:defRPr/>
            </a:pPr>
            <a:r>
              <a:rPr lang="en-US" sz="2700" b="1" kern="1200" dirty="0" smtClean="0">
                <a:solidFill>
                  <a:prstClr val="white">
                    <a:tint val="7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ＭＳ Ｐゴシック" pitchFamily="-65" charset="-128"/>
                <a:cs typeface="Calibri Light" panose="020F0302020204030204" pitchFamily="34" charset="0"/>
              </a:rPr>
              <a:t>Assistant District Attorney</a:t>
            </a:r>
          </a:p>
          <a:p>
            <a:pPr algn="ctr" fontAlgn="auto">
              <a:spcAft>
                <a:spcPts val="0"/>
              </a:spcAft>
              <a:buClrTx/>
              <a:buSzTx/>
              <a:defRPr/>
            </a:pPr>
            <a:r>
              <a:rPr lang="en-US" sz="2700" b="1" kern="1200" dirty="0" smtClean="0">
                <a:solidFill>
                  <a:prstClr val="white">
                    <a:tint val="7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ＭＳ Ｐゴシック" pitchFamily="-65" charset="-128"/>
                <a:cs typeface="Calibri Light" panose="020F0302020204030204" pitchFamily="34" charset="0"/>
              </a:rPr>
              <a:t>Mental Health Prosecutor</a:t>
            </a:r>
            <a:endParaRPr lang="en-US" sz="2700" b="1" kern="1200" dirty="0">
              <a:solidFill>
                <a:prstClr val="white">
                  <a:tint val="7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ea typeface="ＭＳ Ｐゴシック" pitchFamily="-65" charset="-128"/>
              <a:cs typeface="Calibri Light" panose="020F0302020204030204" pitchFamily="34" charset="0"/>
            </a:endParaRPr>
          </a:p>
          <a:p>
            <a:pPr algn="ctr" fontAlgn="auto">
              <a:spcAft>
                <a:spcPts val="0"/>
              </a:spcAft>
              <a:buClrTx/>
              <a:buSzTx/>
              <a:defRPr/>
            </a:pPr>
            <a:r>
              <a:rPr lang="en-US" sz="2700" b="1" kern="1200" dirty="0">
                <a:solidFill>
                  <a:prstClr val="white">
                    <a:tint val="7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ＭＳ Ｐゴシック" pitchFamily="-65" charset="-128"/>
                <a:cs typeface="Calibri Light" panose="020F0302020204030204" pitchFamily="34" charset="0"/>
              </a:rPr>
              <a:t>Denton County Criminal District Attorney’s Office</a:t>
            </a:r>
          </a:p>
          <a:p>
            <a:pPr algn="ctr" fontAlgn="auto">
              <a:spcAft>
                <a:spcPts val="0"/>
              </a:spcAft>
              <a:buClrTx/>
              <a:buSzTx/>
              <a:defRPr/>
            </a:pPr>
            <a:endParaRPr lang="en-US" sz="2700" b="1" kern="1200" dirty="0">
              <a:solidFill>
                <a:prstClr val="white">
                  <a:tint val="7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ea typeface="ＭＳ Ｐゴシック" pitchFamily="-65" charset="-128"/>
              <a:cs typeface="Calibri Light" panose="020F0302020204030204" pitchFamily="34" charset="0"/>
            </a:endParaRPr>
          </a:p>
          <a:p>
            <a:pPr algn="ctr" fontAlgn="auto">
              <a:spcAft>
                <a:spcPts val="0"/>
              </a:spcAft>
              <a:buClrTx/>
              <a:buSzTx/>
              <a:defRPr/>
            </a:pPr>
            <a:r>
              <a:rPr lang="en-US" sz="2700" b="1" kern="1200" dirty="0" smtClean="0">
                <a:solidFill>
                  <a:prstClr val="white">
                    <a:tint val="7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ＭＳ Ｐゴシック" pitchFamily="-65" charset="-128"/>
                <a:cs typeface="Calibri Light" panose="020F0302020204030204" pitchFamily="34" charset="0"/>
              </a:rPr>
              <a:t>September 19, 2025</a:t>
            </a:r>
            <a:endParaRPr lang="en-US" sz="2700" b="1" kern="1200" dirty="0">
              <a:solidFill>
                <a:prstClr val="white">
                  <a:tint val="7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0882" y="416860"/>
            <a:ext cx="9439836" cy="1176809"/>
          </a:xfrm>
        </p:spPr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Procedure for Emergency Detention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28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Emergency Detention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Allows law enforcement </a:t>
            </a: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Without a warrant 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Not sufficient time to obtain a warrant</a:t>
            </a: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Regardless of age </a:t>
            </a: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Take a person into custody</a:t>
            </a:r>
          </a:p>
          <a:p>
            <a:pPr marL="0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52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Emergency Detention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Allows law enforcement </a:t>
            </a: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Without a warrant 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Not sufficient time to obtain a warrant</a:t>
            </a: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Regardless of age </a:t>
            </a: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Take a person into custody</a:t>
            </a: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Immediately transport to the nearest appropriate mental health facility </a:t>
            </a:r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or a mental health facility deemed suitable by LHMA</a:t>
            </a:r>
          </a:p>
          <a:p>
            <a:pPr marL="0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00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Emergency Detention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Immediately transport to the nearest appropriate mental health facility </a:t>
            </a:r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or a mental health facility deemed suitable by </a:t>
            </a: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LHMA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Officer no longer required to remain at the facility while the person receives medical screening or treatment or insurance is verified, and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May leave immediately after the person is taken into custody by the facility staff and the NOED is provided to the facility.</a:t>
            </a: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Texas Health &amp; Safety Code </a:t>
            </a: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573.002(f) </a:t>
            </a: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26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Elements to Detain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Officer has reason to believe and does believe</a:t>
            </a: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72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Elements to Detain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Officer </a:t>
            </a:r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has reason to believe and does believe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Person </a:t>
            </a:r>
            <a:r>
              <a:rPr lang="en-US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has a mental </a:t>
            </a: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illness</a:t>
            </a:r>
          </a:p>
          <a:p>
            <a:pPr marL="457200" lvl="1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b="1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46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Elements to Detain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Officer </a:t>
            </a:r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has reason to believe and does believe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Person </a:t>
            </a:r>
            <a:r>
              <a:rPr lang="en-US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has a mental </a:t>
            </a: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illness</a:t>
            </a:r>
          </a:p>
          <a:p>
            <a:pPr marL="457200" lvl="1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b="1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28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Mental illness means an illness, disease, or condition other than epilepsy, dementia, substance abuse or intellectual disability that: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Substantially impairs a person’s thought, perception of reality, emotional process or judgment, or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Grossly impairs behavior as demonstrated by recent disturbed behavior</a:t>
            </a: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07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Elements to Detain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Officer has reason to believe and does believe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Person has a mental illness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Because of the mental illness</a:t>
            </a:r>
          </a:p>
          <a:p>
            <a:pPr marL="457200" lvl="1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sz="3200" b="1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95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Elements to Detain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Officer has reason to believe and does believe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Person has a mental illness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Because of the mental illness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Substantial</a:t>
            </a:r>
            <a:r>
              <a:rPr lang="en-US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risk of </a:t>
            </a:r>
            <a:r>
              <a:rPr lang="en-US" sz="3200" b="1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serious</a:t>
            </a:r>
            <a:r>
              <a:rPr lang="en-US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harm to the person or others </a:t>
            </a:r>
          </a:p>
          <a:p>
            <a:pPr marL="457200" lvl="1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sz="3200" b="1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62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Elements to Detain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Officer has reason to believe and does believe</a:t>
            </a: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Person has a mental illness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Because of the mental illness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u="sng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Substantial</a:t>
            </a: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risk of </a:t>
            </a:r>
            <a:r>
              <a:rPr lang="en-US" sz="3200" b="1" u="sng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serious</a:t>
            </a: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harm to the person or others 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Evidences severe emotional distress and deterioration in the person’s mental condition, or</a:t>
            </a: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93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Elements to Detain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Officer has reason to believe and does believe</a:t>
            </a: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Person has a mental illness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Because of the mental illness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u="sng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Substantial</a:t>
            </a: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risk of </a:t>
            </a:r>
            <a:r>
              <a:rPr lang="en-US" sz="3200" b="1" u="sng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serious</a:t>
            </a: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harm to the person or others 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Evidences severe emotional distress and deterioration in the person’s mental condition, or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Evidences an inability to recognize symptoms or appreciate the risks and benefits of treatment</a:t>
            </a: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80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Mental Health Division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Ashley Thomas – Administrative Specialist</a:t>
            </a: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Terri Powell – </a:t>
            </a:r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Administrative Specialist</a:t>
            </a:r>
            <a:endParaRPr lang="en-US" b="1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Matthew Wiebe – Attorney</a:t>
            </a: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Sherry Armstrong - </a:t>
            </a:r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October 1, 2025 – Attorney </a:t>
            </a:r>
          </a:p>
          <a:p>
            <a:pPr marL="0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4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Elements to Detain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28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Officer has reason to believe and does believe</a:t>
            </a:r>
            <a:endParaRPr lang="en-US" sz="28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Person has a mental illness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Because of the mental illness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u="sng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Substantial</a:t>
            </a: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risk of </a:t>
            </a:r>
            <a:r>
              <a:rPr lang="en-US" b="1" u="sng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serious</a:t>
            </a: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harm to the person or others 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Evidences severe emotional distress and deterioration in the person’s mental condition, or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Evidences an inability to recognize symptoms or appreciate the risks and benefits of treatment, </a:t>
            </a:r>
            <a:r>
              <a:rPr lang="en-US" b="1" u="sng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and</a:t>
            </a: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Person is </a:t>
            </a:r>
            <a:r>
              <a:rPr lang="en-US" b="1" u="sng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likely without immediate detention </a:t>
            </a: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to suffer serious risk of harm or inflict serious harm on another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61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Sources for Reasonable Belief 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Officer’s beliefs may be formed by: 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Representations of credible people</a:t>
            </a:r>
          </a:p>
          <a:p>
            <a:pPr marL="0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11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Sources for Reasonable Belief 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Officer’s beliefs may be formed by: 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Representations of credible people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Conduct of the apprehended person or the circumstances under which the person was found</a:t>
            </a:r>
          </a:p>
          <a:p>
            <a:pPr marL="0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75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Sources of Information 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683033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911 </a:t>
            </a:r>
            <a:r>
              <a:rPr lang="en-US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callers / call </a:t>
            </a: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notes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Family members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Witnesses </a:t>
            </a:r>
            <a:r>
              <a:rPr lang="en-US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on </a:t>
            </a: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scene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Potential patient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Any other sources?</a:t>
            </a:r>
            <a:endParaRPr lang="en-US" sz="32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96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Duty to Investigate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683033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Officer must: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“investigate the circumstances surrounding a mental health call prior to taking the subject into custody and before transporting the subject to a mental health facility.”</a:t>
            </a:r>
          </a:p>
          <a:p>
            <a:pPr lvl="2"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Trevino v. State, 512 S.W.3d 587, 595 (Tex. App.—El Paso 2017, no pet.)</a:t>
            </a:r>
          </a:p>
          <a:p>
            <a:pPr marL="0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84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Justifying the Detention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683033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Emergency detention similar to an arrest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NOED is similar to a PC affidavit.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NOED:</a:t>
            </a:r>
          </a:p>
          <a:p>
            <a:pPr lvl="2"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Outlines the reasons or beliefs justifying the detention.</a:t>
            </a:r>
          </a:p>
          <a:p>
            <a:pPr lvl="2"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Officer’s observation’s </a:t>
            </a:r>
            <a:r>
              <a:rPr lang="en-US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on scene.</a:t>
            </a:r>
          </a:p>
          <a:p>
            <a:pPr lvl="2"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Articulates </a:t>
            </a:r>
            <a:r>
              <a:rPr lang="en-US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the elements of the detention.</a:t>
            </a:r>
          </a:p>
          <a:p>
            <a:pPr marL="0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17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Why Specific and Detailed Facts?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20813"/>
            <a:ext cx="10972800" cy="5058364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Who is going to read and make decisions based on this information?</a:t>
            </a: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Hospital / psychiatrist </a:t>
            </a:r>
            <a:endParaRPr lang="en-US" sz="32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Prosecutor 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Patient’s </a:t>
            </a:r>
            <a:r>
              <a:rPr lang="en-US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attorney 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Witnesses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Judge  </a:t>
            </a:r>
            <a:endParaRPr lang="en-US" sz="32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Appellate </a:t>
            </a:r>
            <a:r>
              <a:rPr lang="en-US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court </a:t>
            </a:r>
          </a:p>
          <a:p>
            <a:pPr marL="0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42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Conclusory vs. Specific </a:t>
            </a:r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&amp; Detailed</a:t>
            </a:r>
            <a:endParaRPr lang="en-US" sz="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67097"/>
            <a:ext cx="5386917" cy="907778"/>
          </a:xfrm>
        </p:spPr>
        <p:txBody>
          <a:bodyPr/>
          <a:lstStyle/>
          <a:p>
            <a:r>
              <a:rPr lang="en-US" sz="3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Conclusory Statements </a:t>
            </a:r>
            <a:endParaRPr lang="en-US" sz="3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046617" cy="3951288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“Verbally aggressive”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267097"/>
            <a:ext cx="5389033" cy="907778"/>
          </a:xfrm>
        </p:spPr>
        <p:txBody>
          <a:bodyPr/>
          <a:lstStyle/>
          <a:p>
            <a:r>
              <a:rPr lang="en-US" sz="3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Specific &amp; Detailed 	</a:t>
            </a:r>
            <a:endParaRPr lang="en-US" sz="3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8286" y="2174875"/>
            <a:ext cx="5943600" cy="3951288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“Threatened to kill”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n-US" dirty="0" smtClean="0"/>
              <a:t> 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4986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Conclusory vs. Specific &amp; </a:t>
            </a:r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Detailed </a:t>
            </a:r>
            <a:endParaRPr lang="en-US" sz="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67097"/>
            <a:ext cx="5386917" cy="907778"/>
          </a:xfrm>
        </p:spPr>
        <p:txBody>
          <a:bodyPr/>
          <a:lstStyle/>
          <a:p>
            <a:r>
              <a:rPr lang="en-US" sz="3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Conclusory Statements </a:t>
            </a:r>
            <a:endParaRPr lang="en-US" sz="3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046617" cy="3951288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“Verbally aggressive”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“Assaultive”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267097"/>
            <a:ext cx="5389033" cy="907778"/>
          </a:xfrm>
        </p:spPr>
        <p:txBody>
          <a:bodyPr/>
          <a:lstStyle/>
          <a:p>
            <a:r>
              <a:rPr lang="en-US" sz="3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Specific &amp; Detailed 	</a:t>
            </a:r>
            <a:endParaRPr lang="en-US" sz="3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8286" y="2174875"/>
            <a:ext cx="5943600" cy="3951288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“Threatened to kill”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“Punched mother 2 times with a closed fist”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n-US" dirty="0" smtClean="0"/>
              <a:t> 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4886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Conclusory vs. Specific &amp; </a:t>
            </a:r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Detailed </a:t>
            </a:r>
            <a:endParaRPr lang="en-US" sz="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67097"/>
            <a:ext cx="5386917" cy="907778"/>
          </a:xfrm>
        </p:spPr>
        <p:txBody>
          <a:bodyPr/>
          <a:lstStyle/>
          <a:p>
            <a:r>
              <a:rPr lang="en-US" sz="3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Conclusory Statements </a:t>
            </a:r>
            <a:endParaRPr lang="en-US" sz="3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268686" cy="3951288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“Verbally aggressive”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“Assaultive”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“Experiencing auditory hallucinations”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267097"/>
            <a:ext cx="5389033" cy="907778"/>
          </a:xfrm>
        </p:spPr>
        <p:txBody>
          <a:bodyPr/>
          <a:lstStyle/>
          <a:p>
            <a:r>
              <a:rPr lang="en-US" sz="3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Specific &amp; Detailed 	</a:t>
            </a:r>
            <a:endParaRPr lang="en-US" sz="3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8286" y="2174875"/>
            <a:ext cx="5943600" cy="3951288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“Threatened to kill”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“Punched mother 2 times with a closed fist”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“Voices told him to run into traffic”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n-US" dirty="0" smtClean="0"/>
              <a:t> 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0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Mental Health Caseload</a:t>
            </a:r>
            <a:endParaRPr lang="en-US" sz="5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2017</a:t>
            </a:r>
          </a:p>
          <a:p>
            <a:pPr lvl="1" fontAlgn="auto">
              <a:spcAft>
                <a:spcPts val="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6 Mental Health Deputies</a:t>
            </a:r>
          </a:p>
          <a:p>
            <a:pPr lvl="1" fontAlgn="auto">
              <a:spcAft>
                <a:spcPts val="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4 Hospitals</a:t>
            </a:r>
          </a:p>
          <a:p>
            <a:pPr lvl="1" fontAlgn="auto">
              <a:spcAft>
                <a:spcPts val="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Reviewed Cases = 684</a:t>
            </a:r>
          </a:p>
          <a:p>
            <a:pPr lvl="1" fontAlgn="auto">
              <a:spcAft>
                <a:spcPts val="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Filed Cases = 540</a:t>
            </a:r>
            <a:endParaRPr lang="en-US" sz="32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6330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Conclusory vs. Specific &amp; </a:t>
            </a:r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Detailed </a:t>
            </a:r>
            <a:endParaRPr lang="en-US" sz="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67097"/>
            <a:ext cx="5386917" cy="907778"/>
          </a:xfrm>
        </p:spPr>
        <p:txBody>
          <a:bodyPr/>
          <a:lstStyle/>
          <a:p>
            <a:r>
              <a:rPr lang="en-US" sz="3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Conclusory Statements </a:t>
            </a:r>
            <a:endParaRPr lang="en-US" sz="3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177246" cy="3951288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“Verbally aggressive”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“Assaultive”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“Experiencing auditory hallucinations”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“Cut herself”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267097"/>
            <a:ext cx="5389033" cy="907778"/>
          </a:xfrm>
        </p:spPr>
        <p:txBody>
          <a:bodyPr/>
          <a:lstStyle/>
          <a:p>
            <a:r>
              <a:rPr lang="en-US" sz="3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Specific &amp; Detailed 	</a:t>
            </a:r>
            <a:endParaRPr lang="en-US" sz="3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8286" y="2174875"/>
            <a:ext cx="5943600" cy="3951288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“Threatened to kill”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“Punched mother 2 times with a closed fist”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“Voices told him to run into traffic”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“Made two cuts to arm with a kitchen knife requiring stitches”</a:t>
            </a:r>
          </a:p>
          <a:p>
            <a:pPr marL="0" indent="0">
              <a:buClr>
                <a:schemeClr val="tx1"/>
              </a:buCl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9183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Conclusory vs. Specific &amp; </a:t>
            </a:r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Detailed</a:t>
            </a:r>
            <a:endParaRPr lang="en-US" sz="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67097"/>
            <a:ext cx="5386917" cy="907778"/>
          </a:xfrm>
        </p:spPr>
        <p:txBody>
          <a:bodyPr/>
          <a:lstStyle/>
          <a:p>
            <a:r>
              <a:rPr lang="en-US" sz="3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Conclusory Statements </a:t>
            </a:r>
            <a:endParaRPr lang="en-US" sz="3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44283" cy="3951288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“Verbally aggressive”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“Assaultive”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“Experiencing auditory hallucinations”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“Cut herself”</a:t>
            </a:r>
          </a:p>
          <a:p>
            <a:pPr marL="0" indent="0">
              <a:buClr>
                <a:schemeClr val="tx1"/>
              </a:buClr>
              <a:buNone/>
            </a:pPr>
            <a:endParaRPr lang="en-US" b="1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“Overdose”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267097"/>
            <a:ext cx="5389033" cy="907778"/>
          </a:xfrm>
        </p:spPr>
        <p:txBody>
          <a:bodyPr/>
          <a:lstStyle/>
          <a:p>
            <a:r>
              <a:rPr lang="en-US" sz="3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Specific &amp; Detailed 	</a:t>
            </a:r>
            <a:endParaRPr lang="en-US" sz="3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8286" y="2174875"/>
            <a:ext cx="5943600" cy="3951288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“Threatened to kill”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“Punched mother 2 times with a closed fist”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“Voices told him to run into traffic”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“Made two cuts to arm with a kitchen knife requiring stitches”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“Took 10 Xanax pills”</a:t>
            </a:r>
          </a:p>
          <a:p>
            <a:pPr marL="0" indent="0">
              <a:buClr>
                <a:schemeClr val="tx1"/>
              </a:buClr>
              <a:buNone/>
            </a:pPr>
            <a:endParaRPr lang="en-US" dirty="0" smtClean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8882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Conclusory vs. Specific &amp; </a:t>
            </a:r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Detailed </a:t>
            </a:r>
            <a:endParaRPr lang="en-US" sz="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67097"/>
            <a:ext cx="5386917" cy="907778"/>
          </a:xfrm>
        </p:spPr>
        <p:txBody>
          <a:bodyPr/>
          <a:lstStyle/>
          <a:p>
            <a:r>
              <a:rPr lang="en-US" sz="3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Conclusory Statements </a:t>
            </a:r>
            <a:endParaRPr lang="en-US" sz="3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44283" cy="3951288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“Verbally aggressive”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“Assaultive”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“Experiencing auditory hallucinations”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“Cut herself”</a:t>
            </a:r>
          </a:p>
          <a:p>
            <a:pPr marL="0" indent="0">
              <a:buClr>
                <a:schemeClr val="tx1"/>
              </a:buClr>
              <a:buNone/>
            </a:pPr>
            <a:endParaRPr lang="en-US" b="1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“Overdose”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“Not attending to ADL’s”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267097"/>
            <a:ext cx="5389033" cy="907778"/>
          </a:xfrm>
        </p:spPr>
        <p:txBody>
          <a:bodyPr/>
          <a:lstStyle/>
          <a:p>
            <a:r>
              <a:rPr lang="en-US" sz="3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Specific &amp; Detailed 	</a:t>
            </a:r>
            <a:endParaRPr lang="en-US" sz="3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8286" y="2174875"/>
            <a:ext cx="5943600" cy="3951288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“Threatened to kill”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“Punched mother 2 times with a closed fist”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“Voices told him to run into traffic”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“Made two cuts to arm with a kitchen knife requiring stitches”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“Took 10 Xanax pills”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“Mother said the patient had not showered in 7 days”</a:t>
            </a:r>
          </a:p>
          <a:p>
            <a:pPr marL="0" indent="0">
              <a:buClr>
                <a:schemeClr val="tx1"/>
              </a:buClr>
              <a:buNone/>
            </a:pPr>
            <a:endParaRPr lang="en-US" dirty="0" smtClean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509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Transportation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Do not transport to a jail or detention facility unless there is “an extreme emergency”. </a:t>
            </a: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If taken to a jail, keep separate from others charged or convicted of a crime</a:t>
            </a:r>
          </a:p>
          <a:p>
            <a:pPr marL="0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13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Officer’s Notification to Patient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Officer shall immediately </a:t>
            </a:r>
            <a:r>
              <a:rPr lang="en-US" sz="3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inform </a:t>
            </a:r>
            <a:r>
              <a:rPr lang="en-US" sz="3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the apprehended person orally in simple, nontechnical terms: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The reason for the detention, and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That staff at the facility will also inform the person about the person’s rights within 24 hours after admission into the facility</a:t>
            </a:r>
          </a:p>
          <a:p>
            <a:pPr marL="0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75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Seizing Firearms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683033"/>
          </a:xfrm>
        </p:spPr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Officer that takes a person </a:t>
            </a:r>
            <a:r>
              <a:rPr lang="en-US" sz="3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into </a:t>
            </a:r>
            <a:r>
              <a:rPr lang="en-US" sz="3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custody: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May </a:t>
            </a:r>
            <a:r>
              <a:rPr lang="en-US" sz="3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immediately seize any firearm found in possession of the person</a:t>
            </a:r>
            <a:r>
              <a:rPr lang="en-US" sz="3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If an officer seizes a weapon, s/he must comply with the requirements of Texas Code of Criminal Procedure 18.191</a:t>
            </a:r>
          </a:p>
          <a:p>
            <a:pPr marL="0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38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Requirements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NOED must be typed</a:t>
            </a:r>
          </a:p>
          <a:p>
            <a:pPr marL="0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22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NOED must be typed</a:t>
            </a: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Submit </a:t>
            </a: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NOED via email </a:t>
            </a:r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to:</a:t>
            </a:r>
          </a:p>
          <a:p>
            <a:pPr lvl="1" fontAlgn="auto">
              <a:spcAft>
                <a:spcPts val="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  <a:hlinkClick r:id="rId2"/>
              </a:rPr>
              <a:t>MHDAintake@dentoncounty.gov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fontAlgn="auto">
              <a:spcAft>
                <a:spcPts val="0"/>
              </a:spcAft>
              <a:buClrTx/>
              <a:buSzTx/>
              <a:buNone/>
              <a:defRPr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57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Additional information in email: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Patient’s full legal name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Date of Birth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Social Security Number (if known)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Detention Location (Name of MH facility)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Date &amp; Time of Detention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83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Requirements </a:t>
            </a:r>
            <a:endParaRPr lang="en-US" sz="5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Within one business day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after NOED email: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ubmit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via email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all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reports/documents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 to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  <a:hlinkClick r:id="rId2"/>
              </a:rPr>
              <a:t>MHDAintake@dentoncounty.gov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Attach photos / screenshots / small documents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Note any evidence gathered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20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Mental Health Caseload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2024</a:t>
            </a:r>
          </a:p>
          <a:p>
            <a:pPr lvl="1" fontAlgn="auto">
              <a:spcAft>
                <a:spcPts val="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30 + law enforcement agencies</a:t>
            </a:r>
          </a:p>
          <a:p>
            <a:pPr lvl="1" fontAlgn="auto">
              <a:spcAft>
                <a:spcPts val="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10 + hospitals</a:t>
            </a:r>
          </a:p>
          <a:p>
            <a:pPr lvl="1" fontAlgn="auto">
              <a:spcAft>
                <a:spcPts val="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Reviewed Cases = 1,837</a:t>
            </a:r>
          </a:p>
          <a:p>
            <a:pPr lvl="1" fontAlgn="auto">
              <a:spcAft>
                <a:spcPts val="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Filed Cases = 1,416</a:t>
            </a:r>
            <a:endParaRPr lang="en-US" sz="32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9796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5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Questions</a:t>
            </a:r>
            <a:endParaRPr lang="en-US" sz="5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53019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Contact Information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739588" y="1662545"/>
            <a:ext cx="5610412" cy="4433455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Matthew Wiebe</a:t>
            </a:r>
          </a:p>
          <a:p>
            <a:pPr marL="0" indent="0">
              <a:buNone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Asst. District Attorney</a:t>
            </a:r>
          </a:p>
          <a:p>
            <a:pPr marL="0" indent="0">
              <a:buNone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matthew.wiebe@dentoncounty.gov</a:t>
            </a:r>
          </a:p>
          <a:p>
            <a:pPr marL="0" indent="0">
              <a:buNone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(940) 349-2723	</a:t>
            </a: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350000" y="1662545"/>
            <a:ext cx="5429624" cy="4433455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Terri Powell</a:t>
            </a:r>
          </a:p>
          <a:p>
            <a:pPr marL="0" indent="0">
              <a:buNone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Mental Health Intake Lead</a:t>
            </a:r>
          </a:p>
          <a:p>
            <a:pPr marL="0" indent="0">
              <a:buNone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MHDAintake@dentoncounty.gov</a:t>
            </a:r>
          </a:p>
          <a:p>
            <a:pPr marL="0" indent="0">
              <a:buNone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(940) 349-2687</a:t>
            </a:r>
          </a:p>
          <a:p>
            <a:pPr marL="0" indent="0">
              <a:buNone/>
            </a:pPr>
            <a:endParaRPr lang="en-US" b="1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Ashley Thomas</a:t>
            </a: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  <a:defRPr/>
            </a:pPr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Mental Health Intake </a:t>
            </a: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Lead</a:t>
            </a:r>
          </a:p>
          <a:p>
            <a:pPr marL="0" indent="0">
              <a:buNone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MHDAintake@dentoncounty.gov</a:t>
            </a: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940) </a:t>
            </a: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349-2729</a:t>
            </a: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55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Mental Health Caseload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2025 (as of Aug. 31, 2025)</a:t>
            </a:r>
          </a:p>
          <a:p>
            <a:pPr lvl="1" fontAlgn="auto">
              <a:spcAft>
                <a:spcPts val="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Reviewed Cases = 1,251</a:t>
            </a:r>
          </a:p>
          <a:p>
            <a:pPr lvl="1" fontAlgn="auto">
              <a:spcAft>
                <a:spcPts val="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Filed Cases = 964</a:t>
            </a:r>
            <a:endParaRPr lang="en-US" sz="32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707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Emergency Detention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Statutory authority: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Texas Health &amp; Safety Code 573.001 &amp; 573.002</a:t>
            </a:r>
          </a:p>
          <a:p>
            <a:pPr marL="0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93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Emergency Detention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Allows law enforcement </a:t>
            </a: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Without a warrant </a:t>
            </a:r>
          </a:p>
          <a:p>
            <a:pPr marL="0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63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Emergency Detention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Allows law enforcement </a:t>
            </a: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Without a warrant 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Not sufficient time to obtain a warrant</a:t>
            </a:r>
          </a:p>
          <a:p>
            <a:pPr marL="0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55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Emergency Detention </a:t>
            </a:r>
            <a:endParaRPr lang="en-US" sz="50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Allows law enforcement </a:t>
            </a: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Without a warrant </a:t>
            </a:r>
          </a:p>
          <a:p>
            <a:pPr lvl="1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Not sufficient time to obtain a warrant</a:t>
            </a: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lang="en-US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Regardless of age </a:t>
            </a:r>
          </a:p>
          <a:p>
            <a:pPr marL="0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73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lance">
  <a:themeElements>
    <a:clrScheme name="Balance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336699"/>
      </a:accent1>
      <a:accent2>
        <a:srgbClr val="00B000"/>
      </a:accent2>
      <a:accent3>
        <a:srgbClr val="ACB3C1"/>
      </a:accent3>
      <a:accent4>
        <a:srgbClr val="DADADA"/>
      </a:accent4>
      <a:accent5>
        <a:srgbClr val="ADB8CA"/>
      </a:accent5>
      <a:accent6>
        <a:srgbClr val="009F00"/>
      </a:accent6>
      <a:hlink>
        <a:srgbClr val="00CCFF"/>
      </a:hlink>
      <a:folHlink>
        <a:srgbClr val="B5FFFB"/>
      </a:folHlink>
    </a:clrScheme>
    <a:fontScheme name="Balanc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3220</TotalTime>
  <Words>1402</Words>
  <Application>Microsoft Office PowerPoint</Application>
  <PresentationFormat>Widescreen</PresentationFormat>
  <Paragraphs>274</Paragraphs>
  <Slides>41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9" baseType="lpstr">
      <vt:lpstr>ＭＳ Ｐゴシック</vt:lpstr>
      <vt:lpstr>Arial</vt:lpstr>
      <vt:lpstr>Calibri</vt:lpstr>
      <vt:lpstr>Calibri Light</vt:lpstr>
      <vt:lpstr>Tahoma</vt:lpstr>
      <vt:lpstr>Times New Roman</vt:lpstr>
      <vt:lpstr>Wingdings</vt:lpstr>
      <vt:lpstr>Balance</vt:lpstr>
      <vt:lpstr>Procedure for Emergency Detention</vt:lpstr>
      <vt:lpstr>Mental Health Division</vt:lpstr>
      <vt:lpstr>Mental Health Caseload</vt:lpstr>
      <vt:lpstr>Mental Health Caseload</vt:lpstr>
      <vt:lpstr>Mental Health Caseload</vt:lpstr>
      <vt:lpstr>Emergency Detention </vt:lpstr>
      <vt:lpstr>Emergency Detention </vt:lpstr>
      <vt:lpstr>Emergency Detention </vt:lpstr>
      <vt:lpstr>Emergency Detention </vt:lpstr>
      <vt:lpstr>Emergency Detention </vt:lpstr>
      <vt:lpstr>Emergency Detention </vt:lpstr>
      <vt:lpstr>Emergency Detention </vt:lpstr>
      <vt:lpstr>Elements to Detain </vt:lpstr>
      <vt:lpstr>Elements to Detain </vt:lpstr>
      <vt:lpstr>Elements to Detain </vt:lpstr>
      <vt:lpstr>Elements to Detain </vt:lpstr>
      <vt:lpstr>Elements to Detain </vt:lpstr>
      <vt:lpstr>Elements to Detain </vt:lpstr>
      <vt:lpstr>Elements to Detain </vt:lpstr>
      <vt:lpstr>Elements to Detain </vt:lpstr>
      <vt:lpstr>Sources for Reasonable Belief  </vt:lpstr>
      <vt:lpstr>Sources for Reasonable Belief  </vt:lpstr>
      <vt:lpstr>Sources of Information  </vt:lpstr>
      <vt:lpstr>Duty to Investigate </vt:lpstr>
      <vt:lpstr>Justifying the Detention </vt:lpstr>
      <vt:lpstr>Why Specific and Detailed Facts? </vt:lpstr>
      <vt:lpstr>Conclusory vs. Specific &amp; Detailed</vt:lpstr>
      <vt:lpstr>Conclusory vs. Specific &amp; Detailed </vt:lpstr>
      <vt:lpstr>Conclusory vs. Specific &amp; Detailed </vt:lpstr>
      <vt:lpstr>Conclusory vs. Specific &amp; Detailed </vt:lpstr>
      <vt:lpstr>Conclusory vs. Specific &amp; Detailed</vt:lpstr>
      <vt:lpstr>Conclusory vs. Specific &amp; Detailed </vt:lpstr>
      <vt:lpstr>Transportation </vt:lpstr>
      <vt:lpstr>Officer’s Notification to Patient </vt:lpstr>
      <vt:lpstr>Seizing Firearms </vt:lpstr>
      <vt:lpstr>Requirements </vt:lpstr>
      <vt:lpstr>Requirements</vt:lpstr>
      <vt:lpstr>Requirements</vt:lpstr>
      <vt:lpstr>Requirements </vt:lpstr>
      <vt:lpstr>PowerPoint Presentation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Procedure for Emergency Detention</dc:title>
  <dc:creator>Matthew Wiebe</dc:creator>
  <cp:lastModifiedBy>Matthew Wiebe</cp:lastModifiedBy>
  <cp:revision>58</cp:revision>
  <dcterms:created xsi:type="dcterms:W3CDTF">2025-09-06T15:41:29Z</dcterms:created>
  <dcterms:modified xsi:type="dcterms:W3CDTF">2025-09-12T15:21:00Z</dcterms:modified>
</cp:coreProperties>
</file>