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Montserrat" charset="1" panose="00000500000000000000"/>
      <p:regular r:id="rId16"/>
    </p:embeddedFont>
    <p:embeddedFont>
      <p:font typeface="RoxboroughCF" charset="1" panose="00000500000000000000"/>
      <p:regular r:id="rId17"/>
    </p:embeddedFont>
    <p:embeddedFont>
      <p:font typeface="Canva Sans Bold" charset="1" panose="020B0803030501040103"/>
      <p:regular r:id="rId18"/>
    </p:embeddedFont>
    <p:embeddedFont>
      <p:font typeface="Alegreya Sans Bold" charset="1" panose="00000800000000000000"/>
      <p:regular r:id="rId19"/>
    </p:embeddedFont>
    <p:embeddedFont>
      <p:font typeface="Alegreya Sans Bold Italics" charset="1" panose="00000800000000000000"/>
      <p:regular r:id="rId20"/>
    </p:embeddedFont>
    <p:embeddedFont>
      <p:font typeface="Montserrat Bold" charset="1" panose="00000800000000000000"/>
      <p:regular r:id="rId21"/>
    </p:embeddedFont>
    <p:embeddedFont>
      <p:font typeface="Montserrat Italics" charset="1" panose="00000500000000000000"/>
      <p:regular r:id="rId22"/>
    </p:embeddedFont>
    <p:embeddedFont>
      <p:font typeface="RoxboroughCF Italics" charset="1" panose="000005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jpeg" Type="http://schemas.openxmlformats.org/officeDocument/2006/relationships/image"/><Relationship Id="rId7" Target="../media/image8.jpeg" Type="http://schemas.openxmlformats.org/officeDocument/2006/relationships/image"/><Relationship Id="rId8" Target="../media/image9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22.png" Type="http://schemas.openxmlformats.org/officeDocument/2006/relationships/image"/><Relationship Id="rId15" Target="../media/image23.svg" Type="http://schemas.openxmlformats.org/officeDocument/2006/relationships/image"/><Relationship Id="rId16" Target="../media/image24.png" Type="http://schemas.openxmlformats.org/officeDocument/2006/relationships/image"/><Relationship Id="rId17" Target="../media/image25.svg" Type="http://schemas.openxmlformats.org/officeDocument/2006/relationships/image"/><Relationship Id="rId18" Target="../media/image26.png" Type="http://schemas.openxmlformats.org/officeDocument/2006/relationships/image"/><Relationship Id="rId19" Target="../media/image27.svg" Type="http://schemas.openxmlformats.org/officeDocument/2006/relationships/image"/><Relationship Id="rId2" Target="../media/image1.png" Type="http://schemas.openxmlformats.org/officeDocument/2006/relationships/image"/><Relationship Id="rId20" Target="../media/image28.png" Type="http://schemas.openxmlformats.org/officeDocument/2006/relationships/image"/><Relationship Id="rId21" Target="../media/image29.svg" Type="http://schemas.openxmlformats.org/officeDocument/2006/relationships/image"/><Relationship Id="rId22" Target="../media/image30.png" Type="http://schemas.openxmlformats.org/officeDocument/2006/relationships/image"/><Relationship Id="rId23" Target="../media/image31.svg" Type="http://schemas.openxmlformats.org/officeDocument/2006/relationships/image"/><Relationship Id="rId24" Target="../media/image32.png" Type="http://schemas.openxmlformats.org/officeDocument/2006/relationships/image"/><Relationship Id="rId25" Target="../media/image33.svg" Type="http://schemas.openxmlformats.org/officeDocument/2006/relationships/image"/><Relationship Id="rId26" Target="../media/image34.png" Type="http://schemas.openxmlformats.org/officeDocument/2006/relationships/image"/><Relationship Id="rId27" Target="../media/image35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2981" y="-228328"/>
            <a:ext cx="8845288" cy="4120430"/>
          </a:xfrm>
          <a:custGeom>
            <a:avLst/>
            <a:gdLst/>
            <a:ahLst/>
            <a:cxnLst/>
            <a:rect r="r" b="b" t="t" l="l"/>
            <a:pathLst>
              <a:path h="4120430" w="8845288">
                <a:moveTo>
                  <a:pt x="0" y="0"/>
                </a:moveTo>
                <a:lnTo>
                  <a:pt x="8845288" y="0"/>
                </a:lnTo>
                <a:lnTo>
                  <a:pt x="8845288" y="4120430"/>
                </a:lnTo>
                <a:lnTo>
                  <a:pt x="0" y="41204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859506" y="7826807"/>
            <a:ext cx="9984957" cy="795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32"/>
              </a:lnSpc>
            </a:pPr>
            <a:r>
              <a:rPr lang="en-US" sz="4665" spc="746">
                <a:solidFill>
                  <a:srgbClr val="5C3420"/>
                </a:solidFill>
                <a:latin typeface="Montserrat"/>
                <a:ea typeface="Montserrat"/>
                <a:cs typeface="Montserrat"/>
                <a:sym typeface="Montserrat"/>
              </a:rPr>
              <a:t>CRISIS RESIDENTIAL UNIT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9306" y="2852884"/>
            <a:ext cx="12996464" cy="4333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341"/>
              </a:lnSpc>
            </a:pPr>
            <a:r>
              <a:rPr lang="en-US" sz="12386" spc="-247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Denton Co. MHMR Center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92981" y="-228328"/>
            <a:ext cx="6949738" cy="3237420"/>
          </a:xfrm>
          <a:custGeom>
            <a:avLst/>
            <a:gdLst/>
            <a:ahLst/>
            <a:cxnLst/>
            <a:rect r="r" b="b" t="t" l="l"/>
            <a:pathLst>
              <a:path h="3237420" w="6949738">
                <a:moveTo>
                  <a:pt x="0" y="0"/>
                </a:moveTo>
                <a:lnTo>
                  <a:pt x="6949738" y="0"/>
                </a:lnTo>
                <a:lnTo>
                  <a:pt x="6949738" y="3237419"/>
                </a:lnTo>
                <a:lnTo>
                  <a:pt x="0" y="3237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63044" y="1696766"/>
            <a:ext cx="14088263" cy="6909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525"/>
              </a:lnSpc>
            </a:pPr>
            <a:r>
              <a:rPr lang="en-US" sz="11803" spc="-236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Thank you!</a:t>
            </a:r>
          </a:p>
          <a:p>
            <a:pPr algn="l">
              <a:lnSpc>
                <a:spcPts val="10323"/>
              </a:lnSpc>
            </a:pPr>
            <a:r>
              <a:rPr lang="en-US" sz="7373" spc="-147">
                <a:solidFill>
                  <a:srgbClr val="232E5C"/>
                </a:solidFill>
                <a:latin typeface="RoxboroughCF"/>
                <a:ea typeface="RoxboroughCF"/>
                <a:cs typeface="RoxboroughCF"/>
                <a:sym typeface="RoxboroughCF"/>
              </a:rPr>
              <a:t>Lilliesha Grandberry, M.Ed, LPC-S</a:t>
            </a:r>
          </a:p>
          <a:p>
            <a:pPr algn="l">
              <a:lnSpc>
                <a:spcPts val="9264"/>
              </a:lnSpc>
            </a:pPr>
            <a:r>
              <a:rPr lang="en-US" sz="6617" i="true" spc="-132">
                <a:solidFill>
                  <a:srgbClr val="5C3420"/>
                </a:solidFill>
                <a:latin typeface="RoxboroughCF Italics"/>
                <a:ea typeface="RoxboroughCF Italics"/>
                <a:cs typeface="RoxboroughCF Italics"/>
                <a:sym typeface="RoxboroughCF Italics"/>
              </a:rPr>
              <a:t>Senior Director, Community Integration Services</a:t>
            </a:r>
          </a:p>
          <a:p>
            <a:pPr algn="l">
              <a:lnSpc>
                <a:spcPts val="9264"/>
              </a:lnSpc>
            </a:pPr>
            <a:r>
              <a:rPr lang="en-US" sz="6617" spc="-132">
                <a:solidFill>
                  <a:srgbClr val="232E5C"/>
                </a:solidFill>
                <a:latin typeface="RoxboroughCF"/>
                <a:ea typeface="RoxboroughCF"/>
                <a:cs typeface="RoxboroughCF"/>
                <a:sym typeface="RoxboroughCF"/>
              </a:rPr>
              <a:t>Lillieshag@dentonmhmr.org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36946" y="663040"/>
            <a:ext cx="12387037" cy="1975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81"/>
              </a:lnSpc>
            </a:pPr>
            <a:r>
              <a:rPr lang="en-US" sz="11486" spc="-229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About the Team: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0" y="9420225"/>
            <a:ext cx="3265073" cy="1520980"/>
          </a:xfrm>
          <a:custGeom>
            <a:avLst/>
            <a:gdLst/>
            <a:ahLst/>
            <a:cxnLst/>
            <a:rect r="r" b="b" t="t" l="l"/>
            <a:pathLst>
              <a:path h="1520980" w="3265073">
                <a:moveTo>
                  <a:pt x="0" y="1520980"/>
                </a:moveTo>
                <a:lnTo>
                  <a:pt x="3265073" y="1520980"/>
                </a:lnTo>
                <a:lnTo>
                  <a:pt x="3265073" y="0"/>
                </a:lnTo>
                <a:lnTo>
                  <a:pt x="0" y="0"/>
                </a:lnTo>
                <a:lnTo>
                  <a:pt x="0" y="15209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325950" y="2803881"/>
            <a:ext cx="3125563" cy="3125563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1557" t="0" r="-21557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8870680" y="2764077"/>
            <a:ext cx="3125563" cy="3125563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13344" r="0" b="-13344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87435" y="7055152"/>
            <a:ext cx="3125563" cy="3125563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0" t="-16945" r="0" b="-16945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474164" y="7055152"/>
            <a:ext cx="3125563" cy="3125563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-7648" r="0" b="-7648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2861201" y="7055152"/>
            <a:ext cx="3125563" cy="3125563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-16191" b="-54921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280971" y="5986916"/>
            <a:ext cx="3215521" cy="593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1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Morgan Quinnelly, B.A., QIDP,</a:t>
            </a:r>
          </a:p>
          <a:p>
            <a:pPr algn="ctr">
              <a:lnSpc>
                <a:spcPts val="2449"/>
              </a:lnSpc>
            </a:pPr>
            <a:r>
              <a:rPr lang="en-US" b="true" sz="17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Chief Integration Officer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913156" y="5986916"/>
            <a:ext cx="5289947" cy="593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49"/>
              </a:lnSpc>
            </a:pPr>
            <a:r>
              <a:rPr lang="en-US" sz="1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Lilliesha Grandberry, M.Ed, LPC-S</a:t>
            </a:r>
          </a:p>
          <a:p>
            <a:pPr algn="ctr">
              <a:lnSpc>
                <a:spcPts val="2449"/>
              </a:lnSpc>
            </a:pPr>
            <a:r>
              <a:rPr lang="en-US" sz="17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Senior Director, Community Integration Services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21523" y="9382125"/>
            <a:ext cx="3309461" cy="56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sz="16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Amanda Lechner, B.A, QMHP-CS</a:t>
            </a:r>
          </a:p>
          <a:p>
            <a:pPr algn="ctr">
              <a:lnSpc>
                <a:spcPts val="2309"/>
              </a:lnSpc>
            </a:pP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33155" y="9382125"/>
            <a:ext cx="2333744" cy="56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sz="16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Jacob Gerik, QMHP-CS</a:t>
            </a:r>
          </a:p>
          <a:p>
            <a:pPr algn="ctr">
              <a:lnSpc>
                <a:spcPts val="2309"/>
              </a:lnSpc>
            </a:pP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ea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986764" y="9382125"/>
            <a:ext cx="2130434" cy="567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</a:pPr>
            <a:r>
              <a:rPr lang="en-US" sz="1649" b="true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Rachel Shifflett, 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LVN 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</a:t>
            </a:r>
            <a:r>
              <a:rPr lang="en-US" b="true" sz="164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 Nurse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12486"/>
            <a:ext cx="12387037" cy="3489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982"/>
              </a:lnSpc>
            </a:pPr>
            <a:r>
              <a:rPr lang="en-US" sz="9987" spc="-199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What is a Crisis Residential Unit?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0" y="870126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2239937"/>
                </a:moveTo>
                <a:lnTo>
                  <a:pt x="4808452" y="2239937"/>
                </a:lnTo>
                <a:lnTo>
                  <a:pt x="4808452" y="0"/>
                </a:lnTo>
                <a:lnTo>
                  <a:pt x="0" y="0"/>
                </a:lnTo>
                <a:lnTo>
                  <a:pt x="0" y="223993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63545" y="5476383"/>
            <a:ext cx="12524966" cy="28099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64"/>
              </a:lnSpc>
            </a:pPr>
            <a:r>
              <a:rPr lang="en-US" sz="3188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Our Crisis Residential Unit (CRU) is a 9-12 bed facility that provides short-term, 24/7 residential support for individuals experiencing a mental health crisis. It offers a safe and structured environment to stabilize, heal, and prepare for the next steps toward recovery.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990725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135434"/>
            <a:ext cx="12387037" cy="1975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81"/>
              </a:lnSpc>
            </a:pPr>
            <a:r>
              <a:rPr lang="en-US" sz="11486" spc="-229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What we Provide?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0" y="8978006"/>
            <a:ext cx="4214381" cy="1963199"/>
          </a:xfrm>
          <a:custGeom>
            <a:avLst/>
            <a:gdLst/>
            <a:ahLst/>
            <a:cxnLst/>
            <a:rect r="r" b="b" t="t" l="l"/>
            <a:pathLst>
              <a:path h="1963199" w="4214381">
                <a:moveTo>
                  <a:pt x="0" y="1963199"/>
                </a:moveTo>
                <a:lnTo>
                  <a:pt x="4214381" y="1963199"/>
                </a:lnTo>
                <a:lnTo>
                  <a:pt x="4214381" y="0"/>
                </a:lnTo>
                <a:lnTo>
                  <a:pt x="0" y="0"/>
                </a:lnTo>
                <a:lnTo>
                  <a:pt x="0" y="196319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834274" y="4415419"/>
            <a:ext cx="11156451" cy="50237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613216" indent="-306608" lvl="1">
              <a:lnSpc>
                <a:spcPts val="3976"/>
              </a:lnSpc>
              <a:buFont typeface="Arial"/>
              <a:buChar char="•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Compassionate &amp; caring staff</a:t>
            </a:r>
          </a:p>
          <a:p>
            <a:pPr algn="just" marL="1226433" indent="-408811" lvl="2">
              <a:lnSpc>
                <a:spcPts val="3976"/>
              </a:lnSpc>
              <a:buFont typeface="Arial"/>
              <a:buChar char="⚬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9 Qualified Mental Health Professionals (QMHP-CS)</a:t>
            </a:r>
          </a:p>
          <a:p>
            <a:pPr algn="just" marL="1226433" indent="-408811" lvl="2">
              <a:lnSpc>
                <a:spcPts val="3976"/>
              </a:lnSpc>
              <a:buFont typeface="Arial"/>
              <a:buChar char="⚬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3 Psych Techs</a:t>
            </a:r>
          </a:p>
          <a:p>
            <a:pPr algn="just" marL="1226433" indent="-408811" lvl="2">
              <a:lnSpc>
                <a:spcPts val="3976"/>
              </a:lnSpc>
              <a:buFont typeface="Arial"/>
              <a:buChar char="⚬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2 Team Leads</a:t>
            </a:r>
          </a:p>
          <a:p>
            <a:pPr algn="just" marL="1226433" indent="-408811" lvl="2">
              <a:lnSpc>
                <a:spcPts val="3976"/>
              </a:lnSpc>
              <a:buFont typeface="Arial"/>
              <a:buChar char="⚬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1 Case Manager</a:t>
            </a:r>
          </a:p>
          <a:p>
            <a:pPr algn="just" marL="1226433" indent="-408811" lvl="2">
              <a:lnSpc>
                <a:spcPts val="3976"/>
              </a:lnSpc>
              <a:buFont typeface="Arial"/>
              <a:buChar char="⚬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1 Weekday LVN</a:t>
            </a:r>
          </a:p>
          <a:p>
            <a:pPr algn="just">
              <a:lnSpc>
                <a:spcPts val="3976"/>
              </a:lnSpc>
            </a:pPr>
          </a:p>
          <a:p>
            <a:pPr algn="just" marL="613216" indent="-306608" lvl="1">
              <a:lnSpc>
                <a:spcPts val="3976"/>
              </a:lnSpc>
              <a:buFont typeface="Arial"/>
              <a:buChar char="•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Therapeutic support tailored to individual needs</a:t>
            </a:r>
          </a:p>
          <a:p>
            <a:pPr algn="just" marL="613216" indent="-306608" lvl="1">
              <a:lnSpc>
                <a:spcPts val="3976"/>
              </a:lnSpc>
              <a:buFont typeface="Arial"/>
              <a:buChar char="•"/>
            </a:pPr>
            <a:r>
              <a:rPr lang="en-US" sz="28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A calm, home-like setting away from hospitals</a:t>
            </a:r>
          </a:p>
          <a:p>
            <a:pPr algn="just">
              <a:lnSpc>
                <a:spcPts val="3976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11244" y="663040"/>
            <a:ext cx="12387037" cy="1975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81"/>
              </a:lnSpc>
            </a:pPr>
            <a:r>
              <a:rPr lang="en-US" sz="11486" spc="-229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Our Approach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0" y="870126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2239937"/>
                </a:moveTo>
                <a:lnTo>
                  <a:pt x="4808452" y="2239937"/>
                </a:lnTo>
                <a:lnTo>
                  <a:pt x="4808452" y="0"/>
                </a:lnTo>
                <a:lnTo>
                  <a:pt x="0" y="0"/>
                </a:lnTo>
                <a:lnTo>
                  <a:pt x="0" y="223993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110416"/>
            <a:ext cx="7362006" cy="3402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3240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CRU provides a secure, structured setting designed to promote stabilization, healing, and readiness for the next phase of the individual’s mental wellness journey.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1693790" y="2738705"/>
            <a:ext cx="3872442" cy="1428860"/>
            <a:chOff x="0" y="0"/>
            <a:chExt cx="1491871" cy="55047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491871" cy="550473"/>
            </a:xfrm>
            <a:custGeom>
              <a:avLst/>
              <a:gdLst/>
              <a:ahLst/>
              <a:cxnLst/>
              <a:rect r="r" b="b" t="t" l="l"/>
              <a:pathLst>
                <a:path h="550473" w="1491871">
                  <a:moveTo>
                    <a:pt x="1288671" y="0"/>
                  </a:moveTo>
                  <a:cubicBezTo>
                    <a:pt x="1400895" y="0"/>
                    <a:pt x="1491871" y="123228"/>
                    <a:pt x="1491871" y="275236"/>
                  </a:cubicBezTo>
                  <a:cubicBezTo>
                    <a:pt x="1491871" y="427245"/>
                    <a:pt x="1400895" y="550473"/>
                    <a:pt x="1288671" y="550473"/>
                  </a:cubicBezTo>
                  <a:lnTo>
                    <a:pt x="203200" y="550473"/>
                  </a:lnTo>
                  <a:cubicBezTo>
                    <a:pt x="90976" y="550473"/>
                    <a:pt x="0" y="427245"/>
                    <a:pt x="0" y="275236"/>
                  </a:cubicBezTo>
                  <a:cubicBezTo>
                    <a:pt x="0" y="1232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32E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95250"/>
              <a:ext cx="1491871" cy="645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F7F7F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Educational and Skills-based  groups*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3774553" y="8714179"/>
            <a:ext cx="2816346" cy="936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54"/>
              </a:lnSpc>
            </a:pPr>
            <a:r>
              <a:rPr lang="en-US" b="true" sz="1752" i="true">
                <a:solidFill>
                  <a:srgbClr val="F7F7F7"/>
                </a:solidFill>
                <a:latin typeface="Alegreya Sans Bold Italics"/>
                <a:ea typeface="Alegreya Sans Bold Italics"/>
                <a:cs typeface="Alegreya Sans Bold Italics"/>
                <a:sym typeface="Alegreya Sans Bold Italics"/>
              </a:rPr>
              <a:t>*Pathways for collegiate and professional development starting Winter  2025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0908242" y="4768791"/>
            <a:ext cx="3872442" cy="1428860"/>
            <a:chOff x="0" y="0"/>
            <a:chExt cx="1491871" cy="55047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91871" cy="550473"/>
            </a:xfrm>
            <a:custGeom>
              <a:avLst/>
              <a:gdLst/>
              <a:ahLst/>
              <a:cxnLst/>
              <a:rect r="r" b="b" t="t" l="l"/>
              <a:pathLst>
                <a:path h="550473" w="1491871">
                  <a:moveTo>
                    <a:pt x="1288671" y="0"/>
                  </a:moveTo>
                  <a:cubicBezTo>
                    <a:pt x="1400895" y="0"/>
                    <a:pt x="1491871" y="123228"/>
                    <a:pt x="1491871" y="275236"/>
                  </a:cubicBezTo>
                  <a:cubicBezTo>
                    <a:pt x="1491871" y="427245"/>
                    <a:pt x="1400895" y="550473"/>
                    <a:pt x="1288671" y="550473"/>
                  </a:cubicBezTo>
                  <a:lnTo>
                    <a:pt x="203200" y="550473"/>
                  </a:lnTo>
                  <a:cubicBezTo>
                    <a:pt x="90976" y="550473"/>
                    <a:pt x="0" y="427245"/>
                    <a:pt x="0" y="275236"/>
                  </a:cubicBezTo>
                  <a:cubicBezTo>
                    <a:pt x="0" y="1232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8E5A3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0"/>
              <a:ext cx="1491871" cy="645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F7F7F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Case Management services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902112" y="6579482"/>
            <a:ext cx="3872442" cy="1428860"/>
            <a:chOff x="0" y="0"/>
            <a:chExt cx="1491871" cy="55047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491871" cy="550473"/>
            </a:xfrm>
            <a:custGeom>
              <a:avLst/>
              <a:gdLst/>
              <a:ahLst/>
              <a:cxnLst/>
              <a:rect r="r" b="b" t="t" l="l"/>
              <a:pathLst>
                <a:path h="550473" w="1491871">
                  <a:moveTo>
                    <a:pt x="1288671" y="0"/>
                  </a:moveTo>
                  <a:cubicBezTo>
                    <a:pt x="1400895" y="0"/>
                    <a:pt x="1491871" y="123228"/>
                    <a:pt x="1491871" y="275236"/>
                  </a:cubicBezTo>
                  <a:cubicBezTo>
                    <a:pt x="1491871" y="427245"/>
                    <a:pt x="1400895" y="550473"/>
                    <a:pt x="1288671" y="550473"/>
                  </a:cubicBezTo>
                  <a:lnTo>
                    <a:pt x="203200" y="550473"/>
                  </a:lnTo>
                  <a:cubicBezTo>
                    <a:pt x="90976" y="550473"/>
                    <a:pt x="0" y="427245"/>
                    <a:pt x="0" y="275236"/>
                  </a:cubicBezTo>
                  <a:cubicBezTo>
                    <a:pt x="0" y="1232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7A3645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0"/>
              <a:ext cx="1491871" cy="645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F7F7F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Psychiatric Services</a:t>
              </a: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8972021" y="8392376"/>
            <a:ext cx="3872442" cy="1428860"/>
            <a:chOff x="0" y="0"/>
            <a:chExt cx="1491871" cy="55047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491871" cy="550473"/>
            </a:xfrm>
            <a:custGeom>
              <a:avLst/>
              <a:gdLst/>
              <a:ahLst/>
              <a:cxnLst/>
              <a:rect r="r" b="b" t="t" l="l"/>
              <a:pathLst>
                <a:path h="550473" w="1491871">
                  <a:moveTo>
                    <a:pt x="1288671" y="0"/>
                  </a:moveTo>
                  <a:cubicBezTo>
                    <a:pt x="1400895" y="0"/>
                    <a:pt x="1491871" y="123228"/>
                    <a:pt x="1491871" y="275236"/>
                  </a:cubicBezTo>
                  <a:cubicBezTo>
                    <a:pt x="1491871" y="427245"/>
                    <a:pt x="1400895" y="550473"/>
                    <a:pt x="1288671" y="550473"/>
                  </a:cubicBezTo>
                  <a:lnTo>
                    <a:pt x="203200" y="550473"/>
                  </a:lnTo>
                  <a:cubicBezTo>
                    <a:pt x="90976" y="550473"/>
                    <a:pt x="0" y="427245"/>
                    <a:pt x="0" y="275236"/>
                  </a:cubicBezTo>
                  <a:cubicBezTo>
                    <a:pt x="0" y="1232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32E5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0"/>
              <a:ext cx="1491871" cy="6457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59"/>
                </a:lnSpc>
              </a:pPr>
              <a:r>
                <a:rPr lang="en-US" b="true" sz="2399">
                  <a:solidFill>
                    <a:srgbClr val="F7F7F7"/>
                  </a:solidFill>
                  <a:latin typeface="Alegreya Sans Bold"/>
                  <a:ea typeface="Alegreya Sans Bold"/>
                  <a:cs typeface="Alegreya Sans Bold"/>
                  <a:sym typeface="Alegreya Sans Bold"/>
                </a:rPr>
                <a:t>24/7 Support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783009"/>
            <a:ext cx="12387037" cy="1975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81"/>
              </a:lnSpc>
            </a:pPr>
            <a:r>
              <a:rPr lang="en-US" sz="11486" spc="-229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Who Can Benefit?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0" y="870126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2239937"/>
                </a:moveTo>
                <a:lnTo>
                  <a:pt x="4808452" y="2239937"/>
                </a:lnTo>
                <a:lnTo>
                  <a:pt x="4808452" y="0"/>
                </a:lnTo>
                <a:lnTo>
                  <a:pt x="0" y="0"/>
                </a:lnTo>
                <a:lnTo>
                  <a:pt x="0" y="223993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80122" y="4053607"/>
            <a:ext cx="13468227" cy="55022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77"/>
              </a:lnSpc>
            </a:pPr>
            <a:r>
              <a:rPr lang="en-US" sz="3127" b="true">
                <a:solidFill>
                  <a:srgbClr val="2C3423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CRU is designed for individuals facing:</a:t>
            </a:r>
          </a:p>
          <a:p>
            <a:pPr algn="just">
              <a:lnSpc>
                <a:spcPts val="4377"/>
              </a:lnSpc>
            </a:pPr>
          </a:p>
          <a:p>
            <a:pPr algn="just" marL="675127" indent="-337563" lvl="1">
              <a:lnSpc>
                <a:spcPts val="4377"/>
              </a:lnSpc>
              <a:buFont typeface="Arial"/>
              <a:buChar char="•"/>
            </a:pPr>
            <a:r>
              <a:rPr lang="en-US" sz="3127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Acute emotional distress or mental health crises</a:t>
            </a:r>
          </a:p>
          <a:p>
            <a:pPr algn="just" marL="675127" indent="-337563" lvl="1">
              <a:lnSpc>
                <a:spcPts val="4377"/>
              </a:lnSpc>
              <a:buFont typeface="Arial"/>
              <a:buChar char="•"/>
            </a:pPr>
            <a:r>
              <a:rPr lang="en-US" sz="3127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A need for a safe place as an alternative to hospitalization</a:t>
            </a:r>
          </a:p>
          <a:p>
            <a:pPr algn="just" marL="675127" indent="-337563" lvl="1">
              <a:lnSpc>
                <a:spcPts val="4377"/>
              </a:lnSpc>
              <a:buFont typeface="Arial"/>
              <a:buChar char="•"/>
            </a:pPr>
            <a:r>
              <a:rPr lang="en-US" sz="3127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Support to transition from inpatient care back to community living</a:t>
            </a:r>
          </a:p>
          <a:p>
            <a:pPr algn="just">
              <a:lnSpc>
                <a:spcPts val="4377"/>
              </a:lnSpc>
            </a:pPr>
          </a:p>
          <a:p>
            <a:pPr algn="ctr">
              <a:lnSpc>
                <a:spcPts val="4377"/>
              </a:lnSpc>
            </a:pPr>
            <a:r>
              <a:rPr lang="en-US" sz="3127" i="true">
                <a:solidFill>
                  <a:srgbClr val="2C3423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Family members and caregivers also benefit from knowing their loved ones are in supportive hands.</a:t>
            </a:r>
          </a:p>
          <a:p>
            <a:pPr algn="ctr">
              <a:lnSpc>
                <a:spcPts val="4377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43315" y="1849684"/>
            <a:ext cx="13508719" cy="2849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62"/>
              </a:lnSpc>
            </a:pPr>
            <a:r>
              <a:rPr lang="en-US" sz="8187" spc="-163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How to Access our Crisis Residential Unit: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5004188"/>
            <a:ext cx="12923333" cy="4639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55"/>
              </a:lnSpc>
            </a:pPr>
            <a:r>
              <a:rPr lang="en-US" sz="3325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Referral or Self-Referral:</a:t>
            </a:r>
          </a:p>
          <a:p>
            <a:pPr algn="l" marL="717924" indent="-358962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Referrals accepted from hospitals</a:t>
            </a:r>
          </a:p>
          <a:p>
            <a:pPr algn="l" marL="717924" indent="-358962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Medical/mental health providers </a:t>
            </a:r>
          </a:p>
          <a:p>
            <a:pPr algn="l" marL="717924" indent="-358962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Law enforcement</a:t>
            </a:r>
          </a:p>
          <a:p>
            <a:pPr algn="l" marL="717924" indent="-358962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Universities or colleges</a:t>
            </a:r>
          </a:p>
          <a:p>
            <a:pPr algn="l" marL="717924" indent="-358962" lvl="1">
              <a:lnSpc>
                <a:spcPts val="4655"/>
              </a:lnSpc>
              <a:buFont typeface="Arial"/>
              <a:buChar char="•"/>
            </a:pPr>
            <a:r>
              <a:rPr lang="en-US" sz="3325">
                <a:solidFill>
                  <a:srgbClr val="2C3423"/>
                </a:solidFill>
                <a:latin typeface="Montserrat"/>
                <a:ea typeface="Montserrat"/>
                <a:cs typeface="Montserrat"/>
                <a:sym typeface="Montserrat"/>
              </a:rPr>
              <a:t>Families, or individuals themselves can walk-in to our Psych Triage for assistance </a:t>
            </a:r>
          </a:p>
          <a:p>
            <a:pPr algn="l">
              <a:lnSpc>
                <a:spcPts val="4655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true" rot="0">
            <a:off x="0" y="9193657"/>
            <a:ext cx="3751444" cy="1747548"/>
          </a:xfrm>
          <a:custGeom>
            <a:avLst/>
            <a:gdLst/>
            <a:ahLst/>
            <a:cxnLst/>
            <a:rect r="r" b="b" t="t" l="l"/>
            <a:pathLst>
              <a:path h="1747548" w="3751444">
                <a:moveTo>
                  <a:pt x="0" y="1747548"/>
                </a:moveTo>
                <a:lnTo>
                  <a:pt x="3751444" y="1747548"/>
                </a:lnTo>
                <a:lnTo>
                  <a:pt x="3751444" y="0"/>
                </a:lnTo>
                <a:lnTo>
                  <a:pt x="0" y="0"/>
                </a:lnTo>
                <a:lnTo>
                  <a:pt x="0" y="1747548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449735" y="9258300"/>
            <a:ext cx="717432" cy="717432"/>
          </a:xfrm>
          <a:custGeom>
            <a:avLst/>
            <a:gdLst/>
            <a:ahLst/>
            <a:cxnLst/>
            <a:rect r="r" b="b" t="t" l="l"/>
            <a:pathLst>
              <a:path h="717432" w="717432">
                <a:moveTo>
                  <a:pt x="0" y="0"/>
                </a:moveTo>
                <a:lnTo>
                  <a:pt x="717433" y="0"/>
                </a:lnTo>
                <a:lnTo>
                  <a:pt x="717433" y="717432"/>
                </a:lnTo>
                <a:lnTo>
                  <a:pt x="0" y="7174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307351" y="9384520"/>
            <a:ext cx="6383516" cy="4051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5"/>
              </a:lnSpc>
            </a:pPr>
            <a:r>
              <a:rPr lang="en-US" sz="2425" b="true">
                <a:solidFill>
                  <a:srgbClr val="572231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CRUREFERRALS@DENTONMHMR.ORG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195405" y="-409303"/>
            <a:ext cx="12387037" cy="155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722"/>
              </a:lnSpc>
            </a:pPr>
            <a:r>
              <a:rPr lang="en-US" sz="9087" spc="-181">
                <a:solidFill>
                  <a:srgbClr val="232E5C"/>
                </a:solidFill>
                <a:latin typeface="RoxboroughCF"/>
                <a:ea typeface="RoxboroughCF"/>
                <a:cs typeface="RoxboroughCF"/>
                <a:sym typeface="RoxboroughCF"/>
              </a:rPr>
              <a:t>Admission Process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0">
            <a:off x="0" y="870126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2239937"/>
                </a:moveTo>
                <a:lnTo>
                  <a:pt x="4808452" y="2239937"/>
                </a:lnTo>
                <a:lnTo>
                  <a:pt x="4808452" y="0"/>
                </a:lnTo>
                <a:lnTo>
                  <a:pt x="0" y="0"/>
                </a:lnTo>
                <a:lnTo>
                  <a:pt x="0" y="2239937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660987" y="1715418"/>
            <a:ext cx="8427600" cy="8105819"/>
          </a:xfrm>
          <a:custGeom>
            <a:avLst/>
            <a:gdLst/>
            <a:ahLst/>
            <a:cxnLst/>
            <a:rect r="r" b="b" t="t" l="l"/>
            <a:pathLst>
              <a:path h="8105819" w="8427600">
                <a:moveTo>
                  <a:pt x="0" y="0"/>
                </a:moveTo>
                <a:lnTo>
                  <a:pt x="8427600" y="0"/>
                </a:lnTo>
                <a:lnTo>
                  <a:pt x="8427600" y="8105818"/>
                </a:lnTo>
                <a:lnTo>
                  <a:pt x="0" y="81058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495672" y="1817655"/>
            <a:ext cx="3124249" cy="133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1"/>
              </a:lnSpc>
            </a:pPr>
            <a:r>
              <a:rPr lang="en-US" sz="2522" b="true">
                <a:solidFill>
                  <a:srgbClr val="5C34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Referral submitted from community partner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38231" y="3885765"/>
            <a:ext cx="3963760" cy="14544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1"/>
              </a:lnSpc>
            </a:pPr>
            <a:r>
              <a:rPr lang="en-US" sz="2815" b="true">
                <a:solidFill>
                  <a:srgbClr val="5C34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Meets Criteria, Assessment scheduled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529109" y="3876240"/>
            <a:ext cx="3124249" cy="1337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31"/>
              </a:lnSpc>
            </a:pPr>
            <a:r>
              <a:rPr lang="en-US" sz="2522" b="true">
                <a:solidFill>
                  <a:srgbClr val="5C34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Does not meet criteria - referred to other resources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097573" y="6314154"/>
            <a:ext cx="3124249" cy="104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3022" b="true">
                <a:solidFill>
                  <a:srgbClr val="5C34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Provisional Acceptance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22025" y="8386769"/>
            <a:ext cx="3075346" cy="1434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84"/>
              </a:lnSpc>
            </a:pPr>
            <a:r>
              <a:rPr lang="en-US" sz="2774" b="true">
                <a:solidFill>
                  <a:srgbClr val="5C34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Proceed to Nursing Assessment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057797" y="8575647"/>
            <a:ext cx="3635860" cy="1047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31"/>
              </a:lnSpc>
            </a:pPr>
            <a:r>
              <a:rPr lang="en-US" sz="3022" b="true">
                <a:solidFill>
                  <a:srgbClr val="5C342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Successful admission to CRU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FE7D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844462" y="0"/>
            <a:ext cx="5443538" cy="10287000"/>
          </a:xfrm>
          <a:custGeom>
            <a:avLst/>
            <a:gdLst/>
            <a:ahLst/>
            <a:cxnLst/>
            <a:rect r="r" b="b" t="t" l="l"/>
            <a:pathLst>
              <a:path h="10287000" w="5443538">
                <a:moveTo>
                  <a:pt x="0" y="0"/>
                </a:moveTo>
                <a:lnTo>
                  <a:pt x="5443538" y="0"/>
                </a:lnTo>
                <a:lnTo>
                  <a:pt x="544353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038830" y="69451"/>
            <a:ext cx="12387037" cy="1975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081"/>
              </a:lnSpc>
            </a:pPr>
            <a:r>
              <a:rPr lang="en-US" sz="11486" spc="-229">
                <a:solidFill>
                  <a:srgbClr val="5C3420"/>
                </a:solidFill>
                <a:latin typeface="RoxboroughCF"/>
                <a:ea typeface="RoxboroughCF"/>
                <a:cs typeface="RoxboroughCF"/>
                <a:sym typeface="RoxboroughCF"/>
              </a:rPr>
              <a:t>Day in the Life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92981" y="-228328"/>
            <a:ext cx="4808452" cy="2239937"/>
          </a:xfrm>
          <a:custGeom>
            <a:avLst/>
            <a:gdLst/>
            <a:ahLst/>
            <a:cxnLst/>
            <a:rect r="r" b="b" t="t" l="l"/>
            <a:pathLst>
              <a:path h="2239937" w="4808452">
                <a:moveTo>
                  <a:pt x="0" y="0"/>
                </a:moveTo>
                <a:lnTo>
                  <a:pt x="4808451" y="0"/>
                </a:lnTo>
                <a:lnTo>
                  <a:pt x="4808451" y="2239937"/>
                </a:lnTo>
                <a:lnTo>
                  <a:pt x="0" y="2239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2642747"/>
            <a:ext cx="4454484" cy="6919587"/>
          </a:xfrm>
          <a:custGeom>
            <a:avLst/>
            <a:gdLst/>
            <a:ahLst/>
            <a:cxnLst/>
            <a:rect r="r" b="b" t="t" l="l"/>
            <a:pathLst>
              <a:path h="6919587" w="4454484">
                <a:moveTo>
                  <a:pt x="0" y="0"/>
                </a:moveTo>
                <a:lnTo>
                  <a:pt x="4454484" y="0"/>
                </a:lnTo>
                <a:lnTo>
                  <a:pt x="4454484" y="6919587"/>
                </a:lnTo>
                <a:lnTo>
                  <a:pt x="0" y="6919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423181" y="2642747"/>
            <a:ext cx="4421282" cy="6868010"/>
          </a:xfrm>
          <a:custGeom>
            <a:avLst/>
            <a:gdLst/>
            <a:ahLst/>
            <a:cxnLst/>
            <a:rect r="r" b="b" t="t" l="l"/>
            <a:pathLst>
              <a:path h="6868010" w="4421282">
                <a:moveTo>
                  <a:pt x="0" y="0"/>
                </a:moveTo>
                <a:lnTo>
                  <a:pt x="4421282" y="0"/>
                </a:lnTo>
                <a:lnTo>
                  <a:pt x="4421282" y="6868011"/>
                </a:lnTo>
                <a:lnTo>
                  <a:pt x="0" y="68680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16141" y="2830083"/>
            <a:ext cx="576002" cy="726053"/>
          </a:xfrm>
          <a:custGeom>
            <a:avLst/>
            <a:gdLst/>
            <a:ahLst/>
            <a:cxnLst/>
            <a:rect r="r" b="b" t="t" l="l"/>
            <a:pathLst>
              <a:path h="726053" w="576002">
                <a:moveTo>
                  <a:pt x="0" y="0"/>
                </a:moveTo>
                <a:lnTo>
                  <a:pt x="576003" y="0"/>
                </a:lnTo>
                <a:lnTo>
                  <a:pt x="576003" y="726053"/>
                </a:lnTo>
                <a:lnTo>
                  <a:pt x="0" y="7260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072307" y="6242547"/>
            <a:ext cx="863670" cy="863670"/>
          </a:xfrm>
          <a:custGeom>
            <a:avLst/>
            <a:gdLst/>
            <a:ahLst/>
            <a:cxnLst/>
            <a:rect r="r" b="b" t="t" l="l"/>
            <a:pathLst>
              <a:path h="863670" w="863670">
                <a:moveTo>
                  <a:pt x="0" y="0"/>
                </a:moveTo>
                <a:lnTo>
                  <a:pt x="863671" y="0"/>
                </a:lnTo>
                <a:lnTo>
                  <a:pt x="863671" y="863670"/>
                </a:lnTo>
                <a:lnTo>
                  <a:pt x="0" y="8636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643420" y="5143500"/>
            <a:ext cx="588929" cy="795850"/>
          </a:xfrm>
          <a:custGeom>
            <a:avLst/>
            <a:gdLst/>
            <a:ahLst/>
            <a:cxnLst/>
            <a:rect r="r" b="b" t="t" l="l"/>
            <a:pathLst>
              <a:path h="795850" w="588929">
                <a:moveTo>
                  <a:pt x="0" y="0"/>
                </a:moveTo>
                <a:lnTo>
                  <a:pt x="588929" y="0"/>
                </a:lnTo>
                <a:lnTo>
                  <a:pt x="588929" y="795850"/>
                </a:lnTo>
                <a:lnTo>
                  <a:pt x="0" y="79585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520806" y="8470717"/>
            <a:ext cx="834157" cy="787583"/>
          </a:xfrm>
          <a:custGeom>
            <a:avLst/>
            <a:gdLst/>
            <a:ahLst/>
            <a:cxnLst/>
            <a:rect r="r" b="b" t="t" l="l"/>
            <a:pathLst>
              <a:path h="787583" w="834157">
                <a:moveTo>
                  <a:pt x="0" y="0"/>
                </a:moveTo>
                <a:lnTo>
                  <a:pt x="834157" y="0"/>
                </a:lnTo>
                <a:lnTo>
                  <a:pt x="834157" y="787583"/>
                </a:lnTo>
                <a:lnTo>
                  <a:pt x="0" y="787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988730" y="5143500"/>
            <a:ext cx="984050" cy="795850"/>
          </a:xfrm>
          <a:custGeom>
            <a:avLst/>
            <a:gdLst/>
            <a:ahLst/>
            <a:cxnLst/>
            <a:rect r="r" b="b" t="t" l="l"/>
            <a:pathLst>
              <a:path h="795850" w="984050">
                <a:moveTo>
                  <a:pt x="0" y="0"/>
                </a:moveTo>
                <a:lnTo>
                  <a:pt x="984050" y="0"/>
                </a:lnTo>
                <a:lnTo>
                  <a:pt x="984050" y="795850"/>
                </a:lnTo>
                <a:lnTo>
                  <a:pt x="0" y="7958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760385" y="8801613"/>
            <a:ext cx="2556891" cy="35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b="true" sz="2114">
                <a:solidFill>
                  <a:srgbClr val="F7F7F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Snack Time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2012118" y="8611530"/>
            <a:ext cx="984050" cy="795850"/>
          </a:xfrm>
          <a:custGeom>
            <a:avLst/>
            <a:gdLst/>
            <a:ahLst/>
            <a:cxnLst/>
            <a:rect r="r" b="b" t="t" l="l"/>
            <a:pathLst>
              <a:path h="795850" w="984050">
                <a:moveTo>
                  <a:pt x="0" y="0"/>
                </a:moveTo>
                <a:lnTo>
                  <a:pt x="984049" y="0"/>
                </a:lnTo>
                <a:lnTo>
                  <a:pt x="984049" y="795850"/>
                </a:lnTo>
                <a:lnTo>
                  <a:pt x="0" y="79585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988730" y="3867031"/>
            <a:ext cx="1064272" cy="1021701"/>
          </a:xfrm>
          <a:custGeom>
            <a:avLst/>
            <a:gdLst/>
            <a:ahLst/>
            <a:cxnLst/>
            <a:rect r="r" b="b" t="t" l="l"/>
            <a:pathLst>
              <a:path h="1021701" w="1064272">
                <a:moveTo>
                  <a:pt x="0" y="0"/>
                </a:moveTo>
                <a:lnTo>
                  <a:pt x="1064272" y="0"/>
                </a:lnTo>
                <a:lnTo>
                  <a:pt x="1064272" y="1021701"/>
                </a:lnTo>
                <a:lnTo>
                  <a:pt x="0" y="10217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32349" y="7417452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Evening Process Group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9405749" y="7200938"/>
            <a:ext cx="1064272" cy="1021701"/>
          </a:xfrm>
          <a:custGeom>
            <a:avLst/>
            <a:gdLst/>
            <a:ahLst/>
            <a:cxnLst/>
            <a:rect r="r" b="b" t="t" l="l"/>
            <a:pathLst>
              <a:path h="1021701" w="1064272">
                <a:moveTo>
                  <a:pt x="0" y="0"/>
                </a:moveTo>
                <a:lnTo>
                  <a:pt x="1064271" y="0"/>
                </a:lnTo>
                <a:lnTo>
                  <a:pt x="1064271" y="1021701"/>
                </a:lnTo>
                <a:lnTo>
                  <a:pt x="0" y="10217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9405749" y="6191350"/>
            <a:ext cx="919464" cy="914867"/>
          </a:xfrm>
          <a:custGeom>
            <a:avLst/>
            <a:gdLst/>
            <a:ahLst/>
            <a:cxnLst/>
            <a:rect r="r" b="b" t="t" l="l"/>
            <a:pathLst>
              <a:path h="914867" w="919464">
                <a:moveTo>
                  <a:pt x="0" y="0"/>
                </a:moveTo>
                <a:lnTo>
                  <a:pt x="919464" y="0"/>
                </a:lnTo>
                <a:lnTo>
                  <a:pt x="919464" y="914867"/>
                </a:lnTo>
                <a:lnTo>
                  <a:pt x="0" y="91486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482658" y="3849898"/>
            <a:ext cx="910453" cy="947155"/>
          </a:xfrm>
          <a:custGeom>
            <a:avLst/>
            <a:gdLst/>
            <a:ahLst/>
            <a:cxnLst/>
            <a:rect r="r" b="b" t="t" l="l"/>
            <a:pathLst>
              <a:path h="947155" w="910453">
                <a:moveTo>
                  <a:pt x="0" y="0"/>
                </a:moveTo>
                <a:lnTo>
                  <a:pt x="910453" y="0"/>
                </a:lnTo>
                <a:lnTo>
                  <a:pt x="910453" y="947155"/>
                </a:lnTo>
                <a:lnTo>
                  <a:pt x="0" y="94715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9527270" y="2803462"/>
            <a:ext cx="821229" cy="816096"/>
          </a:xfrm>
          <a:custGeom>
            <a:avLst/>
            <a:gdLst/>
            <a:ahLst/>
            <a:cxnLst/>
            <a:rect r="r" b="b" t="t" l="l"/>
            <a:pathLst>
              <a:path h="816096" w="821229">
                <a:moveTo>
                  <a:pt x="0" y="0"/>
                </a:moveTo>
                <a:lnTo>
                  <a:pt x="821229" y="0"/>
                </a:lnTo>
                <a:lnTo>
                  <a:pt x="821229" y="816096"/>
                </a:lnTo>
                <a:lnTo>
                  <a:pt x="0" y="81609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2072307" y="7289328"/>
            <a:ext cx="1021701" cy="1021701"/>
          </a:xfrm>
          <a:custGeom>
            <a:avLst/>
            <a:gdLst/>
            <a:ahLst/>
            <a:cxnLst/>
            <a:rect r="r" b="b" t="t" l="l"/>
            <a:pathLst>
              <a:path h="1021701" w="1021701">
                <a:moveTo>
                  <a:pt x="0" y="0"/>
                </a:moveTo>
                <a:lnTo>
                  <a:pt x="1021701" y="0"/>
                </a:lnTo>
                <a:lnTo>
                  <a:pt x="1021701" y="1021701"/>
                </a:lnTo>
                <a:lnTo>
                  <a:pt x="0" y="1021701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792144" y="2801078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Breakfast/</a:t>
            </a:r>
          </a:p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Medication time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2144" y="6258627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Lunch/Chores/ Medication time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232349" y="5374970"/>
            <a:ext cx="2556891" cy="35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Dinner /  Chores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232349" y="8667520"/>
            <a:ext cx="2556891" cy="35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F7F7F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Lights Out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792144" y="3995155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Morning Process Group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2760385" y="7417452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Boundaries</a:t>
            </a:r>
          </a:p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Group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0139012" y="2828784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Stress Mgt.</a:t>
            </a:r>
          </a:p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Group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232349" y="4069701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Expressive Arts Group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32349" y="6225508"/>
            <a:ext cx="2370216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Individual wellness time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2926293" y="5099801"/>
            <a:ext cx="2556891" cy="7273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59"/>
              </a:lnSpc>
            </a:pPr>
            <a:r>
              <a:rPr lang="en-US" sz="2114" b="true">
                <a:solidFill>
                  <a:srgbClr val="7A364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Snack Time / Coping Sklls group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DAGzEiBS0EY</dc:identifier>
  <dcterms:modified xsi:type="dcterms:W3CDTF">2011-08-01T06:04:30Z</dcterms:modified>
  <cp:revision>1</cp:revision>
  <dc:title>Copy of CRU presentation</dc:title>
</cp:coreProperties>
</file>