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75" r:id="rId5"/>
    <p:sldId id="265" r:id="rId6"/>
    <p:sldId id="267" r:id="rId7"/>
    <p:sldId id="270" r:id="rId8"/>
    <p:sldId id="266" r:id="rId9"/>
    <p:sldId id="268" r:id="rId10"/>
    <p:sldId id="259" r:id="rId11"/>
    <p:sldId id="260" r:id="rId12"/>
    <p:sldId id="261" r:id="rId13"/>
    <p:sldId id="271" r:id="rId14"/>
    <p:sldId id="272" r:id="rId15"/>
    <p:sldId id="273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83"/>
    <a:srgbClr val="D6BBEB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19050" cap="rnd" cmpd="sng" algn="ctr">
              <a:solidFill>
                <a:schemeClr val="dk1">
                  <a:tint val="885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</c:v>
                </c:pt>
                <c:pt idx="1">
                  <c:v>14.2</c:v>
                </c:pt>
                <c:pt idx="2">
                  <c:v>13.9</c:v>
                </c:pt>
                <c:pt idx="3">
                  <c:v>13.5</c:v>
                </c:pt>
                <c:pt idx="4">
                  <c:v>14.1</c:v>
                </c:pt>
                <c:pt idx="5">
                  <c:v>14.2</c:v>
                </c:pt>
                <c:pt idx="6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D3-4B69-9B69-C289E4B164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Texas</c:v>
                </c:pt>
              </c:strCache>
            </c:strRef>
          </c:tx>
          <c:spPr>
            <a:ln w="19050" cap="rnd" cmpd="sng" algn="ctr">
              <a:solidFill>
                <a:schemeClr val="dk1">
                  <a:tint val="55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tint val="5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13.4</c:v>
                </c:pt>
                <c:pt idx="1">
                  <c:v>13.7</c:v>
                </c:pt>
                <c:pt idx="2">
                  <c:v>13.4</c:v>
                </c:pt>
                <c:pt idx="3">
                  <c:v>13.3</c:v>
                </c:pt>
                <c:pt idx="4">
                  <c:v>14.2</c:v>
                </c:pt>
                <c:pt idx="5">
                  <c:v>14.4</c:v>
                </c:pt>
                <c:pt idx="6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D3-4B69-9B69-C289E4B1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35958736"/>
        <c:axId val="1335931376"/>
      </c:lineChart>
      <c:catAx>
        <c:axId val="1335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931376"/>
        <c:crosses val="autoZero"/>
        <c:auto val="1"/>
        <c:lblAlgn val="ctr"/>
        <c:lblOffset val="100"/>
        <c:noMultiLvlLbl val="0"/>
      </c:catAx>
      <c:valAx>
        <c:axId val="133593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5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66A4A-353E-43B6-A825-48D7AA38579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85E6-677E-4A02-9B67-D759FB45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F85E6-677E-4A02-9B67-D759FB45F0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LOSS (Local Outreach to Suicide Survivors) Team consists of two or more trained volunteers who are activated by the local authorities (Coroner’s/M.E. Office, Law Enforcement) when there is a suspected suicide loss.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LOSS Teams may function uniquely from community to community, there are three consistencies across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F85E6-677E-4A02-9B67-D759FB45F0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CDCA2-C224-72B3-58D4-0899FF4D8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D0A0B-F18F-77E3-DE71-03146EDA8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97CE9-5504-871A-33C1-437B45636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LOSS (Local Outreach to Suicide Survivors) Team consists of two or more trained volunteers who are activated by the local authorities (Coroner’s/M.E. Office, Law Enforcement) when there is a suspected suicide loss.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LOSS Teams may function uniquely from community to community, there are three consistencies across teams.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0173A-3EB5-7DCC-75AC-2BC64D93B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F85E6-677E-4A02-9B67-D759FB45F0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1045-B7BE-92A0-CC69-7058B2E5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4917B-CAE0-F7E9-00A0-4E7055E8A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9E807-8AB3-BD44-829F-4D469B31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7084-6B44-172A-D149-2811CCA7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EA4B1-911A-2B63-20C4-60F1D69F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52F9-8A70-BF34-93B4-273AAF9D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D7356-1016-E84C-715C-A8A7D3EB4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04CCF-F7BB-5C69-BF0E-452B7497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E941-CB09-9C45-4E4C-1147A22A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802A-6FEF-14A4-0D2F-016E12A2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39866-4475-1040-0F61-CF96CA2AD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7EF65-F46A-1A5F-8110-5A215A6B5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A3016-9947-1017-8969-BA289CBE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FB871-110E-5FDF-18A7-1C1CD5D0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2543-94D1-7553-19D9-95DEAFA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B5BC-BEA8-D8C0-81FF-8251EF08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FCEA-CD0E-7145-3717-79E344F7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BAC95-6D8B-181A-1420-042F9BEF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9393-0601-EC9D-628E-D356E3EF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C6EBB-3749-3D3F-0216-7D183B95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0FD4-9502-06A2-99EA-F6B4A380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933E-E157-1EC8-EEAF-19AE7233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AB7B-8DF9-48B3-8798-F2C3E92C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3CE-0B2F-7752-7DBF-4F170797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E2D90-01E2-0472-399A-64195745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D472-8009-B46D-0786-BB7F09A5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D87D8-681F-367D-8522-DDA38C6CC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3A1EB-396E-45FA-0864-01DA55D3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FE133-5B20-2F83-3FBF-C24EB654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1DA5C-D0BE-AEE8-67F7-689E3507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7B3C9-12E8-C349-851D-E1213C89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CAC2-87BE-0CF2-97D0-92315E7E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A258F-6FD8-E1A7-1A73-F69F3C20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8098E-1A90-8E97-9CF3-0BF5C1C0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39199-26D4-C326-F580-7C92C79A4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F421E-F51D-EB84-66AB-850ABA777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C8E22-774A-FE9F-1E71-47E4C470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C62B9-FD9A-C872-7B8B-3E3211A0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3BE2E-CB82-EE7A-6C29-9A0F8157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0B96-0F3C-FAC4-A0AD-1997FDA9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4D1A5-5058-A4E8-1C9A-D61E331B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0113A-DD82-DDF8-0AA8-17322089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2346B-4E39-BC8E-EBE5-54DEC9B0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45E19-2300-B138-34C5-5AA8753E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B0E07-BE88-3F87-EB27-79E41DC3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9CE4-CCA6-39E4-B81A-88CAAB91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A2E9-BB8D-C1CF-66FF-63688B46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58B2-484C-5243-B81C-6F41E8A8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D6B79-8B7F-6DC9-56C2-A9B95F2FC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09A2A-078C-9536-364A-EA52BDC9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254DD-3166-6944-1EB6-84C7BBCD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36827-2359-BBB1-CCA0-76A69A3E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88B4-8F73-B736-CADB-E0333440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68637-3FE6-B3FA-EC9E-A2774265C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FBDE1-AEBD-A662-D6E9-0758367C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DC650-B654-54E1-A2A3-BF0DD602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1CE0A-9EBA-08E2-688F-292A7255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BA24B-0A77-04DE-DE87-A5525C3F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DC979-456C-2F33-5FDD-F0030D85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51F2F-126E-F559-E7A5-D0401B62B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932B7-089A-76C6-4C65-A6A87D0DB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CE4F70-A005-49AC-AE86-64299BC4AF6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66C3-3F78-B6C1-88D8-0E14BDE18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CC36C-B6E4-1B48-5D5A-927B095A0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B7110-9231-47F8-BDC4-29A3305F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D055-BC77-C19C-C2AB-7508FF1A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02" y="318977"/>
            <a:ext cx="11417595" cy="4646428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Denton County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sz="11000" b="1" dirty="0">
                <a:latin typeface="Bahnschrift" panose="020B0502040204020203" pitchFamily="34" charset="0"/>
              </a:rPr>
              <a:t>LOSS Team</a:t>
            </a:r>
            <a:endParaRPr lang="en-US" sz="10000" b="1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493F9-D19A-8BC4-416A-301FD299F303}"/>
              </a:ext>
            </a:extLst>
          </p:cNvPr>
          <p:cNvSpPr txBox="1"/>
          <p:nvPr/>
        </p:nvSpPr>
        <p:spPr>
          <a:xfrm>
            <a:off x="387202" y="4457573"/>
            <a:ext cx="1141759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  <a:p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Providing solace, hope, and strength </a:t>
            </a:r>
            <a:b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for those affected by suicide</a:t>
            </a:r>
          </a:p>
          <a:p>
            <a:endParaRPr lang="en-US" sz="3300" dirty="0">
              <a:solidFill>
                <a:prstClr val="black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logo of a person with a sun in the center&#10;&#10;AI-generated content may be incorrect.">
            <a:extLst>
              <a:ext uri="{FF2B5EF4-FFF2-40B4-BE49-F238E27FC236}">
                <a16:creationId xmlns:a16="http://schemas.microsoft.com/office/drawing/2014/main" id="{55669CBB-CC68-51D6-D62B-45C1FCBC6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5788" r="34532" b="29569"/>
          <a:stretch>
            <a:fillRect/>
          </a:stretch>
        </p:blipFill>
        <p:spPr>
          <a:xfrm>
            <a:off x="7693541" y="2400427"/>
            <a:ext cx="4111256" cy="44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1E2A9-B60A-FA2A-6196-D9447C05C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A268-B9EF-8700-7BAF-D5B417EA9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2764" y="3573318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Our Mission</a:t>
            </a:r>
            <a:endParaRPr lang="en-US" sz="10000" b="1" dirty="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A27BC-E47A-1237-928C-4FF0C670F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13" y="104660"/>
            <a:ext cx="9618174" cy="66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62B20-9A57-1984-0B2E-A5B3F14A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as County Map - GIS Geography">
            <a:extLst>
              <a:ext uri="{FF2B5EF4-FFF2-40B4-BE49-F238E27FC236}">
                <a16:creationId xmlns:a16="http://schemas.microsoft.com/office/drawing/2014/main" id="{82A004BC-752B-89C0-B764-CB6CC474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3FD76BE-1585-9F68-8FC6-F1847F44B673}"/>
              </a:ext>
            </a:extLst>
          </p:cNvPr>
          <p:cNvSpPr/>
          <p:nvPr/>
        </p:nvSpPr>
        <p:spPr>
          <a:xfrm>
            <a:off x="7378861" y="2048719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34661F-39AC-4AC6-377A-8832ECEE5CE9}"/>
              </a:ext>
            </a:extLst>
          </p:cNvPr>
          <p:cNvSpPr/>
          <p:nvPr/>
        </p:nvSpPr>
        <p:spPr>
          <a:xfrm>
            <a:off x="8167868" y="2855089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B7B14C-BB50-C842-3590-C194CC8F07B9}"/>
              </a:ext>
            </a:extLst>
          </p:cNvPr>
          <p:cNvSpPr/>
          <p:nvPr/>
        </p:nvSpPr>
        <p:spPr>
          <a:xfrm>
            <a:off x="7930587" y="4082005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C79D99-2DC6-C259-421F-244A94454781}"/>
              </a:ext>
            </a:extLst>
          </p:cNvPr>
          <p:cNvSpPr/>
          <p:nvPr/>
        </p:nvSpPr>
        <p:spPr>
          <a:xfrm>
            <a:off x="8451448" y="2855089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B21445-1A9A-C61A-A10E-286549731DE2}"/>
              </a:ext>
            </a:extLst>
          </p:cNvPr>
          <p:cNvSpPr/>
          <p:nvPr/>
        </p:nvSpPr>
        <p:spPr>
          <a:xfrm>
            <a:off x="7378861" y="1817225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6C08F4-D3DB-E275-B611-1206E14A3E4A}"/>
              </a:ext>
            </a:extLst>
          </p:cNvPr>
          <p:cNvSpPr/>
          <p:nvPr/>
        </p:nvSpPr>
        <p:spPr>
          <a:xfrm>
            <a:off x="7693306" y="2048719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E53C7F-E494-7E25-ADAB-76704321D771}"/>
              </a:ext>
            </a:extLst>
          </p:cNvPr>
          <p:cNvSpPr/>
          <p:nvPr/>
        </p:nvSpPr>
        <p:spPr>
          <a:xfrm>
            <a:off x="7930586" y="1809509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D8B6F5-CCD1-C411-092A-CF1C623AF28D}"/>
              </a:ext>
            </a:extLst>
          </p:cNvPr>
          <p:cNvSpPr/>
          <p:nvPr/>
        </p:nvSpPr>
        <p:spPr>
          <a:xfrm>
            <a:off x="7309413" y="2345803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ED2F01-3358-FD1D-08B5-CD71737D51FD}"/>
              </a:ext>
            </a:extLst>
          </p:cNvPr>
          <p:cNvSpPr/>
          <p:nvPr/>
        </p:nvSpPr>
        <p:spPr>
          <a:xfrm>
            <a:off x="8167867" y="2556077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AE3445-CFB0-97D4-3CAA-48CCD470A506}"/>
              </a:ext>
            </a:extLst>
          </p:cNvPr>
          <p:cNvSpPr/>
          <p:nvPr/>
        </p:nvSpPr>
        <p:spPr>
          <a:xfrm>
            <a:off x="8214167" y="2282144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C37708-E77C-A423-1B37-5764842D8990}"/>
              </a:ext>
            </a:extLst>
          </p:cNvPr>
          <p:cNvSpPr/>
          <p:nvPr/>
        </p:nvSpPr>
        <p:spPr>
          <a:xfrm>
            <a:off x="7072132" y="2556077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B8FF18-D949-8E9B-92A5-1DAD1C535A31}"/>
              </a:ext>
            </a:extLst>
          </p:cNvPr>
          <p:cNvSpPr/>
          <p:nvPr/>
        </p:nvSpPr>
        <p:spPr>
          <a:xfrm>
            <a:off x="9068231" y="3966258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D47229-8C8B-0DD9-72CE-EBB96C26A5A9}"/>
              </a:ext>
            </a:extLst>
          </p:cNvPr>
          <p:cNvSpPr/>
          <p:nvPr/>
        </p:nvSpPr>
        <p:spPr>
          <a:xfrm>
            <a:off x="4924248" y="489051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CEE055-799F-54C2-8F5A-C6F9217C6E1A}"/>
              </a:ext>
            </a:extLst>
          </p:cNvPr>
          <p:cNvSpPr/>
          <p:nvPr/>
        </p:nvSpPr>
        <p:spPr>
          <a:xfrm>
            <a:off x="4924247" y="780881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2CFBF8-C163-E253-144D-8F85C3E56B74}"/>
              </a:ext>
            </a:extLst>
          </p:cNvPr>
          <p:cNvSpPr/>
          <p:nvPr/>
        </p:nvSpPr>
        <p:spPr>
          <a:xfrm>
            <a:off x="5702461" y="3245221"/>
            <a:ext cx="237281" cy="23149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B1BEE-713B-BA1E-652C-09193C029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5FC011-D9BB-523D-A905-0495D5EC0D4C}"/>
              </a:ext>
            </a:extLst>
          </p:cNvPr>
          <p:cNvSpPr/>
          <p:nvPr/>
        </p:nvSpPr>
        <p:spPr>
          <a:xfrm>
            <a:off x="7659673" y="1663802"/>
            <a:ext cx="917811" cy="893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54D2E1-A33B-3D31-9389-AD87B2805ADC}"/>
              </a:ext>
            </a:extLst>
          </p:cNvPr>
          <p:cNvSpPr/>
          <p:nvPr/>
        </p:nvSpPr>
        <p:spPr>
          <a:xfrm>
            <a:off x="4022896" y="1663802"/>
            <a:ext cx="917811" cy="893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270E4B-1C9F-0B23-C0A4-1EBE440EE33F}"/>
              </a:ext>
            </a:extLst>
          </p:cNvPr>
          <p:cNvSpPr/>
          <p:nvPr/>
        </p:nvSpPr>
        <p:spPr>
          <a:xfrm>
            <a:off x="503232" y="1663802"/>
            <a:ext cx="917811" cy="893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FCEFB-7D45-CC41-8DA9-C3B21CA0FBFA}"/>
              </a:ext>
            </a:extLst>
          </p:cNvPr>
          <p:cNvSpPr/>
          <p:nvPr/>
        </p:nvSpPr>
        <p:spPr>
          <a:xfrm>
            <a:off x="3387727" y="2450805"/>
            <a:ext cx="8728219" cy="308714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EC6518-4E31-A1FD-2CAF-635EA56C84AD}"/>
              </a:ext>
            </a:extLst>
          </p:cNvPr>
          <p:cNvSpPr/>
          <p:nvPr/>
        </p:nvSpPr>
        <p:spPr>
          <a:xfrm>
            <a:off x="1667983" y="2450805"/>
            <a:ext cx="6019356" cy="3087149"/>
          </a:xfrm>
          <a:prstGeom prst="roundRect">
            <a:avLst/>
          </a:prstGeom>
          <a:solidFill>
            <a:srgbClr val="A568D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793317-A1C4-B24E-291A-F7B1FDDDD381}"/>
              </a:ext>
            </a:extLst>
          </p:cNvPr>
          <p:cNvSpPr/>
          <p:nvPr/>
        </p:nvSpPr>
        <p:spPr>
          <a:xfrm>
            <a:off x="75475" y="2450805"/>
            <a:ext cx="3997948" cy="3087149"/>
          </a:xfrm>
          <a:prstGeom prst="roundRect">
            <a:avLst/>
          </a:prstGeom>
          <a:solidFill>
            <a:srgbClr val="D6BB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C65-AE23-88D4-B420-3477939D6EEE}"/>
              </a:ext>
            </a:extLst>
          </p:cNvPr>
          <p:cNvSpPr txBox="1"/>
          <p:nvPr/>
        </p:nvSpPr>
        <p:spPr>
          <a:xfrm>
            <a:off x="240856" y="3394214"/>
            <a:ext cx="3667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L.O.S.S Teams are contracted by local authorities to proactively reach out to those left behind after a suspected suicide loss.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18835-0A9E-0A27-5C52-51669DDD96BD}"/>
              </a:ext>
            </a:extLst>
          </p:cNvPr>
          <p:cNvSpPr txBox="1"/>
          <p:nvPr/>
        </p:nvSpPr>
        <p:spPr>
          <a:xfrm>
            <a:off x="4238804" y="3394213"/>
            <a:ext cx="333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L.O.S.S Teams are peer-based. At least one of the two volunteers has lost someone close to them to suicide.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A9734-05CB-9458-1BF7-E577AF836D0B}"/>
              </a:ext>
            </a:extLst>
          </p:cNvPr>
          <p:cNvSpPr txBox="1"/>
          <p:nvPr/>
        </p:nvSpPr>
        <p:spPr>
          <a:xfrm>
            <a:off x="7934279" y="2840215"/>
            <a:ext cx="393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L.O.S.S Teams share the same purpose. To be an instillation of hope to the newly bereaved.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L.O.S.S. Team members provide support, a connection to resources, and most importantly – they plant seeds of hope.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9629B-02EC-C47C-3C81-7E840C776A56}"/>
              </a:ext>
            </a:extLst>
          </p:cNvPr>
          <p:cNvSpPr txBox="1"/>
          <p:nvPr/>
        </p:nvSpPr>
        <p:spPr>
          <a:xfrm>
            <a:off x="749486" y="1676347"/>
            <a:ext cx="42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3E265-1D53-04A1-7CEE-90C2D9D826DE}"/>
              </a:ext>
            </a:extLst>
          </p:cNvPr>
          <p:cNvSpPr txBox="1"/>
          <p:nvPr/>
        </p:nvSpPr>
        <p:spPr>
          <a:xfrm>
            <a:off x="4238804" y="1629848"/>
            <a:ext cx="3747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F023B-C332-FD36-EDAB-FE63D8D7C415}"/>
              </a:ext>
            </a:extLst>
          </p:cNvPr>
          <p:cNvSpPr txBox="1"/>
          <p:nvPr/>
        </p:nvSpPr>
        <p:spPr>
          <a:xfrm>
            <a:off x="7852720" y="1663802"/>
            <a:ext cx="425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Bahnschrif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085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8E118-F7A4-B3C0-E6A6-41440BFC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3D0A1BE-92EA-18BC-8417-22791D937C82}"/>
              </a:ext>
            </a:extLst>
          </p:cNvPr>
          <p:cNvSpPr/>
          <p:nvPr/>
        </p:nvSpPr>
        <p:spPr>
          <a:xfrm rot="20807839">
            <a:off x="1652717" y="3137368"/>
            <a:ext cx="3616886" cy="353506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8A560-F046-693C-00D9-A97CF277C334}"/>
              </a:ext>
            </a:extLst>
          </p:cNvPr>
          <p:cNvSpPr txBox="1"/>
          <p:nvPr/>
        </p:nvSpPr>
        <p:spPr>
          <a:xfrm>
            <a:off x="332266" y="671301"/>
            <a:ext cx="1152746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latin typeface="Bahnschrift" panose="020B0502040204020203" pitchFamily="34" charset="0"/>
              </a:rPr>
              <a:t>Immediate, on-scene support: </a:t>
            </a:r>
          </a:p>
          <a:p>
            <a:r>
              <a:rPr lang="en-US" sz="3000" dirty="0">
                <a:latin typeface="Bahnschrift" panose="020B0502040204020203" pitchFamily="34" charset="0"/>
              </a:rPr>
              <a:t>When a suicide occurs, the Denton County L.O.S.S. Team responds within hours to provide compassionate presence and crisis resources, ensuring families are not alone in their most vulnerable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3D0F0A-5DE7-016E-E4BE-AF0A5EE4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57" y="2570950"/>
            <a:ext cx="5436923" cy="446780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48452F83-88AC-31D1-1861-EB7AD9A5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384">
            <a:off x="2394685" y="3524576"/>
            <a:ext cx="2132950" cy="27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6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8598FB-3433-B7F5-513D-74CB8D3B7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459E3F-33A0-8036-8777-91784B6A4959}"/>
              </a:ext>
            </a:extLst>
          </p:cNvPr>
          <p:cNvSpPr txBox="1"/>
          <p:nvPr/>
        </p:nvSpPr>
        <p:spPr>
          <a:xfrm>
            <a:off x="332266" y="671301"/>
            <a:ext cx="1152746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latin typeface="Bahnschrift" panose="020B0502040204020203" pitchFamily="34" charset="0"/>
              </a:rPr>
              <a:t>Long-term care: </a:t>
            </a:r>
          </a:p>
          <a:p>
            <a:r>
              <a:rPr lang="en-US" sz="3000" dirty="0">
                <a:latin typeface="Bahnschrift" panose="020B0502040204020203" pitchFamily="34" charset="0"/>
              </a:rPr>
              <a:t>We follow up regularly—within the first week, month, and up to a year—through visits, phone calls, and check-ins to help reduce isolation and the risk for additional suicide deaths.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A4E58-D2FE-EB66-B42A-FABCE892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405">
            <a:off x="9100085" y="2534246"/>
            <a:ext cx="1936396" cy="3976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346107-C729-FEC5-1AD5-CC424BB8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92" y="3024532"/>
            <a:ext cx="5032744" cy="3774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BC7E81-5616-36EE-3F3C-94E79757C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50" y="3498933"/>
            <a:ext cx="2684094" cy="28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6189D6-039D-D98C-6B44-024C4CF8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2D02679D-4B3A-6BE6-A7AE-9ABF789A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63" y="2868515"/>
            <a:ext cx="3410849" cy="359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rief Day By Day: Simple Practices and Daily Guidance for Living with Loss:  Warner, Jan, Bearse, Amanda: 9781641521314: Amazon.com: Books">
            <a:extLst>
              <a:ext uri="{FF2B5EF4-FFF2-40B4-BE49-F238E27FC236}">
                <a16:creationId xmlns:a16="http://schemas.microsoft.com/office/drawing/2014/main" id="{DDF89E47-A7D9-286A-9091-BB3C06FE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83" y="2868515"/>
            <a:ext cx="2386737" cy="35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2E2B3-1691-F1CA-2B65-EF5D9A1EE998}"/>
              </a:ext>
            </a:extLst>
          </p:cNvPr>
          <p:cNvSpPr txBox="1"/>
          <p:nvPr/>
        </p:nvSpPr>
        <p:spPr>
          <a:xfrm>
            <a:off x="332266" y="671301"/>
            <a:ext cx="1152746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latin typeface="Bahnschrift" panose="020B0502040204020203" pitchFamily="34" charset="0"/>
              </a:rPr>
              <a:t>Free grief resources: </a:t>
            </a:r>
          </a:p>
          <a:p>
            <a:r>
              <a:rPr lang="en-US" sz="3000" dirty="0">
                <a:latin typeface="Bahnschrift" panose="020B0502040204020203" pitchFamily="34" charset="0"/>
              </a:rPr>
              <a:t>From comfort kits for children (stuffed animals, blankets) to guidance books for adults, and even funding for biohazard cleanup, we ease the immediate burden on families.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B5938C59-9FF6-84D1-EECB-81C0BC2F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02" y="2868515"/>
            <a:ext cx="2481190" cy="37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lue Fred (Stuffed Animal) - Andy Andrews">
            <a:extLst>
              <a:ext uri="{FF2B5EF4-FFF2-40B4-BE49-F238E27FC236}">
                <a16:creationId xmlns:a16="http://schemas.microsoft.com/office/drawing/2014/main" id="{2773764F-2457-EDE6-8CD4-D4662871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881">
            <a:off x="-467836" y="2631125"/>
            <a:ext cx="4212265" cy="42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1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827C1-571D-A02C-A5F2-A3F47A4B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charity event&#10;&#10;AI-generated content may be incorrect.">
            <a:extLst>
              <a:ext uri="{FF2B5EF4-FFF2-40B4-BE49-F238E27FC236}">
                <a16:creationId xmlns:a16="http://schemas.microsoft.com/office/drawing/2014/main" id="{9D3AFD06-CA12-2B09-8986-E10E568E0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6" y="511573"/>
            <a:ext cx="5372334" cy="5834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11C53-D547-44BA-CDDF-93A0FD23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79" y="947736"/>
            <a:ext cx="49530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994A2-8C95-33DC-CF73-704D55573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2E81-A058-2562-4901-345E0E8F4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202" y="318977"/>
            <a:ext cx="11417595" cy="4646428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br>
              <a:rPr lang="en-US" dirty="0">
                <a:latin typeface="Bahnschrift" panose="020B0502040204020203" pitchFamily="34" charset="0"/>
              </a:rPr>
            </a:br>
            <a:r>
              <a:rPr lang="en-US" dirty="0">
                <a:latin typeface="Bahnschrift" panose="020B0502040204020203" pitchFamily="34" charset="0"/>
              </a:rPr>
              <a:t>Denton County</a:t>
            </a:r>
            <a:br>
              <a:rPr lang="en-US" dirty="0">
                <a:latin typeface="Bahnschrift" panose="020B0502040204020203" pitchFamily="34" charset="0"/>
              </a:rPr>
            </a:br>
            <a:r>
              <a:rPr lang="en-US" sz="11000" b="1" dirty="0">
                <a:latin typeface="Bahnschrift" panose="020B0502040204020203" pitchFamily="34" charset="0"/>
              </a:rPr>
              <a:t>LOSS Team</a:t>
            </a:r>
            <a:endParaRPr lang="en-US" sz="10000" b="1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ABDB1-E8DF-1A36-91C0-1024E104CB8B}"/>
              </a:ext>
            </a:extLst>
          </p:cNvPr>
          <p:cNvSpPr txBox="1"/>
          <p:nvPr/>
        </p:nvSpPr>
        <p:spPr>
          <a:xfrm>
            <a:off x="387202" y="2918691"/>
            <a:ext cx="10656038" cy="40934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  <a:p>
            <a:r>
              <a:rPr lang="en-US" sz="10000" dirty="0">
                <a:solidFill>
                  <a:prstClr val="black"/>
                </a:solidFill>
                <a:latin typeface="Bahnschrift" panose="020B0502040204020203" pitchFamily="34" charset="0"/>
                <a:ea typeface="+mj-ea"/>
                <a:cs typeface="+mj-cs"/>
              </a:rPr>
              <a:t>t</a:t>
            </a:r>
            <a:r>
              <a:rPr kumimoji="0" lang="en-US" sz="10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hanks </a:t>
            </a:r>
            <a:r>
              <a:rPr kumimoji="0" lang="en-US" sz="10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you</a:t>
            </a:r>
          </a:p>
          <a:p>
            <a:endParaRPr lang="en-US" sz="8000" dirty="0">
              <a:solidFill>
                <a:prstClr val="black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" name="Picture 4" descr="A logo of a person with a sun in the center&#10;&#10;AI-generated content may be incorrect.">
            <a:extLst>
              <a:ext uri="{FF2B5EF4-FFF2-40B4-BE49-F238E27FC236}">
                <a16:creationId xmlns:a16="http://schemas.microsoft.com/office/drawing/2014/main" id="{F9F80260-FC78-49A9-E54F-72D26FE3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5788" r="34532" b="29569"/>
          <a:stretch>
            <a:fillRect/>
          </a:stretch>
        </p:blipFill>
        <p:spPr>
          <a:xfrm>
            <a:off x="7693541" y="2400427"/>
            <a:ext cx="4111256" cy="44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72C21-532D-F0E7-467E-082CCB97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8797-B99E-D455-2E83-1C5D6C2F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250255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Our Mission</a:t>
            </a:r>
            <a:endParaRPr lang="en-US" sz="10000" b="1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CE6D9-7137-DB19-AFB6-5CADC0841EA9}"/>
              </a:ext>
            </a:extLst>
          </p:cNvPr>
          <p:cNvSpPr txBox="1"/>
          <p:nvPr/>
        </p:nvSpPr>
        <p:spPr>
          <a:xfrm>
            <a:off x="332268" y="1770711"/>
            <a:ext cx="11527464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>
                <a:latin typeface="Bahnschrift" panose="020B0502040204020203" pitchFamily="34" charset="0"/>
              </a:rPr>
              <a:t>The Denton County LOSS Team (Local Outreach to Suicide Survivors) exists to provide immediate, compassionate, and ongoing support to individuals and families who have lost a loved one to suicide. Through timely on-scene response, personalized grief resources, and follow-up care, we help survivors navigate the earliest stages of loss with dignity, connection, and hope—</a:t>
            </a:r>
            <a:r>
              <a:rPr lang="en-US" sz="3000" b="1" dirty="0">
                <a:latin typeface="Bahnschrift" panose="020B0502040204020203" pitchFamily="34" charset="0"/>
              </a:rPr>
              <a:t>ensuring that no one in Denton County faces suicide loss alone.</a:t>
            </a:r>
          </a:p>
        </p:txBody>
      </p:sp>
      <p:pic>
        <p:nvPicPr>
          <p:cNvPr id="3" name="Picture 2" descr="A logo of a person with a sun in the center&#10;&#10;AI-generated content may be incorrect.">
            <a:extLst>
              <a:ext uri="{FF2B5EF4-FFF2-40B4-BE49-F238E27FC236}">
                <a16:creationId xmlns:a16="http://schemas.microsoft.com/office/drawing/2014/main" id="{E77F0DD5-9987-E186-0910-B7C65EF02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t="5788" r="34532" b="29569"/>
          <a:stretch>
            <a:fillRect/>
          </a:stretch>
        </p:blipFill>
        <p:spPr>
          <a:xfrm>
            <a:off x="5372100" y="5290145"/>
            <a:ext cx="1447799" cy="1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4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E02B9-715D-31DB-090D-5FFAE820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760A-35E0-731D-B395-83447D13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633" y="80298"/>
            <a:ext cx="3489251" cy="1520456"/>
          </a:xfrm>
          <a:noFill/>
        </p:spPr>
        <p:txBody>
          <a:bodyPr anchor="ctr">
            <a:normAutofit/>
          </a:bodyPr>
          <a:lstStyle/>
          <a:p>
            <a:r>
              <a:rPr lang="en-US" sz="6500" b="1" dirty="0">
                <a:solidFill>
                  <a:schemeClr val="bg1"/>
                </a:solidFill>
                <a:latin typeface="Bahnschrift" panose="020B0502040204020203" pitchFamily="34" charset="0"/>
              </a:rPr>
              <a:t>My Story</a:t>
            </a:r>
          </a:p>
        </p:txBody>
      </p:sp>
      <p:pic>
        <p:nvPicPr>
          <p:cNvPr id="5" name="Picture 4" descr="A person holding a baby&#10;&#10;AI-generated content may be incorrect.">
            <a:extLst>
              <a:ext uri="{FF2B5EF4-FFF2-40B4-BE49-F238E27FC236}">
                <a16:creationId xmlns:a16="http://schemas.microsoft.com/office/drawing/2014/main" id="{2A63A406-8D96-B347-30EA-DDCC13A3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00" y="1600754"/>
            <a:ext cx="2830991" cy="4339516"/>
          </a:xfrm>
          <a:prstGeom prst="rect">
            <a:avLst/>
          </a:prstGeom>
        </p:spPr>
      </p:pic>
      <p:pic>
        <p:nvPicPr>
          <p:cNvPr id="8" name="Picture 7" descr="A person with a balloon on her head&#10;&#10;AI-generated content may be incorrect.">
            <a:extLst>
              <a:ext uri="{FF2B5EF4-FFF2-40B4-BE49-F238E27FC236}">
                <a16:creationId xmlns:a16="http://schemas.microsoft.com/office/drawing/2014/main" id="{FFE7E206-4C36-3666-C990-0DC939FE7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" t="6047" r="-804" b="6667"/>
          <a:stretch>
            <a:fillRect/>
          </a:stretch>
        </p:blipFill>
        <p:spPr>
          <a:xfrm>
            <a:off x="2526626" y="1600754"/>
            <a:ext cx="2830991" cy="4316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131FE9-368C-FDB5-F662-B247D88D331A}"/>
              </a:ext>
            </a:extLst>
          </p:cNvPr>
          <p:cNvSpPr txBox="1"/>
          <p:nvPr/>
        </p:nvSpPr>
        <p:spPr>
          <a:xfrm>
            <a:off x="3036392" y="6018028"/>
            <a:ext cx="18114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1970 - 2015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D58EB-488B-101F-61F0-82C623DE7A01}"/>
              </a:ext>
            </a:extLst>
          </p:cNvPr>
          <p:cNvSpPr txBox="1"/>
          <p:nvPr/>
        </p:nvSpPr>
        <p:spPr>
          <a:xfrm>
            <a:off x="7096666" y="6018028"/>
            <a:ext cx="18114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1931 - 2021</a:t>
            </a:r>
          </a:p>
        </p:txBody>
      </p:sp>
    </p:spTree>
    <p:extLst>
      <p:ext uri="{BB962C8B-B14F-4D97-AF65-F5344CB8AC3E}">
        <p14:creationId xmlns:p14="http://schemas.microsoft.com/office/powerpoint/2010/main" val="146860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5943A-B0CB-267D-3831-402BA413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2BA2-EC14-12BA-DC5F-D16B69628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-15950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sz="5000" b="1" dirty="0">
                <a:latin typeface="Bahnschrift" panose="020B0502040204020203" pitchFamily="34" charset="0"/>
              </a:rPr>
              <a:t>Suicide Death Rates Per 100,000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37F32F7-7B1C-469C-D3C6-5491DE08A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722576"/>
              </p:ext>
            </p:extLst>
          </p:nvPr>
        </p:nvGraphicFramePr>
        <p:xfrm>
          <a:off x="0" y="744278"/>
          <a:ext cx="12192000" cy="611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99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6EFF6-3B4A-8D10-EC18-F3C3929A2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CA04-F28B-2497-81A5-D1B771C0D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250255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History of L.O.S.S.</a:t>
            </a:r>
            <a:endParaRPr lang="en-US" sz="10000" b="1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LOSS Team – Contact Care Line">
            <a:extLst>
              <a:ext uri="{FF2B5EF4-FFF2-40B4-BE49-F238E27FC236}">
                <a16:creationId xmlns:a16="http://schemas.microsoft.com/office/drawing/2014/main" id="{390CA901-EA41-B1BC-01E7-E6226000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98" y="1977096"/>
            <a:ext cx="6499157" cy="46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653F9C8-F6B8-02CE-61E0-1E919130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5" y="1770711"/>
            <a:ext cx="4510420" cy="4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E99BB-D24C-EC91-D0ED-4E484A77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A9180E6-771E-BC31-00C3-1B645531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89" y="1685650"/>
            <a:ext cx="6312306" cy="46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C35D0-D9C3-168A-1031-B0DE92EE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250255"/>
            <a:ext cx="10409274" cy="1520456"/>
          </a:xfrm>
          <a:noFill/>
        </p:spPr>
        <p:txBody>
          <a:bodyPr anchor="ctr">
            <a:noAutofit/>
          </a:bodyPr>
          <a:lstStyle/>
          <a:p>
            <a:r>
              <a:rPr lang="en-US" sz="4500" b="1" dirty="0">
                <a:latin typeface="Bahnschrift" panose="020B0502040204020203" pitchFamily="34" charset="0"/>
              </a:rPr>
              <a:t>Circular Model of Suicide Reduction</a:t>
            </a:r>
          </a:p>
        </p:txBody>
      </p:sp>
    </p:spTree>
    <p:extLst>
      <p:ext uri="{BB962C8B-B14F-4D97-AF65-F5344CB8AC3E}">
        <p14:creationId xmlns:p14="http://schemas.microsoft.com/office/powerpoint/2010/main" val="27893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76DB1-AB65-E3D0-B1A3-F703911AF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5143-EFFE-6D80-E776-F0209ED0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250255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sz="4500" b="1" dirty="0">
                <a:latin typeface="Bahnschrift" panose="020B0502040204020203" pitchFamily="34" charset="0"/>
              </a:rPr>
              <a:t>Circular Model of Suicide Reduction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8EE6BD-C949-8989-188E-FEDB44A9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0" y="1685651"/>
            <a:ext cx="6312305" cy="46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9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6E75-B731-5FA8-DA53-3D697D44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tvention is Prevention">
            <a:extLst>
              <a:ext uri="{FF2B5EF4-FFF2-40B4-BE49-F238E27FC236}">
                <a16:creationId xmlns:a16="http://schemas.microsoft.com/office/drawing/2014/main" id="{62D0FED9-5BD7-AA9A-2015-686107EB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0" y="1685651"/>
            <a:ext cx="6312305" cy="46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D3130-EF68-E95C-66BD-9FBE2AE1E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250255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sz="4500" b="1" dirty="0">
                <a:latin typeface="Bahnschrift" panose="020B0502040204020203" pitchFamily="34" charset="0"/>
              </a:rPr>
              <a:t>Circular Model of Suicide Reduction</a:t>
            </a:r>
          </a:p>
        </p:txBody>
      </p:sp>
    </p:spTree>
    <p:extLst>
      <p:ext uri="{BB962C8B-B14F-4D97-AF65-F5344CB8AC3E}">
        <p14:creationId xmlns:p14="http://schemas.microsoft.com/office/powerpoint/2010/main" val="144505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488B2-D4C8-D35F-DCDA-A71541DD9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stvention is Prevention">
            <a:extLst>
              <a:ext uri="{FF2B5EF4-FFF2-40B4-BE49-F238E27FC236}">
                <a16:creationId xmlns:a16="http://schemas.microsoft.com/office/drawing/2014/main" id="{3FAB1B37-D87E-4D38-4587-27CBFE84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1" y="1685651"/>
            <a:ext cx="6312304" cy="46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C2158-5061-7EE4-52C7-A789EB4BD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63" y="250255"/>
            <a:ext cx="10409274" cy="1520456"/>
          </a:xfrm>
          <a:noFill/>
        </p:spPr>
        <p:txBody>
          <a:bodyPr anchor="ctr">
            <a:normAutofit/>
          </a:bodyPr>
          <a:lstStyle/>
          <a:p>
            <a:r>
              <a:rPr lang="en-US" sz="4500" b="1" dirty="0">
                <a:latin typeface="Bahnschrift" panose="020B0502040204020203" pitchFamily="34" charset="0"/>
              </a:rPr>
              <a:t>Circular Model of Suicide Reduction</a:t>
            </a:r>
          </a:p>
        </p:txBody>
      </p:sp>
    </p:spTree>
    <p:extLst>
      <p:ext uri="{BB962C8B-B14F-4D97-AF65-F5344CB8AC3E}">
        <p14:creationId xmlns:p14="http://schemas.microsoft.com/office/powerpoint/2010/main" val="317460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508</Words>
  <Application>Microsoft Office PowerPoint</Application>
  <PresentationFormat>Widescreen</PresentationFormat>
  <Paragraphs>37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Bahnschrift</vt:lpstr>
      <vt:lpstr>Office Theme</vt:lpstr>
      <vt:lpstr> Denton County LOSS Team</vt:lpstr>
      <vt:lpstr>Our Mission</vt:lpstr>
      <vt:lpstr>My Story</vt:lpstr>
      <vt:lpstr>Suicide Death Rates Per 100,000</vt:lpstr>
      <vt:lpstr>History of L.O.S.S.</vt:lpstr>
      <vt:lpstr>Circular Model of Suicide Reduction</vt:lpstr>
      <vt:lpstr>Circular Model of Suicide Reduction</vt:lpstr>
      <vt:lpstr>Circular Model of Suicide Reduction</vt:lpstr>
      <vt:lpstr>Circular Model of Suicide Reduction</vt:lpstr>
      <vt:lpstr>Our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Denton County LOSS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Daniel</dc:creator>
  <cp:lastModifiedBy>Emily Daniel</cp:lastModifiedBy>
  <cp:revision>1</cp:revision>
  <dcterms:created xsi:type="dcterms:W3CDTF">2025-09-12T14:40:24Z</dcterms:created>
  <dcterms:modified xsi:type="dcterms:W3CDTF">2025-09-12T18:05:03Z</dcterms:modified>
</cp:coreProperties>
</file>