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6" r:id="rId2"/>
    <p:sldId id="309" r:id="rId3"/>
    <p:sldId id="265" r:id="rId4"/>
    <p:sldId id="302" r:id="rId5"/>
    <p:sldId id="277" r:id="rId6"/>
    <p:sldId id="303" r:id="rId7"/>
    <p:sldId id="306" r:id="rId8"/>
    <p:sldId id="307" r:id="rId9"/>
    <p:sldId id="304" r:id="rId10"/>
    <p:sldId id="305" r:id="rId11"/>
    <p:sldId id="308" r:id="rId12"/>
    <p:sldId id="25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4" d="100"/>
          <a:sy n="94"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222DA1-63A3-4320-90C5-8FBEBE496B50}" type="datetimeFigureOut">
              <a:rPr lang="en-US" smtClean="0"/>
              <a:t>9/17/2025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A63C10-E4DF-4406-8667-93D9054E80D6}" type="slidenum">
              <a:rPr lang="en-US" smtClean="0"/>
              <a:t>‹#›</a:t>
            </a:fld>
            <a:endParaRPr lang="en-US" dirty="0"/>
          </a:p>
        </p:txBody>
      </p:sp>
    </p:spTree>
    <p:extLst>
      <p:ext uri="{BB962C8B-B14F-4D97-AF65-F5344CB8AC3E}">
        <p14:creationId xmlns:p14="http://schemas.microsoft.com/office/powerpoint/2010/main" val="256232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BF9B3D-DFD7-4558-97D4-CAD2DAC4CB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0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98621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391181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135837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BF9B3D-DFD7-4558-97D4-CAD2DAC4CB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0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262653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245278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320550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373405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BF8791-6796-4EE1-8983-80F46487CFA7}" type="datetimeFigureOut">
              <a:rPr lang="en-US" smtClean="0"/>
              <a:t>9/17/2025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BF9B3D-DFD7-4558-97D4-CAD2DAC4CBBC}" type="slidenum">
              <a:rPr lang="en-US" smtClean="0"/>
              <a:t>‹#›</a:t>
            </a:fld>
            <a:endParaRPr lang="en-US" dirty="0"/>
          </a:p>
        </p:txBody>
      </p:sp>
    </p:spTree>
    <p:extLst>
      <p:ext uri="{BB962C8B-B14F-4D97-AF65-F5344CB8AC3E}">
        <p14:creationId xmlns:p14="http://schemas.microsoft.com/office/powerpoint/2010/main" val="28036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BF8791-6796-4EE1-8983-80F46487CFA7}"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BF9B3D-DFD7-4558-97D4-CAD2DAC4CBBC}" type="slidenum">
              <a:rPr lang="en-US" smtClean="0"/>
              <a:t>‹#›</a:t>
            </a:fld>
            <a:endParaRPr lang="en-US" dirty="0"/>
          </a:p>
        </p:txBody>
      </p:sp>
    </p:spTree>
    <p:extLst>
      <p:ext uri="{BB962C8B-B14F-4D97-AF65-F5344CB8AC3E}">
        <p14:creationId xmlns:p14="http://schemas.microsoft.com/office/powerpoint/2010/main" val="3033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BF8791-6796-4EE1-8983-80F46487CFA7}" type="datetimeFigureOut">
              <a:rPr lang="en-US" smtClean="0"/>
              <a:t>9/17/2025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BF9B3D-DFD7-4558-97D4-CAD2DAC4CBB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598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atherinep@dentonmhmr.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B63082-E0F7-107E-627D-7777EE8784E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lose-up of a logo&#10;&#10;AI-generated content may be incorrect.">
            <a:extLst>
              <a:ext uri="{FF2B5EF4-FFF2-40B4-BE49-F238E27FC236}">
                <a16:creationId xmlns:a16="http://schemas.microsoft.com/office/drawing/2014/main" id="{D4E92039-87E3-8FEA-2BA2-586D33059AAB}"/>
              </a:ext>
            </a:extLst>
          </p:cNvPr>
          <p:cNvPicPr>
            <a:picLocks noChangeAspect="1"/>
          </p:cNvPicPr>
          <p:nvPr/>
        </p:nvPicPr>
        <p:blipFill rotWithShape="1">
          <a:blip r:embed="rId2">
            <a:extLst>
              <a:ext uri="{28A0092B-C50C-407E-A947-70E740481C1C}">
                <a14:useLocalDpi xmlns:a14="http://schemas.microsoft.com/office/drawing/2010/main" val="0"/>
              </a:ext>
            </a:extLst>
          </a:blip>
          <a:srcRect l="2080" t="9573" r="2597" b="9536"/>
          <a:stretch/>
        </p:blipFill>
        <p:spPr bwMode="auto">
          <a:xfrm>
            <a:off x="4581225" y="4493179"/>
            <a:ext cx="3029550" cy="1041204"/>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10A0267-4078-F906-B7B9-622E782C1B47}"/>
              </a:ext>
            </a:extLst>
          </p:cNvPr>
          <p:cNvSpPr txBox="1"/>
          <p:nvPr/>
        </p:nvSpPr>
        <p:spPr>
          <a:xfrm>
            <a:off x="3054096" y="2276856"/>
            <a:ext cx="6638544" cy="1446550"/>
          </a:xfrm>
          <a:prstGeom prst="rect">
            <a:avLst/>
          </a:prstGeom>
          <a:noFill/>
        </p:spPr>
        <p:txBody>
          <a:bodyPr wrap="square" rtlCol="0">
            <a:spAutoFit/>
          </a:bodyPr>
          <a:lstStyle/>
          <a:p>
            <a:pPr algn="ctr"/>
            <a:r>
              <a:rPr lang="en-US" sz="4400" b="1" dirty="0"/>
              <a:t>Mobile Crisis Outreach Team (MCOT)</a:t>
            </a:r>
            <a:endParaRPr lang="en-US" dirty="0"/>
          </a:p>
        </p:txBody>
      </p:sp>
    </p:spTree>
    <p:extLst>
      <p:ext uri="{BB962C8B-B14F-4D97-AF65-F5344CB8AC3E}">
        <p14:creationId xmlns:p14="http://schemas.microsoft.com/office/powerpoint/2010/main" val="225482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CD144C-B578-DDD3-A711-F5C56CC88A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770A42-EBEC-997A-F8CF-387525EC5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E6F11D6-6047-0479-B05A-E0360167F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1A821176-8A0C-8764-72F5-B92AF156DC8C}"/>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LOC5</a:t>
            </a:r>
          </a:p>
        </p:txBody>
      </p:sp>
      <p:sp>
        <p:nvSpPr>
          <p:cNvPr id="14" name="Rectangle 13">
            <a:extLst>
              <a:ext uri="{FF2B5EF4-FFF2-40B4-BE49-F238E27FC236}">
                <a16:creationId xmlns:a16="http://schemas.microsoft.com/office/drawing/2014/main" id="{2443F00A-8007-1C23-507F-0040720E7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14564DA6-65D3-D8C3-024F-FAF01758A36D}"/>
              </a:ext>
            </a:extLst>
          </p:cNvPr>
          <p:cNvSpPr>
            <a:spLocks noGrp="1"/>
          </p:cNvSpPr>
          <p:nvPr>
            <p:ph idx="1"/>
          </p:nvPr>
        </p:nvSpPr>
        <p:spPr>
          <a:xfrm>
            <a:off x="4492004" y="223341"/>
            <a:ext cx="7191837" cy="6326749"/>
          </a:xfrm>
        </p:spPr>
        <p:txBody>
          <a:bodyPr anchor="ctr">
            <a:normAutofit/>
          </a:bodyPr>
          <a:lstStyle/>
          <a:p>
            <a:pPr marL="0" indent="0" algn="ctr">
              <a:lnSpc>
                <a:spcPct val="120000"/>
              </a:lnSpc>
              <a:spcBef>
                <a:spcPts val="0"/>
              </a:spcBef>
              <a:spcAft>
                <a:spcPts val="0"/>
              </a:spcAft>
              <a:buNone/>
            </a:pPr>
            <a:r>
              <a:rPr lang="en-US" sz="2800" b="1" dirty="0"/>
              <a:t>90-days</a:t>
            </a:r>
          </a:p>
          <a:p>
            <a:pPr marL="0" indent="0">
              <a:lnSpc>
                <a:spcPct val="120000"/>
              </a:lnSpc>
              <a:spcBef>
                <a:spcPts val="0"/>
              </a:spcBef>
              <a:spcAft>
                <a:spcPts val="0"/>
              </a:spcAft>
              <a:buNone/>
            </a:pPr>
            <a:r>
              <a:rPr lang="en-US" b="1" dirty="0"/>
              <a:t>Weekly Case management</a:t>
            </a:r>
          </a:p>
          <a:p>
            <a:pPr marL="749808" lvl="4" indent="0">
              <a:lnSpc>
                <a:spcPct val="120000"/>
              </a:lnSpc>
              <a:spcBef>
                <a:spcPts val="0"/>
              </a:spcBef>
              <a:spcAft>
                <a:spcPts val="0"/>
              </a:spcAft>
              <a:buNone/>
            </a:pPr>
            <a:r>
              <a:rPr lang="en-US" sz="1800" b="1" dirty="0">
                <a:solidFill>
                  <a:schemeClr val="accent2">
                    <a:lumMod val="75000"/>
                  </a:schemeClr>
                </a:solidFill>
              </a:rPr>
              <a:t>Skills Training</a:t>
            </a:r>
          </a:p>
          <a:p>
            <a:pPr marL="749808" lvl="4" indent="0">
              <a:lnSpc>
                <a:spcPct val="120000"/>
              </a:lnSpc>
              <a:spcBef>
                <a:spcPts val="0"/>
              </a:spcBef>
              <a:spcAft>
                <a:spcPts val="0"/>
              </a:spcAft>
              <a:buNone/>
            </a:pPr>
            <a:r>
              <a:rPr lang="en-US" sz="1800" b="1" dirty="0">
                <a:solidFill>
                  <a:schemeClr val="accent2">
                    <a:lumMod val="75000"/>
                  </a:schemeClr>
                </a:solidFill>
              </a:rPr>
              <a:t>Coping Skills</a:t>
            </a:r>
          </a:p>
          <a:p>
            <a:pPr marL="749808" lvl="4" indent="0">
              <a:lnSpc>
                <a:spcPct val="120000"/>
              </a:lnSpc>
              <a:spcBef>
                <a:spcPts val="0"/>
              </a:spcBef>
              <a:spcAft>
                <a:spcPts val="0"/>
              </a:spcAft>
              <a:buNone/>
            </a:pPr>
            <a:r>
              <a:rPr lang="en-US" sz="1800" b="1" dirty="0">
                <a:solidFill>
                  <a:schemeClr val="accent2">
                    <a:lumMod val="75000"/>
                  </a:schemeClr>
                </a:solidFill>
              </a:rPr>
              <a:t>Transportation</a:t>
            </a:r>
          </a:p>
          <a:p>
            <a:pPr marL="749808" lvl="4" indent="0">
              <a:lnSpc>
                <a:spcPct val="120000"/>
              </a:lnSpc>
              <a:spcBef>
                <a:spcPts val="0"/>
              </a:spcBef>
              <a:spcAft>
                <a:spcPts val="0"/>
              </a:spcAft>
              <a:buNone/>
            </a:pPr>
            <a:r>
              <a:rPr lang="en-US" sz="1800" b="1" dirty="0">
                <a:solidFill>
                  <a:schemeClr val="accent2">
                    <a:lumMod val="75000"/>
                  </a:schemeClr>
                </a:solidFill>
              </a:rPr>
              <a:t>Referrals</a:t>
            </a:r>
          </a:p>
          <a:p>
            <a:pPr marL="749808" lvl="4" indent="0">
              <a:lnSpc>
                <a:spcPct val="120000"/>
              </a:lnSpc>
              <a:spcBef>
                <a:spcPts val="0"/>
              </a:spcBef>
              <a:spcAft>
                <a:spcPts val="0"/>
              </a:spcAft>
              <a:buNone/>
            </a:pPr>
            <a:r>
              <a:rPr lang="en-US" sz="1800" b="1" dirty="0">
                <a:solidFill>
                  <a:schemeClr val="accent2">
                    <a:lumMod val="75000"/>
                  </a:schemeClr>
                </a:solidFill>
              </a:rPr>
              <a:t>Advocation</a:t>
            </a:r>
          </a:p>
          <a:p>
            <a:pPr marL="749808" lvl="4" indent="0">
              <a:lnSpc>
                <a:spcPct val="120000"/>
              </a:lnSpc>
              <a:spcBef>
                <a:spcPts val="0"/>
              </a:spcBef>
              <a:spcAft>
                <a:spcPts val="0"/>
              </a:spcAft>
              <a:buNone/>
            </a:pPr>
            <a:endParaRPr lang="en-US" sz="1800" b="1" dirty="0">
              <a:solidFill>
                <a:schemeClr val="accent2">
                  <a:lumMod val="75000"/>
                </a:schemeClr>
              </a:solidFill>
            </a:endParaRPr>
          </a:p>
          <a:p>
            <a:pPr marL="0" indent="0">
              <a:lnSpc>
                <a:spcPct val="120000"/>
              </a:lnSpc>
              <a:spcBef>
                <a:spcPts val="0"/>
              </a:spcBef>
              <a:spcAft>
                <a:spcPts val="0"/>
              </a:spcAft>
              <a:buNone/>
            </a:pPr>
            <a:r>
              <a:rPr lang="en-US" b="1" dirty="0"/>
              <a:t>Weekly Counseling (Optional)</a:t>
            </a:r>
          </a:p>
          <a:p>
            <a:pPr marL="749808" lvl="4" indent="0">
              <a:lnSpc>
                <a:spcPct val="120000"/>
              </a:lnSpc>
              <a:spcBef>
                <a:spcPts val="0"/>
              </a:spcBef>
              <a:spcAft>
                <a:spcPts val="0"/>
              </a:spcAft>
              <a:buNone/>
            </a:pPr>
            <a:r>
              <a:rPr lang="en-US" sz="1800" b="1" dirty="0">
                <a:solidFill>
                  <a:schemeClr val="accent2">
                    <a:lumMod val="75000"/>
                  </a:schemeClr>
                </a:solidFill>
              </a:rPr>
              <a:t>Cognitive Behavior Therapy (CBT)</a:t>
            </a:r>
          </a:p>
          <a:p>
            <a:pPr marL="749808" lvl="4" indent="0">
              <a:lnSpc>
                <a:spcPct val="120000"/>
              </a:lnSpc>
              <a:spcBef>
                <a:spcPts val="0"/>
              </a:spcBef>
              <a:spcAft>
                <a:spcPts val="0"/>
              </a:spcAft>
              <a:buNone/>
            </a:pPr>
            <a:endParaRPr lang="en-US" sz="1800" b="1" dirty="0">
              <a:solidFill>
                <a:schemeClr val="accent2">
                  <a:lumMod val="75000"/>
                </a:schemeClr>
              </a:solidFill>
            </a:endParaRPr>
          </a:p>
          <a:p>
            <a:pPr marL="0" indent="0">
              <a:lnSpc>
                <a:spcPct val="120000"/>
              </a:lnSpc>
              <a:spcBef>
                <a:spcPts val="0"/>
              </a:spcBef>
              <a:spcAft>
                <a:spcPts val="0"/>
              </a:spcAft>
              <a:buNone/>
            </a:pPr>
            <a:r>
              <a:rPr lang="en-US" b="1" dirty="0"/>
              <a:t>Medication Management (Optional)</a:t>
            </a:r>
          </a:p>
          <a:p>
            <a:pPr marL="0" indent="0">
              <a:lnSpc>
                <a:spcPct val="120000"/>
              </a:lnSpc>
              <a:spcBef>
                <a:spcPts val="0"/>
              </a:spcBef>
              <a:spcAft>
                <a:spcPts val="0"/>
              </a:spcAft>
              <a:buNone/>
            </a:pPr>
            <a:endParaRPr lang="en-US" b="1" dirty="0"/>
          </a:p>
          <a:p>
            <a:pPr marL="0" indent="0">
              <a:lnSpc>
                <a:spcPct val="120000"/>
              </a:lnSpc>
              <a:spcBef>
                <a:spcPts val="0"/>
              </a:spcBef>
              <a:spcAft>
                <a:spcPts val="0"/>
              </a:spcAft>
              <a:buNone/>
            </a:pPr>
            <a:r>
              <a:rPr lang="en-US" b="1" dirty="0"/>
              <a:t>Goal-Stabilization and transition</a:t>
            </a:r>
          </a:p>
        </p:txBody>
      </p:sp>
    </p:spTree>
    <p:extLst>
      <p:ext uri="{BB962C8B-B14F-4D97-AF65-F5344CB8AC3E}">
        <p14:creationId xmlns:p14="http://schemas.microsoft.com/office/powerpoint/2010/main" val="325119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964D86-6F21-3EC3-42D9-CEF9820109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F51CE7-496F-46AC-E474-E49AD34B5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E6431D3-68E6-278D-FCC6-918342544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2489B7CE-3D9A-3381-1DDA-BFD6C78D796D}"/>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What is Psychiatric Triage?</a:t>
            </a:r>
          </a:p>
        </p:txBody>
      </p:sp>
      <p:sp>
        <p:nvSpPr>
          <p:cNvPr id="14" name="Rectangle 13">
            <a:extLst>
              <a:ext uri="{FF2B5EF4-FFF2-40B4-BE49-F238E27FC236}">
                <a16:creationId xmlns:a16="http://schemas.microsoft.com/office/drawing/2014/main" id="{B7FD444B-74C3-B55E-6C94-2117CBAF5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64E39024-51E2-776D-E324-25CA38447059}"/>
              </a:ext>
            </a:extLst>
          </p:cNvPr>
          <p:cNvSpPr>
            <a:spLocks noGrp="1"/>
          </p:cNvSpPr>
          <p:nvPr>
            <p:ph idx="1"/>
          </p:nvPr>
        </p:nvSpPr>
        <p:spPr>
          <a:xfrm>
            <a:off x="4742016" y="605896"/>
            <a:ext cx="6413663" cy="5646208"/>
          </a:xfrm>
        </p:spPr>
        <p:txBody>
          <a:bodyPr anchor="ctr">
            <a:normAutofit lnSpcReduction="10000"/>
          </a:bodyPr>
          <a:lstStyle/>
          <a:p>
            <a:pPr marL="0" indent="0" algn="ctr">
              <a:lnSpc>
                <a:spcPct val="120000"/>
              </a:lnSpc>
              <a:spcBef>
                <a:spcPts val="0"/>
              </a:spcBef>
              <a:spcAft>
                <a:spcPts val="0"/>
              </a:spcAft>
              <a:buNone/>
            </a:pPr>
            <a:r>
              <a:rPr lang="en-US" sz="2400" b="1" dirty="0"/>
              <a:t>The Center’s Psychiatric Triage Facility is available to individuals experiencing a mental health crisis.</a:t>
            </a:r>
          </a:p>
          <a:p>
            <a:pPr marL="0" indent="0" algn="ctr">
              <a:lnSpc>
                <a:spcPct val="120000"/>
              </a:lnSpc>
              <a:spcBef>
                <a:spcPts val="0"/>
              </a:spcBef>
              <a:spcAft>
                <a:spcPts val="0"/>
              </a:spcAft>
              <a:buNone/>
            </a:pPr>
            <a:endParaRPr lang="en-US" sz="2400" b="1" dirty="0"/>
          </a:p>
          <a:p>
            <a:pPr marL="201168" lvl="1" indent="0" algn="ctr">
              <a:buNone/>
            </a:pPr>
            <a:r>
              <a:rPr lang="en-US" b="1" u="sng" dirty="0">
                <a:solidFill>
                  <a:schemeClr val="accent2">
                    <a:lumMod val="75000"/>
                  </a:schemeClr>
                </a:solidFill>
              </a:rPr>
              <a:t>Monday through Friday</a:t>
            </a:r>
            <a:r>
              <a:rPr lang="en-US" b="1" dirty="0">
                <a:solidFill>
                  <a:schemeClr val="accent2">
                    <a:lumMod val="75000"/>
                  </a:schemeClr>
                </a:solidFill>
              </a:rPr>
              <a:t>, staff are available:</a:t>
            </a:r>
          </a:p>
          <a:p>
            <a:pPr marL="384048" lvl="2" indent="0" algn="ctr">
              <a:buNone/>
            </a:pPr>
            <a:r>
              <a:rPr lang="en-US" sz="1600" b="1" dirty="0"/>
              <a:t>On-site from the hours of 7:00am -10:00pm and,</a:t>
            </a:r>
          </a:p>
          <a:p>
            <a:pPr marL="384048" lvl="2" indent="0" algn="ctr">
              <a:buNone/>
            </a:pPr>
            <a:r>
              <a:rPr lang="en-US" sz="1600" b="1" dirty="0"/>
              <a:t>Virtually 11:00pm – 7:00am</a:t>
            </a:r>
          </a:p>
          <a:p>
            <a:pPr marL="201168" lvl="1" indent="0" algn="ctr">
              <a:buNone/>
            </a:pPr>
            <a:r>
              <a:rPr lang="en-US" b="1" dirty="0">
                <a:solidFill>
                  <a:schemeClr val="accent2">
                    <a:lumMod val="75000"/>
                  </a:schemeClr>
                </a:solidFill>
              </a:rPr>
              <a:t>On the </a:t>
            </a:r>
            <a:r>
              <a:rPr lang="en-US" b="1" u="sng" dirty="0">
                <a:solidFill>
                  <a:schemeClr val="accent2">
                    <a:lumMod val="75000"/>
                  </a:schemeClr>
                </a:solidFill>
              </a:rPr>
              <a:t>weekends</a:t>
            </a:r>
            <a:r>
              <a:rPr lang="en-US" b="1" dirty="0">
                <a:solidFill>
                  <a:schemeClr val="accent2">
                    <a:lumMod val="75000"/>
                  </a:schemeClr>
                </a:solidFill>
              </a:rPr>
              <a:t>, staff are available:</a:t>
            </a:r>
          </a:p>
          <a:p>
            <a:pPr marL="384048" lvl="2" indent="0" algn="ctr">
              <a:buNone/>
            </a:pPr>
            <a:r>
              <a:rPr lang="en-US" sz="1600" b="1" dirty="0"/>
              <a:t>Virtually from 9:00am – 5:00pm</a:t>
            </a:r>
          </a:p>
          <a:p>
            <a:pPr marL="201168" lvl="1" indent="0">
              <a:buNone/>
            </a:pPr>
            <a:endParaRPr lang="en-US" dirty="0"/>
          </a:p>
          <a:p>
            <a:pPr marL="0" indent="0">
              <a:buNone/>
            </a:pPr>
            <a:r>
              <a:rPr lang="en-US" b="1" dirty="0"/>
              <a:t>The Psychiatric Triage Staff complete a risk of harm assessment for individuals experiencing a mental health crisis to determine appropriate level of care and ensure safety. </a:t>
            </a:r>
          </a:p>
          <a:p>
            <a:pPr marL="0" indent="0">
              <a:buNone/>
            </a:pPr>
            <a:endParaRPr lang="en-US" dirty="0"/>
          </a:p>
          <a:p>
            <a:pPr marL="0" indent="0" algn="ctr">
              <a:buNone/>
            </a:pPr>
            <a:r>
              <a:rPr lang="en-US" dirty="0"/>
              <a:t> </a:t>
            </a:r>
            <a:r>
              <a:rPr lang="en-US" sz="2400" b="1" dirty="0">
                <a:solidFill>
                  <a:schemeClr val="accent2">
                    <a:lumMod val="75000"/>
                  </a:schemeClr>
                </a:solidFill>
              </a:rPr>
              <a:t>Psychiatric Triage Contact Number: (940) 381-9965, option 7</a:t>
            </a:r>
          </a:p>
        </p:txBody>
      </p:sp>
    </p:spTree>
    <p:extLst>
      <p:ext uri="{BB962C8B-B14F-4D97-AF65-F5344CB8AC3E}">
        <p14:creationId xmlns:p14="http://schemas.microsoft.com/office/powerpoint/2010/main" val="185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DCEB20-97DE-23DC-9412-6CF0E1BAC9CA}"/>
              </a:ext>
            </a:extLst>
          </p:cNvPr>
          <p:cNvSpPr txBox="1"/>
          <p:nvPr/>
        </p:nvSpPr>
        <p:spPr>
          <a:xfrm>
            <a:off x="4577795" y="2497976"/>
            <a:ext cx="6696385" cy="1862048"/>
          </a:xfrm>
          <a:prstGeom prst="rect">
            <a:avLst/>
          </a:prstGeom>
          <a:noFill/>
        </p:spPr>
        <p:txBody>
          <a:bodyPr wrap="none" rtlCol="0">
            <a:spAutoFit/>
          </a:bodyPr>
          <a:lstStyle/>
          <a:p>
            <a:r>
              <a:rPr lang="en-US" sz="11500" dirty="0"/>
              <a:t>Thank you </a:t>
            </a:r>
          </a:p>
        </p:txBody>
      </p:sp>
      <p:sp>
        <p:nvSpPr>
          <p:cNvPr id="5" name="TextBox 4">
            <a:extLst>
              <a:ext uri="{FF2B5EF4-FFF2-40B4-BE49-F238E27FC236}">
                <a16:creationId xmlns:a16="http://schemas.microsoft.com/office/drawing/2014/main" id="{95DCE181-2451-7207-38AD-071ED9532CC8}"/>
              </a:ext>
            </a:extLst>
          </p:cNvPr>
          <p:cNvSpPr txBox="1"/>
          <p:nvPr/>
        </p:nvSpPr>
        <p:spPr>
          <a:xfrm>
            <a:off x="1045029" y="4450702"/>
            <a:ext cx="7931020" cy="2123658"/>
          </a:xfrm>
          <a:prstGeom prst="rect">
            <a:avLst/>
          </a:prstGeom>
          <a:noFill/>
        </p:spPr>
        <p:txBody>
          <a:bodyPr wrap="square" rtlCol="0">
            <a:spAutoFit/>
          </a:bodyPr>
          <a:lstStyle/>
          <a:p>
            <a:r>
              <a:rPr lang="en-US" sz="2400" b="1" dirty="0"/>
              <a:t>Catherine Pike, MS, QMHP, CRC, LPC-Associate   </a:t>
            </a:r>
          </a:p>
          <a:p>
            <a:r>
              <a:rPr lang="en-US" sz="2400" b="1" dirty="0"/>
              <a:t> Director of Crisis Services</a:t>
            </a:r>
            <a:endParaRPr lang="en-US" sz="2400" dirty="0"/>
          </a:p>
          <a:p>
            <a:r>
              <a:rPr lang="en-US" sz="2400" b="1" dirty="0"/>
              <a:t> Supervised by Marsha Wells-Pegram LPC-S</a:t>
            </a:r>
          </a:p>
          <a:p>
            <a:r>
              <a:rPr lang="en-US" sz="2400" u="sng" dirty="0">
                <a:hlinkClick r:id="rId2"/>
              </a:rPr>
              <a:t>catherinep@dentonmhmr.org</a:t>
            </a:r>
            <a:endParaRPr lang="en-US" sz="2400" dirty="0"/>
          </a:p>
          <a:p>
            <a:endParaRPr lang="en-US" dirty="0"/>
          </a:p>
          <a:p>
            <a:endParaRPr lang="en-US" dirty="0"/>
          </a:p>
        </p:txBody>
      </p:sp>
    </p:spTree>
    <p:extLst>
      <p:ext uri="{BB962C8B-B14F-4D97-AF65-F5344CB8AC3E}">
        <p14:creationId xmlns:p14="http://schemas.microsoft.com/office/powerpoint/2010/main" val="388813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6B1E9F-02F5-F41D-1C7C-47ABB64B922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5EACE5-C4B7-C16F-2728-137BBD41A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B06102-FAFE-7150-8448-7081666EA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41E27EA9-9265-691C-BE63-8C220C2282A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What is MCOT?</a:t>
            </a:r>
          </a:p>
        </p:txBody>
      </p:sp>
      <p:sp>
        <p:nvSpPr>
          <p:cNvPr id="15" name="Rectangle 14">
            <a:extLst>
              <a:ext uri="{FF2B5EF4-FFF2-40B4-BE49-F238E27FC236}">
                <a16:creationId xmlns:a16="http://schemas.microsoft.com/office/drawing/2014/main" id="{70C493D2-C68E-BE36-BCA1-7D4AC323A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3594D29F-BD95-50D5-DD76-308EC5443911}"/>
              </a:ext>
            </a:extLst>
          </p:cNvPr>
          <p:cNvSpPr>
            <a:spLocks noGrp="1"/>
          </p:cNvSpPr>
          <p:nvPr>
            <p:ph idx="1"/>
          </p:nvPr>
        </p:nvSpPr>
        <p:spPr>
          <a:xfrm>
            <a:off x="4104079" y="-81480"/>
            <a:ext cx="7954218" cy="6858000"/>
          </a:xfrm>
        </p:spPr>
        <p:txBody>
          <a:bodyPr anchor="ctr">
            <a:normAutofit/>
          </a:bodyPr>
          <a:lstStyle/>
          <a:p>
            <a:pPr marL="292608" lvl="1" indent="0">
              <a:lnSpc>
                <a:spcPct val="120000"/>
              </a:lnSpc>
              <a:spcBef>
                <a:spcPts val="0"/>
              </a:spcBef>
              <a:spcAft>
                <a:spcPts val="0"/>
              </a:spcAft>
              <a:buNone/>
            </a:pPr>
            <a:r>
              <a:rPr lang="en-US" b="1" dirty="0"/>
              <a:t>Mobile Crisis Outreach Team (MCOT) is a team that is comprised of Qualified Mental Health Professionals and/or a licensed professional, who complete Risk of Harm Assessments for individuals experiencing a mental health crisis.</a:t>
            </a:r>
          </a:p>
          <a:p>
            <a:pPr marL="292608" lvl="1" indent="0">
              <a:lnSpc>
                <a:spcPct val="120000"/>
              </a:lnSpc>
              <a:spcBef>
                <a:spcPts val="0"/>
              </a:spcBef>
              <a:spcAft>
                <a:spcPts val="0"/>
              </a:spcAft>
              <a:buNone/>
            </a:pPr>
            <a:r>
              <a:rPr lang="en-US" b="1" dirty="0"/>
              <a:t> </a:t>
            </a:r>
          </a:p>
          <a:p>
            <a:pPr marL="292608" lvl="1" indent="0">
              <a:lnSpc>
                <a:spcPct val="120000"/>
              </a:lnSpc>
              <a:spcBef>
                <a:spcPts val="0"/>
              </a:spcBef>
              <a:spcAft>
                <a:spcPts val="0"/>
              </a:spcAft>
              <a:buNone/>
            </a:pPr>
            <a:r>
              <a:rPr lang="en-US" b="1" dirty="0"/>
              <a:t>MCOT staff are available to complete Risk of Harm Assessments 24 hours a day, 7 days a week, 365 days a year. </a:t>
            </a:r>
          </a:p>
          <a:p>
            <a:pPr marL="292608" lvl="1" indent="0">
              <a:lnSpc>
                <a:spcPct val="120000"/>
              </a:lnSpc>
              <a:spcBef>
                <a:spcPts val="0"/>
              </a:spcBef>
              <a:spcAft>
                <a:spcPts val="0"/>
              </a:spcAft>
              <a:buNone/>
            </a:pPr>
            <a:endParaRPr lang="en-US" b="1" dirty="0"/>
          </a:p>
          <a:p>
            <a:pPr marL="292608" lvl="1" indent="0">
              <a:lnSpc>
                <a:spcPct val="120000"/>
              </a:lnSpc>
              <a:spcBef>
                <a:spcPts val="0"/>
              </a:spcBef>
              <a:spcAft>
                <a:spcPts val="0"/>
              </a:spcAft>
              <a:buNone/>
            </a:pPr>
            <a:r>
              <a:rPr lang="en-US" b="1" dirty="0"/>
              <a:t>Assessments are completed both in person (anywhere in Denton County) and virtually. </a:t>
            </a:r>
          </a:p>
          <a:p>
            <a:pPr marL="292608" lvl="1" indent="0">
              <a:lnSpc>
                <a:spcPct val="120000"/>
              </a:lnSpc>
              <a:spcBef>
                <a:spcPts val="0"/>
              </a:spcBef>
              <a:spcAft>
                <a:spcPts val="0"/>
              </a:spcAft>
              <a:buNone/>
            </a:pPr>
            <a:endParaRPr lang="en-US" b="1" dirty="0"/>
          </a:p>
          <a:p>
            <a:pPr marL="292608" lvl="1" indent="0">
              <a:lnSpc>
                <a:spcPct val="120000"/>
              </a:lnSpc>
              <a:spcBef>
                <a:spcPts val="0"/>
              </a:spcBef>
              <a:spcAft>
                <a:spcPts val="0"/>
              </a:spcAft>
              <a:buNone/>
            </a:pPr>
            <a:r>
              <a:rPr lang="en-US" b="1" dirty="0"/>
              <a:t>Between the hours of 8am-5pm, MCOT also provides outpatient crisis services including but not limited to follow ups, counseling, and case management. </a:t>
            </a:r>
          </a:p>
          <a:p>
            <a:pPr marL="292608" lvl="1" indent="0">
              <a:lnSpc>
                <a:spcPct val="120000"/>
              </a:lnSpc>
              <a:spcBef>
                <a:spcPts val="0"/>
              </a:spcBef>
              <a:spcAft>
                <a:spcPts val="0"/>
              </a:spcAft>
              <a:buNone/>
            </a:pPr>
            <a:endParaRPr lang="en-US" b="1" dirty="0"/>
          </a:p>
          <a:p>
            <a:pPr marL="292608" lvl="1" indent="0">
              <a:lnSpc>
                <a:spcPct val="120000"/>
              </a:lnSpc>
              <a:spcBef>
                <a:spcPts val="0"/>
              </a:spcBef>
              <a:spcAft>
                <a:spcPts val="0"/>
              </a:spcAft>
              <a:buNone/>
            </a:pPr>
            <a:r>
              <a:rPr lang="en-US" b="1" dirty="0"/>
              <a:t>There is a mobile crisis outreach oncall team that works overnights and weekends. </a:t>
            </a:r>
          </a:p>
          <a:p>
            <a:pPr marL="292608" lvl="1" indent="0">
              <a:lnSpc>
                <a:spcPct val="120000"/>
              </a:lnSpc>
              <a:spcBef>
                <a:spcPts val="0"/>
              </a:spcBef>
              <a:spcAft>
                <a:spcPts val="0"/>
              </a:spcAft>
              <a:buNone/>
            </a:pPr>
            <a:endParaRPr lang="en-US" b="1" dirty="0"/>
          </a:p>
          <a:p>
            <a:pPr marL="292608" lvl="1" indent="0">
              <a:lnSpc>
                <a:spcPct val="120000"/>
              </a:lnSpc>
              <a:spcBef>
                <a:spcPts val="0"/>
              </a:spcBef>
              <a:spcAft>
                <a:spcPts val="0"/>
              </a:spcAft>
              <a:buNone/>
            </a:pPr>
            <a:r>
              <a:rPr lang="en-US" b="1" dirty="0"/>
              <a:t>Individuals interested in crisis outpatient services can receive weekly case management, weekly counseling, and medication management for a 90-day period. </a:t>
            </a:r>
          </a:p>
        </p:txBody>
      </p:sp>
    </p:spTree>
    <p:extLst>
      <p:ext uri="{BB962C8B-B14F-4D97-AF65-F5344CB8AC3E}">
        <p14:creationId xmlns:p14="http://schemas.microsoft.com/office/powerpoint/2010/main" val="242102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A87D77D-ACCD-5790-A214-9EBCB807112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What is a Risk of Harm Assessment?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9D40E1E-09A2-D258-F747-F290674E1E17}"/>
              </a:ext>
            </a:extLst>
          </p:cNvPr>
          <p:cNvSpPr>
            <a:spLocks noGrp="1"/>
          </p:cNvSpPr>
          <p:nvPr>
            <p:ph idx="1"/>
          </p:nvPr>
        </p:nvSpPr>
        <p:spPr>
          <a:xfrm>
            <a:off x="4231532" y="205273"/>
            <a:ext cx="7821038" cy="6550090"/>
          </a:xfrm>
        </p:spPr>
        <p:txBody>
          <a:bodyPr anchor="ctr">
            <a:normAutofit fontScale="92500" lnSpcReduction="20000"/>
          </a:bodyPr>
          <a:lstStyle/>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marL="292608" lvl="1" indent="0">
              <a:buNone/>
            </a:pPr>
            <a:r>
              <a:rPr lang="en-US" b="1" dirty="0"/>
              <a:t>MCOT receives referrals from all over Denton County. Referrals can come from: </a:t>
            </a:r>
          </a:p>
          <a:p>
            <a:pPr lvl="2"/>
            <a:r>
              <a:rPr lang="en-US" sz="1700" b="1" dirty="0">
                <a:solidFill>
                  <a:schemeClr val="accent2">
                    <a:lumMod val="75000"/>
                  </a:schemeClr>
                </a:solidFill>
              </a:rPr>
              <a:t>Local medical and behavioral health hospitals</a:t>
            </a:r>
          </a:p>
          <a:p>
            <a:pPr lvl="2"/>
            <a:r>
              <a:rPr lang="en-US" sz="1700" b="1" dirty="0">
                <a:solidFill>
                  <a:schemeClr val="accent2">
                    <a:lumMod val="75000"/>
                  </a:schemeClr>
                </a:solidFill>
              </a:rPr>
              <a:t>Law enforcement</a:t>
            </a:r>
          </a:p>
          <a:p>
            <a:pPr lvl="2"/>
            <a:r>
              <a:rPr lang="en-US" sz="1700" b="1" dirty="0">
                <a:solidFill>
                  <a:schemeClr val="accent2">
                    <a:lumMod val="75000"/>
                  </a:schemeClr>
                </a:solidFill>
              </a:rPr>
              <a:t>Denton County and City jails</a:t>
            </a:r>
          </a:p>
          <a:p>
            <a:pPr lvl="2"/>
            <a:r>
              <a:rPr lang="en-US" sz="1700" b="1" dirty="0">
                <a:solidFill>
                  <a:schemeClr val="accent2">
                    <a:lumMod val="75000"/>
                  </a:schemeClr>
                </a:solidFill>
              </a:rPr>
              <a:t>Stand alone emergency rooms</a:t>
            </a:r>
          </a:p>
          <a:p>
            <a:pPr lvl="2"/>
            <a:r>
              <a:rPr lang="en-US" sz="1700" b="1" dirty="0">
                <a:solidFill>
                  <a:schemeClr val="accent2">
                    <a:lumMod val="75000"/>
                  </a:schemeClr>
                </a:solidFill>
              </a:rPr>
              <a:t>Doctors offices</a:t>
            </a:r>
          </a:p>
          <a:p>
            <a:pPr lvl="2"/>
            <a:r>
              <a:rPr lang="en-US" sz="1700" b="1" dirty="0">
                <a:solidFill>
                  <a:schemeClr val="accent2">
                    <a:lumMod val="75000"/>
                  </a:schemeClr>
                </a:solidFill>
              </a:rPr>
              <a:t>Friends and family members</a:t>
            </a:r>
          </a:p>
          <a:p>
            <a:pPr lvl="2"/>
            <a:r>
              <a:rPr lang="en-US" sz="1700" b="1" dirty="0">
                <a:solidFill>
                  <a:schemeClr val="accent2">
                    <a:lumMod val="75000"/>
                  </a:schemeClr>
                </a:solidFill>
              </a:rPr>
              <a:t>Tarrant County Crisis Line and more</a:t>
            </a:r>
          </a:p>
          <a:p>
            <a:pPr lvl="2"/>
            <a:endParaRPr lang="en-US" sz="1700" b="1" dirty="0">
              <a:solidFill>
                <a:schemeClr val="accent2">
                  <a:lumMod val="75000"/>
                </a:schemeClr>
              </a:solidFill>
            </a:endParaRPr>
          </a:p>
          <a:p>
            <a:pPr marL="292608" lvl="1" indent="0">
              <a:buNone/>
            </a:pPr>
            <a:r>
              <a:rPr lang="en-US" b="1" dirty="0"/>
              <a:t> </a:t>
            </a:r>
          </a:p>
          <a:p>
            <a:pPr marL="292608" lvl="1" indent="0">
              <a:buNone/>
            </a:pPr>
            <a:r>
              <a:rPr lang="en-US" b="1" dirty="0"/>
              <a:t> The Risk of Harm assessment consists of questions regarding risk to self and/or others. Information MCOT assessors will obtain:</a:t>
            </a:r>
          </a:p>
          <a:p>
            <a:pPr lvl="2"/>
            <a:r>
              <a:rPr lang="en-US" sz="1900" b="1" dirty="0">
                <a:solidFill>
                  <a:schemeClr val="accent2">
                    <a:lumMod val="75000"/>
                  </a:schemeClr>
                </a:solidFill>
              </a:rPr>
              <a:t>A detailed timeline of the individual’s suicidal and homicidal thoughts and behaviors</a:t>
            </a:r>
          </a:p>
          <a:p>
            <a:pPr lvl="2"/>
            <a:r>
              <a:rPr lang="en-US" sz="1900" b="1" dirty="0">
                <a:solidFill>
                  <a:schemeClr val="accent2">
                    <a:lumMod val="75000"/>
                  </a:schemeClr>
                </a:solidFill>
              </a:rPr>
              <a:t>Significant symptoms of deterioration</a:t>
            </a:r>
          </a:p>
          <a:p>
            <a:pPr lvl="2"/>
            <a:r>
              <a:rPr lang="en-US" sz="1900" b="1" dirty="0">
                <a:solidFill>
                  <a:schemeClr val="accent2">
                    <a:lumMod val="75000"/>
                  </a:schemeClr>
                </a:solidFill>
              </a:rPr>
              <a:t>Disturbed thinking</a:t>
            </a:r>
          </a:p>
          <a:p>
            <a:pPr lvl="2"/>
            <a:r>
              <a:rPr lang="en-US" sz="1900" b="1" dirty="0">
                <a:solidFill>
                  <a:schemeClr val="accent2">
                    <a:lumMod val="75000"/>
                  </a:schemeClr>
                </a:solidFill>
              </a:rPr>
              <a:t>Physical health</a:t>
            </a:r>
          </a:p>
          <a:p>
            <a:pPr lvl="2"/>
            <a:r>
              <a:rPr lang="en-US" sz="1900" b="1" dirty="0">
                <a:solidFill>
                  <a:schemeClr val="accent2">
                    <a:lumMod val="75000"/>
                  </a:schemeClr>
                </a:solidFill>
              </a:rPr>
              <a:t>Trauma</a:t>
            </a:r>
          </a:p>
          <a:p>
            <a:pPr lvl="2"/>
            <a:r>
              <a:rPr lang="en-US" sz="1900" b="1" dirty="0">
                <a:solidFill>
                  <a:schemeClr val="accent2">
                    <a:lumMod val="75000"/>
                  </a:schemeClr>
                </a:solidFill>
              </a:rPr>
              <a:t>Exploitation</a:t>
            </a:r>
          </a:p>
          <a:p>
            <a:pPr lvl="2"/>
            <a:r>
              <a:rPr lang="en-US" sz="1900" b="1" dirty="0">
                <a:solidFill>
                  <a:schemeClr val="accent2">
                    <a:lumMod val="75000"/>
                  </a:schemeClr>
                </a:solidFill>
              </a:rPr>
              <a:t>Substance use </a:t>
            </a:r>
          </a:p>
          <a:p>
            <a:pPr lvl="2"/>
            <a:endParaRPr lang="en-US" sz="1900" b="1" dirty="0">
              <a:solidFill>
                <a:schemeClr val="accent2">
                  <a:lumMod val="75000"/>
                </a:schemeClr>
              </a:solidFill>
            </a:endParaRPr>
          </a:p>
          <a:p>
            <a:pPr marL="292608" lvl="1" indent="0">
              <a:buNone/>
            </a:pPr>
            <a:r>
              <a:rPr lang="en-US" dirty="0"/>
              <a:t> </a:t>
            </a:r>
            <a:r>
              <a:rPr lang="en-US" b="1" dirty="0"/>
              <a:t>Primary goal of a Risk of Harm assessment: to make a recommendation for treatment using least restrictive measures. </a:t>
            </a:r>
          </a:p>
          <a:p>
            <a:pPr>
              <a:buFont typeface="Courier New" panose="02070309020205020404" pitchFamily="49" charset="0"/>
              <a:buChar char="o"/>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4309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F7160-16C5-C62E-C107-78DAD06789A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BD52FD-BF1C-D97C-9582-058E42100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84F7C64-215C-600E-5B4C-F5D69D3E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694438D-7302-E821-B6CF-816BE7A1B3FE}"/>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How do we get the Risk of Harm Timeline?</a:t>
            </a:r>
          </a:p>
        </p:txBody>
      </p:sp>
      <p:sp>
        <p:nvSpPr>
          <p:cNvPr id="12" name="Rectangle 11">
            <a:extLst>
              <a:ext uri="{FF2B5EF4-FFF2-40B4-BE49-F238E27FC236}">
                <a16:creationId xmlns:a16="http://schemas.microsoft.com/office/drawing/2014/main" id="{F30B44C6-EE33-0ACE-9A40-979BF9CB2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CCE6B2D-213C-034A-ECB5-F2A7D2793466}"/>
              </a:ext>
            </a:extLst>
          </p:cNvPr>
          <p:cNvSpPr>
            <a:spLocks noGrp="1"/>
          </p:cNvSpPr>
          <p:nvPr>
            <p:ph idx="1"/>
          </p:nvPr>
        </p:nvSpPr>
        <p:spPr>
          <a:xfrm>
            <a:off x="4231532" y="1987421"/>
            <a:ext cx="7520541" cy="4098420"/>
          </a:xfrm>
        </p:spPr>
        <p:txBody>
          <a:bodyPr anchor="ctr">
            <a:normAutofit fontScale="92500" lnSpcReduction="10000"/>
          </a:bodyPr>
          <a:lstStyle/>
          <a:p>
            <a:pPr marL="0" indent="0">
              <a:buNone/>
            </a:pPr>
            <a:r>
              <a:rPr lang="en-US" b="1" dirty="0"/>
              <a:t>Case Approach (Chronological Assessment of Suicide Events)</a:t>
            </a:r>
          </a:p>
          <a:p>
            <a:pPr marL="0" indent="0">
              <a:buNone/>
            </a:pPr>
            <a:r>
              <a:rPr lang="en-US" b="1" dirty="0"/>
              <a:t>The Case approach is used to help uncover suicidal ideation by engaging the individual in a conversational fashion. This approach helps the clinician and individual build rapport. </a:t>
            </a:r>
          </a:p>
          <a:p>
            <a:pPr marL="0" indent="0">
              <a:buNone/>
            </a:pPr>
            <a:r>
              <a:rPr lang="en-US" b="1" dirty="0"/>
              <a:t>The clinician asks direct questions which uncover the risk of harm timeline.</a:t>
            </a:r>
          </a:p>
          <a:p>
            <a:pPr marL="0" indent="0">
              <a:buNone/>
            </a:pPr>
            <a:endParaRPr lang="en-US" b="1" dirty="0"/>
          </a:p>
          <a:p>
            <a:pPr marL="201168" lvl="1" indent="0">
              <a:buNone/>
            </a:pPr>
            <a:r>
              <a:rPr lang="en-US" sz="1900" b="1" dirty="0">
                <a:solidFill>
                  <a:schemeClr val="accent2">
                    <a:lumMod val="75000"/>
                  </a:schemeClr>
                </a:solidFill>
              </a:rPr>
              <a:t>Presenting events (past 48 hours); what prompted the current assessment?</a:t>
            </a:r>
          </a:p>
          <a:p>
            <a:pPr marL="201168" lvl="1" indent="0">
              <a:buNone/>
            </a:pPr>
            <a:endParaRPr lang="en-US" b="1" dirty="0">
              <a:solidFill>
                <a:schemeClr val="accent2">
                  <a:lumMod val="75000"/>
                </a:schemeClr>
              </a:solidFill>
            </a:endParaRPr>
          </a:p>
          <a:p>
            <a:pPr lvl="1">
              <a:buFont typeface="Wingdings" panose="05000000000000000000" pitchFamily="2" charset="2"/>
              <a:buChar char="Ø"/>
            </a:pPr>
            <a:r>
              <a:rPr lang="en-US" b="1" dirty="0">
                <a:solidFill>
                  <a:schemeClr val="accent2">
                    <a:lumMod val="75000"/>
                  </a:schemeClr>
                </a:solidFill>
              </a:rPr>
              <a:t>Recent events (past two months); Examines other suicidal thoughts, plans, or behaviors.</a:t>
            </a:r>
          </a:p>
          <a:p>
            <a:pPr lvl="1">
              <a:buFont typeface="Wingdings" panose="05000000000000000000" pitchFamily="2" charset="2"/>
              <a:buChar char="Ø"/>
            </a:pPr>
            <a:r>
              <a:rPr lang="en-US" b="1" dirty="0">
                <a:solidFill>
                  <a:schemeClr val="accent2">
                    <a:lumMod val="75000"/>
                  </a:schemeClr>
                </a:solidFill>
              </a:rPr>
              <a:t>Past events: examine past suicide attempts with the focus on the most recent and most lethal.</a:t>
            </a:r>
          </a:p>
          <a:p>
            <a:pPr lvl="1">
              <a:buFont typeface="Wingdings" panose="05000000000000000000" pitchFamily="2" charset="2"/>
              <a:buChar char="Ø"/>
            </a:pPr>
            <a:r>
              <a:rPr lang="en-US" b="1" dirty="0">
                <a:solidFill>
                  <a:schemeClr val="accent2">
                    <a:lumMod val="75000"/>
                  </a:schemeClr>
                </a:solidFill>
              </a:rPr>
              <a:t>Immediate events (right now): This focuses on current ideation and intent</a:t>
            </a:r>
            <a:r>
              <a:rPr lang="en-US" dirty="0"/>
              <a:t>. </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CC5158EC-ECA3-3508-D9E8-9F9C10FB0BD3}"/>
              </a:ext>
            </a:extLst>
          </p:cNvPr>
          <p:cNvPicPr>
            <a:picLocks noChangeAspect="1"/>
          </p:cNvPicPr>
          <p:nvPr/>
        </p:nvPicPr>
        <p:blipFill>
          <a:blip r:embed="rId2">
            <a:duotone>
              <a:schemeClr val="accent2">
                <a:shade val="45000"/>
                <a:satMod val="135000"/>
              </a:schemeClr>
              <a:prstClr val="white"/>
            </a:duotone>
          </a:blip>
          <a:stretch>
            <a:fillRect/>
          </a:stretch>
        </p:blipFill>
        <p:spPr>
          <a:xfrm>
            <a:off x="4104080" y="4209936"/>
            <a:ext cx="8018226" cy="2648064"/>
          </a:xfrm>
          <a:prstGeom prst="rect">
            <a:avLst/>
          </a:prstGeom>
        </p:spPr>
      </p:pic>
    </p:spTree>
    <p:extLst>
      <p:ext uri="{BB962C8B-B14F-4D97-AF65-F5344CB8AC3E}">
        <p14:creationId xmlns:p14="http://schemas.microsoft.com/office/powerpoint/2010/main" val="244353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8821DE90-103D-137D-B366-B355AF1C66C0}"/>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Case Approach Validity Technique Examples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ABAA6575-71F8-E638-48E2-20EF8C95524D}"/>
              </a:ext>
            </a:extLst>
          </p:cNvPr>
          <p:cNvSpPr>
            <a:spLocks noGrp="1"/>
          </p:cNvSpPr>
          <p:nvPr>
            <p:ph idx="1"/>
          </p:nvPr>
        </p:nvSpPr>
        <p:spPr>
          <a:xfrm>
            <a:off x="4742016" y="605896"/>
            <a:ext cx="6413663" cy="5646208"/>
          </a:xfrm>
        </p:spPr>
        <p:txBody>
          <a:bodyPr anchor="ctr">
            <a:normAutofit lnSpcReduction="10000"/>
          </a:bodyPr>
          <a:lstStyle/>
          <a:p>
            <a:pPr marL="0" indent="0">
              <a:lnSpc>
                <a:spcPct val="120000"/>
              </a:lnSpc>
              <a:spcBef>
                <a:spcPts val="0"/>
              </a:spcBef>
              <a:spcAft>
                <a:spcPts val="0"/>
              </a:spcAft>
              <a:buNone/>
            </a:pPr>
            <a:r>
              <a:rPr lang="en-US" sz="2400" b="1" dirty="0">
                <a:solidFill>
                  <a:schemeClr val="accent2">
                    <a:lumMod val="75000"/>
                  </a:schemeClr>
                </a:solidFill>
              </a:rPr>
              <a:t>Behavioral incidents</a:t>
            </a:r>
          </a:p>
          <a:p>
            <a:pPr marL="201168" lvl="1" indent="0">
              <a:lnSpc>
                <a:spcPct val="120000"/>
              </a:lnSpc>
              <a:spcBef>
                <a:spcPts val="0"/>
              </a:spcBef>
              <a:spcAft>
                <a:spcPts val="0"/>
              </a:spcAft>
              <a:buNone/>
            </a:pPr>
            <a:r>
              <a:rPr lang="en-US" dirty="0"/>
              <a:t>“How many pills did you take? Did you tell anyone that you took the pills? Where were you when you took the pills?” </a:t>
            </a:r>
          </a:p>
          <a:p>
            <a:pPr marL="201168" lvl="1"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sz="2400" b="1" dirty="0">
                <a:solidFill>
                  <a:schemeClr val="accent2">
                    <a:lumMod val="75000"/>
                  </a:schemeClr>
                </a:solidFill>
              </a:rPr>
              <a:t>Gentle Assumptions</a:t>
            </a:r>
          </a:p>
          <a:p>
            <a:pPr marL="201168" lvl="1" indent="0">
              <a:lnSpc>
                <a:spcPct val="120000"/>
              </a:lnSpc>
              <a:spcBef>
                <a:spcPts val="0"/>
              </a:spcBef>
              <a:spcAft>
                <a:spcPts val="0"/>
              </a:spcAft>
              <a:buNone/>
            </a:pPr>
            <a:r>
              <a:rPr lang="en-US" dirty="0"/>
              <a:t>“What other ways have you thought of killing yourself? What types of drugs have you used?”</a:t>
            </a:r>
          </a:p>
          <a:p>
            <a:pPr marL="201168" lvl="1"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sz="2400" b="1" dirty="0">
                <a:solidFill>
                  <a:schemeClr val="accent2">
                    <a:lumMod val="75000"/>
                  </a:schemeClr>
                </a:solidFill>
              </a:rPr>
              <a:t>Denial of Specifics</a:t>
            </a:r>
          </a:p>
          <a:p>
            <a:pPr marL="201168" lvl="1" indent="0">
              <a:lnSpc>
                <a:spcPct val="120000"/>
              </a:lnSpc>
              <a:spcBef>
                <a:spcPts val="0"/>
              </a:spcBef>
              <a:spcAft>
                <a:spcPts val="0"/>
              </a:spcAft>
              <a:buNone/>
            </a:pPr>
            <a:r>
              <a:rPr lang="en-US" dirty="0"/>
              <a:t>After asking “have you thought of killing yourself?” without a response from the individual, the clinician will then ask specific questions: “Have you thought of overdosing?”</a:t>
            </a:r>
          </a:p>
          <a:p>
            <a:pPr marL="201168" lvl="1"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sz="2400" b="1" dirty="0">
                <a:solidFill>
                  <a:schemeClr val="accent2">
                    <a:lumMod val="75000"/>
                  </a:schemeClr>
                </a:solidFill>
              </a:rPr>
              <a:t>Symptom Amplification</a:t>
            </a:r>
          </a:p>
          <a:p>
            <a:pPr marL="201168" lvl="1" indent="0">
              <a:lnSpc>
                <a:spcPct val="120000"/>
              </a:lnSpc>
              <a:spcBef>
                <a:spcPts val="0"/>
              </a:spcBef>
              <a:spcAft>
                <a:spcPts val="0"/>
              </a:spcAft>
              <a:buNone/>
            </a:pPr>
            <a:r>
              <a:rPr lang="en-US" dirty="0"/>
              <a:t>“How many times have you attempted to kill yourself? 5, 50, 75?”</a:t>
            </a:r>
          </a:p>
          <a:p>
            <a:pPr marL="0" indent="0">
              <a:lnSpc>
                <a:spcPct val="120000"/>
              </a:lnSpc>
              <a:spcBef>
                <a:spcPts val="0"/>
              </a:spcBef>
              <a:spcAft>
                <a:spcPts val="0"/>
              </a:spcAft>
              <a:buNone/>
            </a:pPr>
            <a:r>
              <a:rPr lang="en-US" dirty="0"/>
              <a:t>	</a:t>
            </a:r>
          </a:p>
        </p:txBody>
      </p:sp>
    </p:spTree>
    <p:extLst>
      <p:ext uri="{BB962C8B-B14F-4D97-AF65-F5344CB8AC3E}">
        <p14:creationId xmlns:p14="http://schemas.microsoft.com/office/powerpoint/2010/main" val="3104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62AEAF-13AC-3A56-94A6-412460C0EB7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48B940-E520-F7A4-EE7C-CCD829430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3B9F81C-8FB8-F021-1878-855DDF0F7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1D4635E3-5A42-773C-F56D-2B7ED25D7B09}"/>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How do our Recommendations </a:t>
            </a:r>
            <a:br>
              <a:rPr lang="en-US" sz="3200" dirty="0">
                <a:solidFill>
                  <a:srgbClr val="FFFFFF"/>
                </a:solidFill>
              </a:rPr>
            </a:br>
            <a:r>
              <a:rPr lang="en-US" sz="3200" dirty="0">
                <a:solidFill>
                  <a:srgbClr val="FFFFFF"/>
                </a:solidFill>
              </a:rPr>
              <a:t>get carried out? </a:t>
            </a:r>
          </a:p>
        </p:txBody>
      </p:sp>
      <p:sp>
        <p:nvSpPr>
          <p:cNvPr id="14" name="Rectangle 13">
            <a:extLst>
              <a:ext uri="{FF2B5EF4-FFF2-40B4-BE49-F238E27FC236}">
                <a16:creationId xmlns:a16="http://schemas.microsoft.com/office/drawing/2014/main" id="{BE7277B0-4967-79B6-9BE8-A44836F2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D1AFC647-D1CB-79FC-A126-E51EFB17B0DB}"/>
              </a:ext>
            </a:extLst>
          </p:cNvPr>
          <p:cNvSpPr>
            <a:spLocks noGrp="1"/>
          </p:cNvSpPr>
          <p:nvPr>
            <p:ph idx="1"/>
          </p:nvPr>
        </p:nvSpPr>
        <p:spPr>
          <a:xfrm>
            <a:off x="4267742" y="167951"/>
            <a:ext cx="7656780" cy="6512767"/>
          </a:xfrm>
        </p:spPr>
        <p:txBody>
          <a:bodyPr anchor="ctr">
            <a:normAutofit fontScale="92500" lnSpcReduction="20000"/>
          </a:bodyPr>
          <a:lstStyle/>
          <a:p>
            <a:pPr marL="0" indent="0" algn="ctr">
              <a:lnSpc>
                <a:spcPct val="120000"/>
              </a:lnSpc>
              <a:spcBef>
                <a:spcPts val="0"/>
              </a:spcBef>
              <a:spcAft>
                <a:spcPts val="0"/>
              </a:spcAft>
              <a:buNone/>
            </a:pPr>
            <a:r>
              <a:rPr lang="en-US" sz="2100" b="1" dirty="0"/>
              <a:t>Outpatient Recommendations</a:t>
            </a:r>
          </a:p>
          <a:p>
            <a:pPr marL="201168" lvl="1" indent="0">
              <a:lnSpc>
                <a:spcPct val="120000"/>
              </a:lnSpc>
              <a:spcBef>
                <a:spcPts val="0"/>
              </a:spcBef>
              <a:spcAft>
                <a:spcPts val="0"/>
              </a:spcAft>
              <a:buNone/>
            </a:pPr>
            <a:r>
              <a:rPr lang="en-US" b="1" dirty="0"/>
              <a:t>Outpatient</a:t>
            </a:r>
          </a:p>
          <a:p>
            <a:pPr marL="384048" lvl="2" indent="0">
              <a:lnSpc>
                <a:spcPct val="120000"/>
              </a:lnSpc>
              <a:spcBef>
                <a:spcPts val="0"/>
              </a:spcBef>
              <a:spcAft>
                <a:spcPts val="0"/>
              </a:spcAft>
              <a:buNone/>
            </a:pPr>
            <a:r>
              <a:rPr lang="en-US" sz="1500" b="1" dirty="0">
                <a:solidFill>
                  <a:schemeClr val="accent2">
                    <a:lumMod val="75000"/>
                  </a:schemeClr>
                </a:solidFill>
              </a:rPr>
              <a:t>Phone check-ins</a:t>
            </a:r>
          </a:p>
          <a:p>
            <a:pPr marL="384048" lvl="2" indent="0">
              <a:lnSpc>
                <a:spcPct val="120000"/>
              </a:lnSpc>
              <a:spcBef>
                <a:spcPts val="0"/>
              </a:spcBef>
              <a:spcAft>
                <a:spcPts val="0"/>
              </a:spcAft>
              <a:buNone/>
            </a:pPr>
            <a:r>
              <a:rPr lang="en-US" sz="1500" b="1" dirty="0">
                <a:solidFill>
                  <a:schemeClr val="accent2">
                    <a:lumMod val="75000"/>
                  </a:schemeClr>
                </a:solidFill>
              </a:rPr>
              <a:t>Minimum of 2 follow up’s</a:t>
            </a:r>
          </a:p>
          <a:p>
            <a:pPr marL="384048" lvl="2" indent="0">
              <a:lnSpc>
                <a:spcPct val="120000"/>
              </a:lnSpc>
              <a:spcBef>
                <a:spcPts val="0"/>
              </a:spcBef>
              <a:spcAft>
                <a:spcPts val="0"/>
              </a:spcAft>
              <a:buNone/>
            </a:pPr>
            <a:r>
              <a:rPr lang="en-US" sz="1500" b="1" dirty="0">
                <a:solidFill>
                  <a:schemeClr val="accent2">
                    <a:lumMod val="75000"/>
                  </a:schemeClr>
                </a:solidFill>
              </a:rPr>
              <a:t>Referrals (including the Center’s outpatient services)</a:t>
            </a:r>
          </a:p>
          <a:p>
            <a:pPr marL="201168" lvl="1" indent="0">
              <a:lnSpc>
                <a:spcPct val="120000"/>
              </a:lnSpc>
              <a:spcBef>
                <a:spcPts val="0"/>
              </a:spcBef>
              <a:spcAft>
                <a:spcPts val="0"/>
              </a:spcAft>
              <a:buNone/>
            </a:pPr>
            <a:r>
              <a:rPr lang="en-US" b="1" dirty="0"/>
              <a:t>Outpatient with Ensure of Safety</a:t>
            </a:r>
          </a:p>
          <a:p>
            <a:pPr marL="384048" lvl="2" indent="0">
              <a:lnSpc>
                <a:spcPct val="120000"/>
              </a:lnSpc>
              <a:spcBef>
                <a:spcPts val="0"/>
              </a:spcBef>
              <a:spcAft>
                <a:spcPts val="0"/>
              </a:spcAft>
              <a:buNone/>
            </a:pPr>
            <a:r>
              <a:rPr lang="en-US" sz="1500" b="1" dirty="0">
                <a:solidFill>
                  <a:schemeClr val="accent2">
                    <a:lumMod val="75000"/>
                  </a:schemeClr>
                </a:solidFill>
              </a:rPr>
              <a:t>Phone check-ins</a:t>
            </a:r>
          </a:p>
          <a:p>
            <a:pPr marL="384048" lvl="2" indent="0">
              <a:lnSpc>
                <a:spcPct val="120000"/>
              </a:lnSpc>
              <a:spcBef>
                <a:spcPts val="0"/>
              </a:spcBef>
              <a:spcAft>
                <a:spcPts val="0"/>
              </a:spcAft>
              <a:buNone/>
            </a:pPr>
            <a:r>
              <a:rPr lang="en-US" sz="1500" b="1" dirty="0">
                <a:solidFill>
                  <a:schemeClr val="accent2">
                    <a:lumMod val="75000"/>
                  </a:schemeClr>
                </a:solidFill>
              </a:rPr>
              <a:t>Ensure of Safety agrees to stay with the individual (eye-sight and ear-shot) until their 24-hour follow-up appointment. </a:t>
            </a:r>
          </a:p>
          <a:p>
            <a:pPr marL="384048" lvl="2" indent="0">
              <a:lnSpc>
                <a:spcPct val="120000"/>
              </a:lnSpc>
              <a:spcBef>
                <a:spcPts val="0"/>
              </a:spcBef>
              <a:spcAft>
                <a:spcPts val="0"/>
              </a:spcAft>
              <a:buNone/>
            </a:pPr>
            <a:r>
              <a:rPr lang="en-US" sz="1500" b="1" dirty="0">
                <a:solidFill>
                  <a:schemeClr val="accent2">
                    <a:lumMod val="75000"/>
                  </a:schemeClr>
                </a:solidFill>
              </a:rPr>
              <a:t>Minimum of 2 follow-ups.</a:t>
            </a:r>
          </a:p>
          <a:p>
            <a:pPr marL="384048" lvl="2" indent="0">
              <a:lnSpc>
                <a:spcPct val="120000"/>
              </a:lnSpc>
              <a:spcBef>
                <a:spcPts val="0"/>
              </a:spcBef>
              <a:spcAft>
                <a:spcPts val="0"/>
              </a:spcAft>
              <a:buNone/>
            </a:pPr>
            <a:r>
              <a:rPr lang="en-US" sz="1500" b="1" dirty="0">
                <a:solidFill>
                  <a:schemeClr val="accent2">
                    <a:lumMod val="75000"/>
                  </a:schemeClr>
                </a:solidFill>
              </a:rPr>
              <a:t>Referrals (including the Center’s outpatient services)</a:t>
            </a:r>
          </a:p>
          <a:p>
            <a:pPr marL="201168" lvl="1" indent="0">
              <a:lnSpc>
                <a:spcPct val="120000"/>
              </a:lnSpc>
              <a:spcBef>
                <a:spcPts val="0"/>
              </a:spcBef>
              <a:spcAft>
                <a:spcPts val="0"/>
              </a:spcAft>
              <a:buNone/>
            </a:pPr>
            <a:r>
              <a:rPr lang="en-US" b="1" dirty="0"/>
              <a:t>Outpatient to Crisis Residential Unit (CRU)</a:t>
            </a:r>
          </a:p>
          <a:p>
            <a:pPr marL="384048" lvl="2" indent="0">
              <a:lnSpc>
                <a:spcPct val="120000"/>
              </a:lnSpc>
              <a:spcBef>
                <a:spcPts val="0"/>
              </a:spcBef>
              <a:spcAft>
                <a:spcPts val="0"/>
              </a:spcAft>
              <a:buNone/>
            </a:pPr>
            <a:r>
              <a:rPr lang="en-US" sz="1500" b="1" dirty="0">
                <a:solidFill>
                  <a:schemeClr val="accent2">
                    <a:lumMod val="75000"/>
                  </a:schemeClr>
                </a:solidFill>
              </a:rPr>
              <a:t>7-14 days (not a homeless shelter, halfway house, or detox center)</a:t>
            </a:r>
          </a:p>
          <a:p>
            <a:pPr marL="384048" lvl="2" indent="0">
              <a:lnSpc>
                <a:spcPct val="120000"/>
              </a:lnSpc>
              <a:spcBef>
                <a:spcPts val="0"/>
              </a:spcBef>
              <a:spcAft>
                <a:spcPts val="0"/>
              </a:spcAft>
              <a:buNone/>
            </a:pPr>
            <a:r>
              <a:rPr lang="en-US" sz="1500" b="1" dirty="0">
                <a:solidFill>
                  <a:schemeClr val="accent2">
                    <a:lumMod val="75000"/>
                  </a:schemeClr>
                </a:solidFill>
              </a:rPr>
              <a:t>8 beds (4 male, 4 female and 1 special population bed)</a:t>
            </a:r>
          </a:p>
          <a:p>
            <a:pPr marL="384048" lvl="2" indent="0">
              <a:lnSpc>
                <a:spcPct val="120000"/>
              </a:lnSpc>
              <a:spcBef>
                <a:spcPts val="0"/>
              </a:spcBef>
              <a:spcAft>
                <a:spcPts val="0"/>
              </a:spcAft>
              <a:buNone/>
            </a:pPr>
            <a:r>
              <a:rPr lang="en-US" sz="1500" b="1" dirty="0">
                <a:solidFill>
                  <a:schemeClr val="accent2">
                    <a:lumMod val="75000"/>
                  </a:schemeClr>
                </a:solidFill>
              </a:rPr>
              <a:t>Skills training groups, stabilization, and re-integration </a:t>
            </a:r>
          </a:p>
          <a:p>
            <a:pPr marL="384048" lvl="2" indent="0">
              <a:lnSpc>
                <a:spcPct val="120000"/>
              </a:lnSpc>
              <a:spcBef>
                <a:spcPts val="0"/>
              </a:spcBef>
              <a:spcAft>
                <a:spcPts val="0"/>
              </a:spcAft>
              <a:buNone/>
            </a:pPr>
            <a:r>
              <a:rPr lang="en-US" sz="1500" b="1" dirty="0">
                <a:solidFill>
                  <a:schemeClr val="accent2">
                    <a:lumMod val="75000"/>
                  </a:schemeClr>
                </a:solidFill>
              </a:rPr>
              <a:t>Step down from inpatient psychiatric hospitalizations and incarcerations</a:t>
            </a:r>
          </a:p>
          <a:p>
            <a:pPr marL="0" indent="0" algn="ctr">
              <a:lnSpc>
                <a:spcPct val="120000"/>
              </a:lnSpc>
              <a:spcBef>
                <a:spcPts val="0"/>
              </a:spcBef>
              <a:spcAft>
                <a:spcPts val="0"/>
              </a:spcAft>
              <a:buNone/>
            </a:pPr>
            <a:r>
              <a:rPr lang="en-US" b="1" dirty="0"/>
              <a:t>Inpatient </a:t>
            </a:r>
          </a:p>
          <a:p>
            <a:pPr marL="201168" lvl="1" indent="0">
              <a:lnSpc>
                <a:spcPct val="120000"/>
              </a:lnSpc>
              <a:spcBef>
                <a:spcPts val="0"/>
              </a:spcBef>
              <a:spcAft>
                <a:spcPts val="0"/>
              </a:spcAft>
              <a:buNone/>
            </a:pPr>
            <a:r>
              <a:rPr lang="en-US" b="1" dirty="0"/>
              <a:t>Voluntary</a:t>
            </a:r>
            <a:r>
              <a:rPr lang="en-US" dirty="0"/>
              <a:t> – </a:t>
            </a:r>
            <a:r>
              <a:rPr lang="en-US" sz="1500" b="1" dirty="0">
                <a:solidFill>
                  <a:schemeClr val="accent2">
                    <a:lumMod val="75000"/>
                  </a:schemeClr>
                </a:solidFill>
              </a:rPr>
              <a:t>The center will search for placement at our contracted hospitals.</a:t>
            </a:r>
          </a:p>
          <a:p>
            <a:pPr marL="384048" lvl="2" indent="0">
              <a:lnSpc>
                <a:spcPct val="120000"/>
              </a:lnSpc>
              <a:spcBef>
                <a:spcPts val="0"/>
              </a:spcBef>
              <a:spcAft>
                <a:spcPts val="0"/>
              </a:spcAft>
              <a:buNone/>
            </a:pPr>
            <a:r>
              <a:rPr lang="en-US" sz="1500" b="1" dirty="0">
                <a:solidFill>
                  <a:schemeClr val="accent2">
                    <a:lumMod val="75000"/>
                  </a:schemeClr>
                </a:solidFill>
              </a:rPr>
              <a:t>Individuals without insurance will receive, on average of 5 center funded days, if additional days are needed a clinical assessment if completed. Individuals with insurance can be placed at any hospital who will accept the individual's insurance. </a:t>
            </a:r>
          </a:p>
          <a:p>
            <a:pPr marL="384048" lvl="2" indent="0">
              <a:lnSpc>
                <a:spcPct val="120000"/>
              </a:lnSpc>
              <a:spcBef>
                <a:spcPts val="0"/>
              </a:spcBef>
              <a:spcAft>
                <a:spcPts val="0"/>
              </a:spcAft>
              <a:buNone/>
            </a:pPr>
            <a:endParaRPr lang="en-US" sz="1500" b="1" dirty="0">
              <a:solidFill>
                <a:schemeClr val="accent2">
                  <a:lumMod val="75000"/>
                </a:schemeClr>
              </a:solidFill>
            </a:endParaRPr>
          </a:p>
          <a:p>
            <a:pPr marL="201168" lvl="1" indent="0">
              <a:lnSpc>
                <a:spcPct val="120000"/>
              </a:lnSpc>
              <a:spcBef>
                <a:spcPts val="0"/>
              </a:spcBef>
              <a:spcAft>
                <a:spcPts val="0"/>
              </a:spcAft>
              <a:buNone/>
            </a:pPr>
            <a:r>
              <a:rPr lang="en-US" b="1" dirty="0"/>
              <a:t>Involuntary</a:t>
            </a:r>
            <a:r>
              <a:rPr lang="en-US" dirty="0"/>
              <a:t> – </a:t>
            </a:r>
            <a:r>
              <a:rPr lang="en-US" sz="1400" b="1" dirty="0">
                <a:solidFill>
                  <a:schemeClr val="accent2">
                    <a:lumMod val="75000"/>
                  </a:schemeClr>
                </a:solidFill>
              </a:rPr>
              <a:t>The MCOT staff will reach out to local law enforcement, Crisis Intervention Response Team (CIRT), or Mental Health Deputies who will then determine appropriateness for Emergency Detention Order (EDO).  Some will ask for our help finding placement and we will attempt to secure a bed at our contracted hospitals</a:t>
            </a:r>
          </a:p>
          <a:p>
            <a:pPr marL="0" indent="0">
              <a:lnSpc>
                <a:spcPct val="120000"/>
              </a:lnSpc>
              <a:spcBef>
                <a:spcPts val="0"/>
              </a:spcBef>
              <a:spcAft>
                <a:spcPts val="0"/>
              </a:spcAft>
              <a:buNone/>
            </a:pPr>
            <a:r>
              <a:rPr lang="en-US" dirty="0"/>
              <a:t>	</a:t>
            </a:r>
          </a:p>
        </p:txBody>
      </p:sp>
    </p:spTree>
    <p:extLst>
      <p:ext uri="{BB962C8B-B14F-4D97-AF65-F5344CB8AC3E}">
        <p14:creationId xmlns:p14="http://schemas.microsoft.com/office/powerpoint/2010/main" val="165001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6FF21-278A-CC3B-2638-3142A452810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A8E11-2CB2-8757-7666-DD071869C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61F506-2563-CFAA-42B6-43289901D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D49D202-9375-AA92-B025-0F535F5FAADE}"/>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What is Safety Planning?</a:t>
            </a:r>
          </a:p>
        </p:txBody>
      </p:sp>
      <p:sp>
        <p:nvSpPr>
          <p:cNvPr id="14" name="Rectangle 13">
            <a:extLst>
              <a:ext uri="{FF2B5EF4-FFF2-40B4-BE49-F238E27FC236}">
                <a16:creationId xmlns:a16="http://schemas.microsoft.com/office/drawing/2014/main" id="{BFCF1619-D224-2E16-69DB-52F6E321B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10FD6207-DF8B-52BA-B178-7AF4E6BB8C66}"/>
              </a:ext>
            </a:extLst>
          </p:cNvPr>
          <p:cNvSpPr>
            <a:spLocks noGrp="1"/>
          </p:cNvSpPr>
          <p:nvPr>
            <p:ph idx="1"/>
          </p:nvPr>
        </p:nvSpPr>
        <p:spPr>
          <a:xfrm>
            <a:off x="4742016" y="605895"/>
            <a:ext cx="6413663" cy="6140137"/>
          </a:xfrm>
        </p:spPr>
        <p:txBody>
          <a:bodyPr anchor="ctr">
            <a:normAutofit/>
          </a:bodyPr>
          <a:lstStyle/>
          <a:p>
            <a:pPr marL="0" indent="0">
              <a:lnSpc>
                <a:spcPct val="120000"/>
              </a:lnSpc>
              <a:spcBef>
                <a:spcPts val="0"/>
              </a:spcBef>
              <a:spcAft>
                <a:spcPts val="0"/>
              </a:spcAft>
              <a:buNone/>
            </a:pPr>
            <a:r>
              <a:rPr lang="en-US" b="1" dirty="0"/>
              <a:t>After a Risk of Harm assessment clinician and client work collaboratively to create a safety plan. </a:t>
            </a:r>
          </a:p>
          <a:p>
            <a:pPr marL="0" indent="0">
              <a:lnSpc>
                <a:spcPct val="120000"/>
              </a:lnSpc>
              <a:spcBef>
                <a:spcPts val="0"/>
              </a:spcBef>
              <a:spcAft>
                <a:spcPts val="0"/>
              </a:spcAft>
              <a:buNone/>
            </a:pPr>
            <a:endParaRPr lang="en-US" b="1" dirty="0"/>
          </a:p>
          <a:p>
            <a:pPr marL="0" indent="0">
              <a:lnSpc>
                <a:spcPct val="120000"/>
              </a:lnSpc>
              <a:spcBef>
                <a:spcPts val="0"/>
              </a:spcBef>
              <a:spcAft>
                <a:spcPts val="0"/>
              </a:spcAft>
              <a:buNone/>
            </a:pPr>
            <a:r>
              <a:rPr lang="en-US" b="1" dirty="0"/>
              <a:t>Safety plans can be re-used when future crisis or suicidal ideation returns as they help the individual identify: </a:t>
            </a:r>
          </a:p>
          <a:p>
            <a:pPr marL="475488" lvl="2">
              <a:lnSpc>
                <a:spcPct val="120000"/>
              </a:lnSpc>
              <a:spcBef>
                <a:spcPts val="0"/>
              </a:spcBef>
              <a:spcAft>
                <a:spcPts val="0"/>
              </a:spcAft>
              <a:buNone/>
            </a:pPr>
            <a:r>
              <a:rPr lang="en-US" sz="1800" b="1" dirty="0">
                <a:solidFill>
                  <a:schemeClr val="accent2">
                    <a:lumMod val="75000"/>
                  </a:schemeClr>
                </a:solidFill>
              </a:rPr>
              <a:t>Warning signs</a:t>
            </a:r>
          </a:p>
          <a:p>
            <a:pPr marL="475488" lvl="2">
              <a:lnSpc>
                <a:spcPct val="120000"/>
              </a:lnSpc>
              <a:spcBef>
                <a:spcPts val="0"/>
              </a:spcBef>
              <a:spcAft>
                <a:spcPts val="0"/>
              </a:spcAft>
              <a:buNone/>
            </a:pPr>
            <a:r>
              <a:rPr lang="en-US" sz="1800" b="1" dirty="0">
                <a:solidFill>
                  <a:schemeClr val="accent2">
                    <a:lumMod val="75000"/>
                  </a:schemeClr>
                </a:solidFill>
              </a:rPr>
              <a:t>Internal coping strategies to use in times of crisis</a:t>
            </a:r>
          </a:p>
          <a:p>
            <a:pPr marL="475488" lvl="2">
              <a:lnSpc>
                <a:spcPct val="120000"/>
              </a:lnSpc>
              <a:spcBef>
                <a:spcPts val="0"/>
              </a:spcBef>
              <a:spcAft>
                <a:spcPts val="0"/>
              </a:spcAft>
              <a:buNone/>
            </a:pPr>
            <a:r>
              <a:rPr lang="en-US" sz="1800" b="1" dirty="0">
                <a:solidFill>
                  <a:schemeClr val="accent2">
                    <a:lumMod val="75000"/>
                  </a:schemeClr>
                </a:solidFill>
              </a:rPr>
              <a:t>Family members/friends who can help during a crisis</a:t>
            </a:r>
          </a:p>
          <a:p>
            <a:pPr marL="475488" lvl="2">
              <a:lnSpc>
                <a:spcPct val="120000"/>
              </a:lnSpc>
              <a:spcBef>
                <a:spcPts val="0"/>
              </a:spcBef>
              <a:spcAft>
                <a:spcPts val="0"/>
              </a:spcAft>
              <a:buNone/>
            </a:pPr>
            <a:r>
              <a:rPr lang="en-US" sz="1800" b="1" dirty="0">
                <a:solidFill>
                  <a:schemeClr val="accent2">
                    <a:lumMod val="75000"/>
                  </a:schemeClr>
                </a:solidFill>
              </a:rPr>
              <a:t>Mental Health Professionals</a:t>
            </a:r>
          </a:p>
          <a:p>
            <a:pPr marL="475488" lvl="2">
              <a:lnSpc>
                <a:spcPct val="120000"/>
              </a:lnSpc>
              <a:spcBef>
                <a:spcPts val="0"/>
              </a:spcBef>
              <a:spcAft>
                <a:spcPts val="0"/>
              </a:spcAft>
              <a:buNone/>
            </a:pPr>
            <a:r>
              <a:rPr lang="en-US" sz="1800" b="1" dirty="0">
                <a:solidFill>
                  <a:schemeClr val="accent2">
                    <a:lumMod val="75000"/>
                  </a:schemeClr>
                </a:solidFill>
              </a:rPr>
              <a:t>Ways Reduce access to lethal means</a:t>
            </a:r>
          </a:p>
          <a:p>
            <a:pPr marL="475488" lvl="2">
              <a:lnSpc>
                <a:spcPct val="120000"/>
              </a:lnSpc>
              <a:spcBef>
                <a:spcPts val="0"/>
              </a:spcBef>
              <a:spcAft>
                <a:spcPts val="0"/>
              </a:spcAft>
              <a:buNone/>
            </a:pPr>
            <a:r>
              <a:rPr lang="en-US" sz="1800" b="1" dirty="0">
                <a:solidFill>
                  <a:schemeClr val="accent2">
                    <a:lumMod val="75000"/>
                  </a:schemeClr>
                </a:solidFill>
              </a:rPr>
              <a:t>Ways to make their environment safe </a:t>
            </a:r>
          </a:p>
          <a:p>
            <a:pPr marL="475488" lvl="2">
              <a:lnSpc>
                <a:spcPct val="120000"/>
              </a:lnSpc>
              <a:spcBef>
                <a:spcPts val="0"/>
              </a:spcBef>
              <a:spcAft>
                <a:spcPts val="0"/>
              </a:spcAft>
              <a:buNone/>
            </a:pPr>
            <a:r>
              <a:rPr lang="en-US" sz="1800" b="1" dirty="0">
                <a:solidFill>
                  <a:schemeClr val="accent2">
                    <a:lumMod val="75000"/>
                  </a:schemeClr>
                </a:solidFill>
              </a:rPr>
              <a:t>Reason for living</a:t>
            </a:r>
          </a:p>
          <a:p>
            <a:pPr marL="201168" lvl="1" indent="0">
              <a:lnSpc>
                <a:spcPct val="120000"/>
              </a:lnSpc>
              <a:spcBef>
                <a:spcPts val="0"/>
              </a:spcBef>
              <a:spcAft>
                <a:spcPts val="0"/>
              </a:spcAft>
              <a:buNone/>
            </a:pPr>
            <a:br>
              <a:rPr lang="en-US" dirty="0"/>
            </a:br>
            <a:r>
              <a:rPr lang="en-US" dirty="0"/>
              <a:t>	</a:t>
            </a:r>
          </a:p>
        </p:txBody>
      </p:sp>
    </p:spTree>
    <p:extLst>
      <p:ext uri="{BB962C8B-B14F-4D97-AF65-F5344CB8AC3E}">
        <p14:creationId xmlns:p14="http://schemas.microsoft.com/office/powerpoint/2010/main" val="27261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C43C94-A464-97D6-7D8D-D2C6F001DD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17C098-FEE1-E6B6-B0F4-4B46E0E5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8D5631-B0C3-35B5-FC4D-82BC745B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D11745C5-CB70-FA81-F2B3-CDE0EBD3A8BA}"/>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Safety Plan</a:t>
            </a:r>
          </a:p>
        </p:txBody>
      </p:sp>
      <p:sp>
        <p:nvSpPr>
          <p:cNvPr id="14" name="Rectangle 13">
            <a:extLst>
              <a:ext uri="{FF2B5EF4-FFF2-40B4-BE49-F238E27FC236}">
                <a16:creationId xmlns:a16="http://schemas.microsoft.com/office/drawing/2014/main" id="{5710B38E-F927-BF74-33E9-8DC4DF31E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A5CB1AF8-0FEF-E988-E1D0-695BF48EB42F}"/>
              </a:ext>
            </a:extLst>
          </p:cNvPr>
          <p:cNvSpPr>
            <a:spLocks noGrp="1"/>
          </p:cNvSpPr>
          <p:nvPr>
            <p:ph idx="1"/>
          </p:nvPr>
        </p:nvSpPr>
        <p:spPr>
          <a:xfrm>
            <a:off x="4742016" y="605896"/>
            <a:ext cx="6413663" cy="5646208"/>
          </a:xfrm>
        </p:spPr>
        <p:txBody>
          <a:bodyPr anchor="ctr">
            <a:normAutofit/>
          </a:bodyPr>
          <a:lstStyle/>
          <a:p>
            <a:pPr marL="0" indent="0">
              <a:lnSpc>
                <a:spcPct val="120000"/>
              </a:lnSpc>
              <a:spcBef>
                <a:spcPts val="0"/>
              </a:spcBef>
              <a:spcAft>
                <a:spcPts val="0"/>
              </a:spcAft>
              <a:buNone/>
            </a:pPr>
            <a:r>
              <a:rPr lang="en-US" dirty="0"/>
              <a:t> </a:t>
            </a:r>
            <a:br>
              <a:rPr lang="en-US" dirty="0"/>
            </a:br>
            <a:r>
              <a:rPr lang="en-US" dirty="0"/>
              <a:t>	</a:t>
            </a:r>
          </a:p>
        </p:txBody>
      </p:sp>
      <p:pic>
        <p:nvPicPr>
          <p:cNvPr id="6" name="Picture 5">
            <a:extLst>
              <a:ext uri="{FF2B5EF4-FFF2-40B4-BE49-F238E27FC236}">
                <a16:creationId xmlns:a16="http://schemas.microsoft.com/office/drawing/2014/main" id="{9085BBFE-C9E0-2615-7A2D-8BFD504F1D10}"/>
              </a:ext>
            </a:extLst>
          </p:cNvPr>
          <p:cNvPicPr>
            <a:picLocks noChangeAspect="1"/>
          </p:cNvPicPr>
          <p:nvPr/>
        </p:nvPicPr>
        <p:blipFill>
          <a:blip r:embed="rId2"/>
          <a:stretch>
            <a:fillRect/>
          </a:stretch>
        </p:blipFill>
        <p:spPr>
          <a:xfrm>
            <a:off x="5695378" y="133350"/>
            <a:ext cx="5172075" cy="6724650"/>
          </a:xfrm>
          <a:prstGeom prst="rect">
            <a:avLst/>
          </a:prstGeom>
        </p:spPr>
      </p:pic>
    </p:spTree>
    <p:extLst>
      <p:ext uri="{BB962C8B-B14F-4D97-AF65-F5344CB8AC3E}">
        <p14:creationId xmlns:p14="http://schemas.microsoft.com/office/powerpoint/2010/main" val="88213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CA1BBB-2451-39C6-DDCB-F2BF75C5B2F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527C2-EE76-1EEA-B65C-9C34101D1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162CBF-89AD-FD0B-DB59-45AB91F2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F40D0F37-F590-284B-76A0-327F1811E997}"/>
              </a:ext>
            </a:extLst>
          </p:cNvPr>
          <p:cNvSpPr>
            <a:spLocks noGrp="1"/>
          </p:cNvSpPr>
          <p:nvPr>
            <p:ph type="title"/>
          </p:nvPr>
        </p:nvSpPr>
        <p:spPr>
          <a:xfrm>
            <a:off x="492370" y="605896"/>
            <a:ext cx="3219010" cy="5646208"/>
          </a:xfrm>
        </p:spPr>
        <p:txBody>
          <a:bodyPr anchor="ctr">
            <a:normAutofit/>
          </a:bodyPr>
          <a:lstStyle/>
          <a:p>
            <a:r>
              <a:rPr lang="en-US" sz="3200" dirty="0">
                <a:solidFill>
                  <a:srgbClr val="FFFFFF"/>
                </a:solidFill>
              </a:rPr>
              <a:t>24-hour and 2</a:t>
            </a:r>
            <a:r>
              <a:rPr lang="en-US" sz="3200" baseline="30000" dirty="0">
                <a:solidFill>
                  <a:srgbClr val="FFFFFF"/>
                </a:solidFill>
              </a:rPr>
              <a:t>nd</a:t>
            </a:r>
            <a:r>
              <a:rPr lang="en-US" sz="3200" dirty="0">
                <a:solidFill>
                  <a:srgbClr val="FFFFFF"/>
                </a:solidFill>
              </a:rPr>
              <a:t> Follow-up</a:t>
            </a:r>
          </a:p>
        </p:txBody>
      </p:sp>
      <p:sp>
        <p:nvSpPr>
          <p:cNvPr id="14" name="Rectangle 13">
            <a:extLst>
              <a:ext uri="{FF2B5EF4-FFF2-40B4-BE49-F238E27FC236}">
                <a16:creationId xmlns:a16="http://schemas.microsoft.com/office/drawing/2014/main" id="{C7AEF67A-D359-03D4-1B49-38BE7C1ED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C6CF8809-9806-7AB2-545F-E5CE8E4551ED}"/>
              </a:ext>
            </a:extLst>
          </p:cNvPr>
          <p:cNvSpPr>
            <a:spLocks noGrp="1"/>
          </p:cNvSpPr>
          <p:nvPr>
            <p:ph idx="1"/>
          </p:nvPr>
        </p:nvSpPr>
        <p:spPr>
          <a:xfrm>
            <a:off x="4742016" y="605896"/>
            <a:ext cx="7247821" cy="5981516"/>
          </a:xfrm>
        </p:spPr>
        <p:txBody>
          <a:bodyPr anchor="ctr">
            <a:normAutofit lnSpcReduction="10000"/>
          </a:bodyPr>
          <a:lstStyle/>
          <a:p>
            <a:pPr marL="0" indent="0">
              <a:lnSpc>
                <a:spcPct val="120000"/>
              </a:lnSpc>
              <a:spcBef>
                <a:spcPts val="0"/>
              </a:spcBef>
              <a:spcAft>
                <a:spcPts val="0"/>
              </a:spcAft>
              <a:buNone/>
            </a:pPr>
            <a:r>
              <a:rPr lang="en-US" b="1" dirty="0"/>
              <a:t>Individuals screened by a Center crisis team who received an outpatient recommendation will receive a 24-hour follow-up (face-to-face preferred), regardless of county of residence or level of care that they qualified for. </a:t>
            </a:r>
          </a:p>
          <a:p>
            <a:pPr marL="0" indent="0">
              <a:lnSpc>
                <a:spcPct val="120000"/>
              </a:lnSpc>
              <a:spcBef>
                <a:spcPts val="0"/>
              </a:spcBef>
              <a:spcAft>
                <a:spcPts val="0"/>
              </a:spcAft>
              <a:buNone/>
            </a:pPr>
            <a:endParaRPr lang="en-US" b="1" dirty="0"/>
          </a:p>
          <a:p>
            <a:pPr lvl="2">
              <a:lnSpc>
                <a:spcPct val="120000"/>
              </a:lnSpc>
              <a:spcBef>
                <a:spcPts val="0"/>
              </a:spcBef>
              <a:spcAft>
                <a:spcPts val="0"/>
              </a:spcAft>
              <a:buFont typeface="Wingdings" panose="05000000000000000000" pitchFamily="2" charset="2"/>
              <a:buChar char="v"/>
            </a:pPr>
            <a:r>
              <a:rPr lang="en-US" sz="1600" b="1" dirty="0">
                <a:solidFill>
                  <a:schemeClr val="accent2">
                    <a:lumMod val="75000"/>
                  </a:schemeClr>
                </a:solidFill>
              </a:rPr>
              <a:t>During this 24-hour follow-up, MCOT staff will inquire about their interest in continuing mental health related services. </a:t>
            </a:r>
          </a:p>
          <a:p>
            <a:pPr lvl="2">
              <a:lnSpc>
                <a:spcPct val="120000"/>
              </a:lnSpc>
              <a:spcBef>
                <a:spcPts val="0"/>
              </a:spcBef>
              <a:spcAft>
                <a:spcPts val="0"/>
              </a:spcAft>
              <a:buFont typeface="Wingdings" panose="05000000000000000000" pitchFamily="2" charset="2"/>
              <a:buChar char="v"/>
            </a:pPr>
            <a:r>
              <a:rPr lang="en-US" sz="1600" b="1" dirty="0">
                <a:solidFill>
                  <a:schemeClr val="accent2">
                    <a:lumMod val="75000"/>
                  </a:schemeClr>
                </a:solidFill>
              </a:rPr>
              <a:t>If the individual expresses interest in Center services, they can be enrolled into a level of care at their 2</a:t>
            </a:r>
            <a:r>
              <a:rPr lang="en-US" sz="1600" b="1" baseline="30000" dirty="0">
                <a:solidFill>
                  <a:schemeClr val="accent2">
                    <a:lumMod val="75000"/>
                  </a:schemeClr>
                </a:solidFill>
              </a:rPr>
              <a:t>nd</a:t>
            </a:r>
            <a:r>
              <a:rPr lang="en-US" sz="1600" b="1" dirty="0">
                <a:solidFill>
                  <a:schemeClr val="accent2">
                    <a:lumMod val="75000"/>
                  </a:schemeClr>
                </a:solidFill>
              </a:rPr>
              <a:t> follow-up. </a:t>
            </a:r>
          </a:p>
          <a:p>
            <a:pPr lvl="2">
              <a:lnSpc>
                <a:spcPct val="120000"/>
              </a:lnSpc>
              <a:spcBef>
                <a:spcPts val="0"/>
              </a:spcBef>
              <a:spcAft>
                <a:spcPts val="0"/>
              </a:spcAft>
              <a:buFont typeface="Wingdings" panose="05000000000000000000" pitchFamily="2" charset="2"/>
              <a:buChar char="v"/>
            </a:pPr>
            <a:r>
              <a:rPr lang="en-US" sz="1600" b="1" dirty="0">
                <a:solidFill>
                  <a:schemeClr val="accent2">
                    <a:lumMod val="75000"/>
                  </a:schemeClr>
                </a:solidFill>
              </a:rPr>
              <a:t>If they would prefer to follow-up with a private outside provider, resources will be provided, and center staff will check-in at their 2</a:t>
            </a:r>
            <a:r>
              <a:rPr lang="en-US" sz="1600" b="1" baseline="30000" dirty="0">
                <a:solidFill>
                  <a:schemeClr val="accent2">
                    <a:lumMod val="75000"/>
                  </a:schemeClr>
                </a:solidFill>
              </a:rPr>
              <a:t>nd</a:t>
            </a:r>
            <a:r>
              <a:rPr lang="en-US" sz="1600" b="1" dirty="0">
                <a:solidFill>
                  <a:schemeClr val="accent2">
                    <a:lumMod val="75000"/>
                  </a:schemeClr>
                </a:solidFill>
              </a:rPr>
              <a:t> follow-up. </a:t>
            </a:r>
          </a:p>
          <a:p>
            <a:pPr marL="384048" lvl="2" indent="0">
              <a:lnSpc>
                <a:spcPct val="120000"/>
              </a:lnSpc>
              <a:spcBef>
                <a:spcPts val="0"/>
              </a:spcBef>
              <a:spcAft>
                <a:spcPts val="0"/>
              </a:spcAft>
              <a:buNone/>
            </a:pPr>
            <a:endParaRPr lang="en-US" sz="1600" b="1" dirty="0">
              <a:solidFill>
                <a:schemeClr val="accent2">
                  <a:lumMod val="75000"/>
                </a:schemeClr>
              </a:solidFill>
            </a:endParaRPr>
          </a:p>
          <a:p>
            <a:pPr marL="0" indent="0">
              <a:lnSpc>
                <a:spcPct val="120000"/>
              </a:lnSpc>
              <a:spcBef>
                <a:spcPts val="0"/>
              </a:spcBef>
              <a:spcAft>
                <a:spcPts val="0"/>
              </a:spcAft>
              <a:buNone/>
            </a:pPr>
            <a:r>
              <a:rPr lang="en-US" b="1" dirty="0"/>
              <a:t>Individuals who went inpatient on a voluntary or involuntary recommendation will receive a 24-hour follow-up in the hospital they were placed at. The follow-up is conducted by hospital liaison staff and behavioral health hospital staff by phone. Hospital Liaison staff continue to follow up until the individual is discharged. </a:t>
            </a:r>
          </a:p>
          <a:p>
            <a:pPr marL="0" indent="0">
              <a:lnSpc>
                <a:spcPct val="120000"/>
              </a:lnSpc>
              <a:spcBef>
                <a:spcPts val="0"/>
              </a:spcBef>
              <a:spcAft>
                <a:spcPts val="0"/>
              </a:spcAft>
              <a:buNone/>
            </a:pPr>
            <a:r>
              <a:rPr lang="en-US" dirty="0"/>
              <a:t>	</a:t>
            </a:r>
          </a:p>
        </p:txBody>
      </p:sp>
    </p:spTree>
    <p:extLst>
      <p:ext uri="{BB962C8B-B14F-4D97-AF65-F5344CB8AC3E}">
        <p14:creationId xmlns:p14="http://schemas.microsoft.com/office/powerpoint/2010/main" val="161368255"/>
      </p:ext>
    </p:extLst>
  </p:cSld>
  <p:clrMapOvr>
    <a:masterClrMapping/>
  </p:clrMapOvr>
</p:sld>
</file>

<file path=ppt/theme/theme1.xml><?xml version="1.0" encoding="utf-8"?>
<a:theme xmlns:a="http://schemas.openxmlformats.org/drawingml/2006/main" name="Retrospect">
  <a:themeElements>
    <a:clrScheme name="Custom 10">
      <a:dk1>
        <a:srgbClr val="000000"/>
      </a:dk1>
      <a:lt1>
        <a:sysClr val="window" lastClr="FFFFFF"/>
      </a:lt1>
      <a:dk2>
        <a:srgbClr val="637052"/>
      </a:dk2>
      <a:lt2>
        <a:srgbClr val="CCDDEA"/>
      </a:lt2>
      <a:accent1>
        <a:srgbClr val="232E5C"/>
      </a:accent1>
      <a:accent2>
        <a:srgbClr val="7A3645"/>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1745</TotalTime>
  <Words>1142</Words>
  <Application>Microsoft Office PowerPoint</Application>
  <PresentationFormat>Widescreen</PresentationFormat>
  <Paragraphs>144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Calibri</vt:lpstr>
      <vt:lpstr>Calibri Light</vt:lpstr>
      <vt:lpstr>Courier New</vt:lpstr>
      <vt:lpstr>Wingdings</vt:lpstr>
      <vt:lpstr>Retrospect</vt:lpstr>
      <vt:lpstr>PowerPoint Presentation</vt:lpstr>
      <vt:lpstr>What is MCOT?</vt:lpstr>
      <vt:lpstr>What is a Risk of Harm Assessment?</vt:lpstr>
      <vt:lpstr>How do we get the Risk of Harm Timeline?</vt:lpstr>
      <vt:lpstr>Case Approach Validity Technique Examples</vt:lpstr>
      <vt:lpstr>How do our Recommendations  get carried out? </vt:lpstr>
      <vt:lpstr>What is Safety Planning?</vt:lpstr>
      <vt:lpstr>Safety Plan</vt:lpstr>
      <vt:lpstr>24-hour and 2nd Follow-up</vt:lpstr>
      <vt:lpstr>LOC5</vt:lpstr>
      <vt:lpstr>What is Psychiatric Triage?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Warren</dc:creator>
  <cp:lastModifiedBy>Richard A. Wright</cp:lastModifiedBy>
  <cp:revision>60</cp:revision>
  <cp:lastPrinted>2025-06-11T15:54:25Z</cp:lastPrinted>
  <dcterms:created xsi:type="dcterms:W3CDTF">2025-06-03T19:16:21Z</dcterms:created>
  <dcterms:modified xsi:type="dcterms:W3CDTF">2025-09-17T16:13:27Z</dcterms:modified>
</cp:coreProperties>
</file>