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2" r:id="rId8"/>
    <p:sldId id="261" r:id="rId9"/>
    <p:sldId id="263" r:id="rId10"/>
    <p:sldId id="264" r:id="rId11"/>
    <p:sldId id="269" r:id="rId12"/>
    <p:sldId id="265" r:id="rId13"/>
    <p:sldId id="266" r:id="rId14"/>
    <p:sldId id="267" r:id="rId15"/>
  </p:sldIdLst>
  <p:sldSz cx="18288000" cy="10287000"/>
  <p:notesSz cx="6858000" cy="9144000"/>
  <p:embeddedFontLst>
    <p:embeddedFont>
      <p:font typeface="Fahkwang" panose="00000500000000000000" pitchFamily="2" charset="-34"/>
      <p:regular r:id="rId16"/>
      <p:bold r:id="rId17"/>
      <p:italic r:id="rId18"/>
      <p:boldItalic r:id="rId19"/>
    </p:embeddedFont>
    <p:embeddedFont>
      <p:font typeface="Fahkwang Bold" panose="00000800000000000000" charset="-34"/>
      <p:regular r:id="rId20"/>
    </p:embeddedFont>
    <p:embeddedFont>
      <p:font typeface="Fahkwang Extra-Light" panose="020B0604020202020204" charset="-34"/>
      <p:regular r:id="rId21"/>
    </p:embeddedFont>
    <p:embeddedFont>
      <p:font typeface="Maharlika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94622" autoAdjust="0"/>
  </p:normalViewPr>
  <p:slideViewPr>
    <p:cSldViewPr>
      <p:cViewPr varScale="1">
        <p:scale>
          <a:sx n="71" d="100"/>
          <a:sy n="71" d="100"/>
        </p:scale>
        <p:origin x="10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097212">
            <a:off x="3544497" y="4715601"/>
            <a:ext cx="17350689" cy="17525948"/>
          </a:xfrm>
          <a:custGeom>
            <a:avLst/>
            <a:gdLst/>
            <a:ahLst/>
            <a:cxnLst/>
            <a:rect l="l" t="t" r="r" b="b"/>
            <a:pathLst>
              <a:path w="17350689" h="17525948">
                <a:moveTo>
                  <a:pt x="0" y="0"/>
                </a:moveTo>
                <a:lnTo>
                  <a:pt x="17350689" y="0"/>
                </a:lnTo>
                <a:lnTo>
                  <a:pt x="17350689" y="17525948"/>
                </a:lnTo>
                <a:lnTo>
                  <a:pt x="0" y="17525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2300653"/>
            <a:ext cx="16230600" cy="5331208"/>
            <a:chOff x="0" y="0"/>
            <a:chExt cx="21640800" cy="7108277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21640800" cy="4883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01"/>
                </a:lnSpc>
              </a:pPr>
              <a:r>
                <a:rPr lang="en-US" sz="9201">
                  <a:solidFill>
                    <a:srgbClr val="163459"/>
                  </a:solidFill>
                  <a:latin typeface="Maharlika"/>
                </a:rPr>
                <a:t>Community Trainings</a:t>
              </a:r>
            </a:p>
            <a:p>
              <a:pPr algn="ctr">
                <a:lnSpc>
                  <a:spcPts val="9201"/>
                </a:lnSpc>
              </a:pPr>
              <a:r>
                <a:rPr lang="en-US" sz="9201">
                  <a:solidFill>
                    <a:srgbClr val="163459"/>
                  </a:solidFill>
                  <a:latin typeface="Maharlika"/>
                </a:rPr>
                <a:t> offered by </a:t>
              </a:r>
            </a:p>
            <a:p>
              <a:pPr algn="ctr">
                <a:lnSpc>
                  <a:spcPts val="9201"/>
                </a:lnSpc>
              </a:pPr>
              <a:r>
                <a:rPr lang="en-US" sz="9201">
                  <a:solidFill>
                    <a:srgbClr val="163459"/>
                  </a:solidFill>
                  <a:latin typeface="Maharlika"/>
                </a:rPr>
                <a:t>Denton County MHMR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10426700" y="5061285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495123"/>
              <a:ext cx="21640800" cy="613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293">
                  <a:solidFill>
                    <a:srgbClr val="163459"/>
                  </a:solidFill>
                  <a:latin typeface="Fahkwang Bold"/>
                </a:rPr>
                <a:t>MICHELLE FOSTER, TEP DIRECTOR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144000" y="4356261"/>
            <a:ext cx="8561092" cy="595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8"/>
              </a:lnSpc>
            </a:pPr>
            <a:r>
              <a:rPr lang="en-US" sz="2600" dirty="0">
                <a:solidFill>
                  <a:srgbClr val="163459"/>
                </a:solidFill>
                <a:latin typeface="Fahkwang Bold"/>
              </a:rPr>
              <a:t>In the course of the two-day workshop, ASIST participants learn to: </a:t>
            </a:r>
          </a:p>
          <a:p>
            <a:pPr algn="ctr">
              <a:lnSpc>
                <a:spcPts val="2352"/>
              </a:lnSpc>
            </a:pPr>
            <a:endParaRPr lang="en-US" sz="2600" dirty="0">
              <a:solidFill>
                <a:srgbClr val="163459"/>
              </a:solidFill>
              <a:latin typeface="Fahkwang Bold"/>
            </a:endParaRP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Understand the ways personal and societal attitudes affect views on suicide and interventions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Provide guidance and suicide first-aid to a person at risk in ways that meet their individual safety needs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Identify the key elements of an effective suicide safety plan and the actions required to implement it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Appreciate the value of improving and integrating suicide prevention resources in the community at large </a:t>
            </a:r>
          </a:p>
          <a:p>
            <a:pPr marL="518162" lvl="1" indent="-259081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163459"/>
                </a:solidFill>
                <a:latin typeface="Fahkwang Bold"/>
              </a:rPr>
              <a:t>Recognize other important aspects of suicide prevention including life-promotion and self-care</a:t>
            </a:r>
          </a:p>
          <a:p>
            <a:pPr marL="0" lvl="0" indent="0" algn="l">
              <a:lnSpc>
                <a:spcPts val="2544"/>
              </a:lnSpc>
            </a:pPr>
            <a:endParaRPr lang="en-US" sz="2400" dirty="0">
              <a:solidFill>
                <a:srgbClr val="163459"/>
              </a:solidFill>
              <a:latin typeface="Fahkwang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7206" y="5378397"/>
            <a:ext cx="7847576" cy="427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2799" dirty="0">
                <a:solidFill>
                  <a:srgbClr val="163459"/>
                </a:solidFill>
                <a:latin typeface="Fahkwang Bold"/>
              </a:rPr>
              <a:t>Applied Suicide Intervention Skills Training</a:t>
            </a:r>
          </a:p>
          <a:p>
            <a:pPr algn="ctr">
              <a:lnSpc>
                <a:spcPts val="3415"/>
              </a:lnSpc>
            </a:pPr>
            <a:endParaRPr lang="en-US" sz="2799" dirty="0">
              <a:solidFill>
                <a:srgbClr val="163459"/>
              </a:solidFill>
              <a:latin typeface="Fahkwang Bold"/>
            </a:endParaRPr>
          </a:p>
          <a:p>
            <a:pPr algn="l">
              <a:lnSpc>
                <a:spcPts val="3415"/>
              </a:lnSpc>
            </a:pPr>
            <a:r>
              <a:rPr lang="en-US" sz="2799" dirty="0">
                <a:solidFill>
                  <a:srgbClr val="163459"/>
                </a:solidFill>
                <a:latin typeface="Fahkwang Bold"/>
              </a:rPr>
              <a:t>ASIST is a two-day, in-person interactive workshop in suicide first-aid. ASIST teaches participants to recognize when someone may be at risk of suicide and work with them to create a plan that will support their immediate safety. </a:t>
            </a:r>
          </a:p>
        </p:txBody>
      </p:sp>
      <p:sp>
        <p:nvSpPr>
          <p:cNvPr id="5" name="Freeform 5"/>
          <p:cNvSpPr/>
          <p:nvPr/>
        </p:nvSpPr>
        <p:spPr>
          <a:xfrm>
            <a:off x="3253380" y="810214"/>
            <a:ext cx="10963156" cy="2939896"/>
          </a:xfrm>
          <a:custGeom>
            <a:avLst/>
            <a:gdLst/>
            <a:ahLst/>
            <a:cxnLst/>
            <a:rect l="l" t="t" r="r" b="b"/>
            <a:pathLst>
              <a:path w="10963156" h="2939896">
                <a:moveTo>
                  <a:pt x="0" y="0"/>
                </a:moveTo>
                <a:lnTo>
                  <a:pt x="10963156" y="0"/>
                </a:lnTo>
                <a:lnTo>
                  <a:pt x="10963156" y="2939896"/>
                </a:lnTo>
                <a:lnTo>
                  <a:pt x="0" y="2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4FC5F-B927-F558-1961-6CD0E8010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ED2A8D-D153-017C-F3BC-9512A83A3371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F03EE80-0CB1-6613-219A-D09BD5FA5AAF}"/>
              </a:ext>
            </a:extLst>
          </p:cNvPr>
          <p:cNvSpPr txBox="1"/>
          <p:nvPr/>
        </p:nvSpPr>
        <p:spPr>
          <a:xfrm>
            <a:off x="10210800" y="5025039"/>
            <a:ext cx="7423488" cy="407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163459"/>
                </a:solidFill>
                <a:latin typeface="Fahkwang Bold"/>
              </a:rPr>
              <a:t>Goal: Reduce suicide and/or make a suicide attempt less lethal – not anti-gun or anti-medication</a:t>
            </a:r>
          </a:p>
          <a:p>
            <a:pPr marL="0" lvl="0" indent="0" algn="l">
              <a:lnSpc>
                <a:spcPts val="2939"/>
              </a:lnSpc>
            </a:pPr>
            <a:endParaRPr lang="en-US" sz="2999" dirty="0">
              <a:solidFill>
                <a:srgbClr val="163459"/>
              </a:solidFill>
              <a:latin typeface="Fahkwang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C4BD882-D49A-09B5-D369-F71DA8D115B1}"/>
              </a:ext>
            </a:extLst>
          </p:cNvPr>
          <p:cNvSpPr txBox="1"/>
          <p:nvPr/>
        </p:nvSpPr>
        <p:spPr>
          <a:xfrm>
            <a:off x="507206" y="5025039"/>
            <a:ext cx="8636794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49" lvl="1">
              <a:lnSpc>
                <a:spcPts val="3119"/>
              </a:lnSpc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Community C.A.L.M. helps participants to:</a:t>
            </a:r>
          </a:p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800" dirty="0">
                <a:solidFill>
                  <a:srgbClr val="163459"/>
                </a:solidFill>
                <a:latin typeface="Fahkwang Bold"/>
              </a:rPr>
              <a:t>Recognize when to act </a:t>
            </a:r>
          </a:p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800" dirty="0">
                <a:solidFill>
                  <a:srgbClr val="163459"/>
                </a:solidFill>
                <a:latin typeface="Fahkwang Bold"/>
              </a:rPr>
              <a:t>Learn what you can do to help keep someone safe and connect to care. </a:t>
            </a:r>
          </a:p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800" dirty="0">
                <a:solidFill>
                  <a:srgbClr val="163459"/>
                </a:solidFill>
                <a:latin typeface="Fahkwang Bold"/>
              </a:rPr>
              <a:t>Understand that reducing access helps to put time and distance between someone at risk and lethal means.</a:t>
            </a:r>
          </a:p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800" dirty="0">
                <a:solidFill>
                  <a:srgbClr val="163459"/>
                </a:solidFill>
                <a:latin typeface="Fahkwang Bold"/>
              </a:rPr>
              <a:t>One part of a comprehensive approach to suicide prevention </a:t>
            </a:r>
          </a:p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800" dirty="0">
                <a:solidFill>
                  <a:srgbClr val="163459"/>
                </a:solidFill>
                <a:latin typeface="Fahkwang Bold"/>
              </a:rPr>
              <a:t>Not THE answer but a tool to help increase safety for some.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0EBF1-25D5-7733-0F4F-4E0B80DAA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473458"/>
            <a:ext cx="6332779" cy="43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6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58375" y="1853562"/>
            <a:ext cx="15995774" cy="21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dirty="0">
                <a:solidFill>
                  <a:srgbClr val="163459"/>
                </a:solidFill>
                <a:latin typeface="Maharlika"/>
              </a:rPr>
              <a:t>Impact We’re Making in the Community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0200" y="5347214"/>
            <a:ext cx="7197810" cy="197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From Jan 2025 to end of Aug 2025, we’ve trained 1,332 individuals in the community between the 2 grants.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67315" y="4897051"/>
            <a:ext cx="7197810" cy="297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Adult MHFA- 243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Youth MHFA- 911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Teen MHFA- 48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AS+K- 75</a:t>
            </a:r>
          </a:p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ASIST- 85</a:t>
            </a:r>
          </a:p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 Bold"/>
              </a:rPr>
              <a:t>CALM- 32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99991" flipH="1">
            <a:off x="4000476" y="-4000513"/>
            <a:ext cx="10287047" cy="18288027"/>
          </a:xfrm>
          <a:custGeom>
            <a:avLst/>
            <a:gdLst/>
            <a:ahLst/>
            <a:cxnLst/>
            <a:rect l="l" t="t" r="r" b="b"/>
            <a:pathLst>
              <a:path w="10287047" h="18288027">
                <a:moveTo>
                  <a:pt x="10287048" y="18288000"/>
                </a:moveTo>
                <a:lnTo>
                  <a:pt x="10287000" y="0"/>
                </a:lnTo>
                <a:lnTo>
                  <a:pt x="0" y="26"/>
                </a:lnTo>
                <a:lnTo>
                  <a:pt x="48" y="18288026"/>
                </a:lnTo>
                <a:lnTo>
                  <a:pt x="10287048" y="18288000"/>
                </a:lnTo>
                <a:close/>
              </a:path>
            </a:pathLst>
          </a:custGeom>
          <a:blipFill>
            <a:blip r:embed="rId2"/>
            <a:stretch>
              <a:fillRect l="-38851" r="-388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325076"/>
            <a:ext cx="5244963" cy="6187920"/>
            <a:chOff x="0" y="0"/>
            <a:chExt cx="3548723" cy="41867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48723" cy="4186724"/>
            </a:xfrm>
            <a:custGeom>
              <a:avLst/>
              <a:gdLst/>
              <a:ahLst/>
              <a:cxnLst/>
              <a:rect l="l" t="t" r="r" b="b"/>
              <a:pathLst>
                <a:path w="3548723" h="4186724">
                  <a:moveTo>
                    <a:pt x="0" y="0"/>
                  </a:moveTo>
                  <a:lnTo>
                    <a:pt x="3548723" y="0"/>
                  </a:lnTo>
                  <a:lnTo>
                    <a:pt x="3548723" y="4186724"/>
                  </a:lnTo>
                  <a:lnTo>
                    <a:pt x="0" y="4186724"/>
                  </a:lnTo>
                  <a:close/>
                </a:path>
              </a:pathLst>
            </a:custGeom>
            <a:solidFill>
              <a:srgbClr val="16345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05668" y="3248722"/>
            <a:ext cx="4491026" cy="113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7999" dirty="0">
                <a:solidFill>
                  <a:srgbClr val="FFFFFF"/>
                </a:solidFill>
                <a:latin typeface="Maharlika"/>
              </a:rPr>
              <a:t>41%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5668" y="4656825"/>
            <a:ext cx="4491026" cy="245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 dirty="0">
                <a:solidFill>
                  <a:srgbClr val="FFFFFF"/>
                </a:solidFill>
                <a:latin typeface="Fahkwang Extra-Light"/>
              </a:rPr>
              <a:t>participants used the training to help someone who was thinking of suicide</a:t>
            </a:r>
          </a:p>
          <a:p>
            <a:pPr algn="ctr">
              <a:lnSpc>
                <a:spcPts val="3899"/>
              </a:lnSpc>
            </a:pPr>
            <a:endParaRPr lang="en-US" sz="2999" dirty="0">
              <a:solidFill>
                <a:srgbClr val="FFFFFF"/>
              </a:solidFill>
              <a:latin typeface="Fahkwang Extra-Ligh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521313" y="2325107"/>
            <a:ext cx="5245375" cy="6187858"/>
            <a:chOff x="0" y="0"/>
            <a:chExt cx="3548723" cy="41863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48723" cy="4186353"/>
            </a:xfrm>
            <a:custGeom>
              <a:avLst/>
              <a:gdLst/>
              <a:ahLst/>
              <a:cxnLst/>
              <a:rect l="l" t="t" r="r" b="b"/>
              <a:pathLst>
                <a:path w="3548723" h="4186353">
                  <a:moveTo>
                    <a:pt x="0" y="0"/>
                  </a:moveTo>
                  <a:lnTo>
                    <a:pt x="3548723" y="0"/>
                  </a:lnTo>
                  <a:lnTo>
                    <a:pt x="3548723" y="4186353"/>
                  </a:lnTo>
                  <a:lnTo>
                    <a:pt x="0" y="4186353"/>
                  </a:lnTo>
                  <a:close/>
                </a:path>
              </a:pathLst>
            </a:custGeom>
            <a:solidFill>
              <a:srgbClr val="16345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98310" y="3239197"/>
            <a:ext cx="4491379" cy="114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FFFFFF"/>
                </a:solidFill>
                <a:latin typeface="Maharlika"/>
              </a:rPr>
              <a:t>95%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98310" y="4647562"/>
            <a:ext cx="4491379" cy="246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FFFFFF"/>
                </a:solidFill>
                <a:latin typeface="Fahkwang Extra-Light"/>
              </a:rPr>
              <a:t>participants reported the training increased their compassion toward people with mental illness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014337" y="2325045"/>
            <a:ext cx="5245375" cy="6187920"/>
            <a:chOff x="0" y="0"/>
            <a:chExt cx="3548723" cy="41863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48723" cy="4186395"/>
            </a:xfrm>
            <a:custGeom>
              <a:avLst/>
              <a:gdLst/>
              <a:ahLst/>
              <a:cxnLst/>
              <a:rect l="l" t="t" r="r" b="b"/>
              <a:pathLst>
                <a:path w="3548723" h="4186395">
                  <a:moveTo>
                    <a:pt x="0" y="0"/>
                  </a:moveTo>
                  <a:lnTo>
                    <a:pt x="3548723" y="0"/>
                  </a:lnTo>
                  <a:lnTo>
                    <a:pt x="3548723" y="4186395"/>
                  </a:lnTo>
                  <a:lnTo>
                    <a:pt x="0" y="4186395"/>
                  </a:lnTo>
                  <a:close/>
                </a:path>
              </a:pathLst>
            </a:custGeom>
            <a:solidFill>
              <a:srgbClr val="16345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391335" y="3239228"/>
            <a:ext cx="4491379" cy="114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FFFFFF"/>
                </a:solidFill>
                <a:latin typeface="Maharlika"/>
              </a:rPr>
              <a:t>95%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91335" y="4632358"/>
            <a:ext cx="4491379" cy="246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FFFFFF"/>
                </a:solidFill>
                <a:latin typeface="Fahkwang Extra-Light"/>
              </a:rPr>
              <a:t>participants reported the training increased their confidence to approach someone who might need help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224565" y="3438704"/>
            <a:ext cx="11838870" cy="3947028"/>
            <a:chOff x="0" y="133350"/>
            <a:chExt cx="15785160" cy="5262704"/>
          </a:xfrm>
        </p:grpSpPr>
        <p:sp>
          <p:nvSpPr>
            <p:cNvPr id="4" name="TextBox 4"/>
            <p:cNvSpPr txBox="1"/>
            <p:nvPr/>
          </p:nvSpPr>
          <p:spPr>
            <a:xfrm>
              <a:off x="0" y="133350"/>
              <a:ext cx="15785160" cy="280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499"/>
                </a:lnSpc>
              </a:pPr>
              <a:r>
                <a:rPr lang="en-US" sz="14499">
                  <a:solidFill>
                    <a:srgbClr val="163459"/>
                  </a:solidFill>
                  <a:latin typeface="Maharlika"/>
                </a:rPr>
                <a:t>Thank you!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7498880" y="2942167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51437" y="4001056"/>
              <a:ext cx="11682285" cy="139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163459"/>
                  </a:solidFill>
                  <a:latin typeface="Fahkwang"/>
                </a:rPr>
                <a:t>To schedule, please contact Michelle at 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163459"/>
                  </a:solidFill>
                  <a:latin typeface="Fahkwang"/>
                </a:rPr>
                <a:t>mhfa@dentonmhmr.org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212">
            <a:off x="-3337626" y="4144370"/>
            <a:ext cx="19475927" cy="19672654"/>
          </a:xfrm>
          <a:custGeom>
            <a:avLst/>
            <a:gdLst/>
            <a:ahLst/>
            <a:cxnLst/>
            <a:rect l="l" t="t" r="r" b="b"/>
            <a:pathLst>
              <a:path w="19475927" h="19672654">
                <a:moveTo>
                  <a:pt x="0" y="0"/>
                </a:moveTo>
                <a:lnTo>
                  <a:pt x="19475927" y="0"/>
                </a:lnTo>
                <a:lnTo>
                  <a:pt x="19475927" y="19672654"/>
                </a:lnTo>
                <a:lnTo>
                  <a:pt x="0" y="1967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28373" y="1478348"/>
            <a:ext cx="8673165" cy="3215504"/>
            <a:chOff x="0" y="0"/>
            <a:chExt cx="2933886" cy="1087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3885" cy="1087714"/>
            </a:xfrm>
            <a:custGeom>
              <a:avLst/>
              <a:gdLst/>
              <a:ahLst/>
              <a:cxnLst/>
              <a:rect l="l" t="t" r="r" b="b"/>
              <a:pathLst>
                <a:path w="2933885" h="1087714">
                  <a:moveTo>
                    <a:pt x="0" y="0"/>
                  </a:moveTo>
                  <a:lnTo>
                    <a:pt x="2933885" y="0"/>
                  </a:lnTo>
                  <a:lnTo>
                    <a:pt x="2933885" y="1087714"/>
                  </a:lnTo>
                  <a:lnTo>
                    <a:pt x="0" y="1087714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28373" y="5593148"/>
            <a:ext cx="8673165" cy="3215504"/>
            <a:chOff x="0" y="0"/>
            <a:chExt cx="2933886" cy="10877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33885" cy="1087714"/>
            </a:xfrm>
            <a:custGeom>
              <a:avLst/>
              <a:gdLst/>
              <a:ahLst/>
              <a:cxnLst/>
              <a:rect l="l" t="t" r="r" b="b"/>
              <a:pathLst>
                <a:path w="2933885" h="1087714">
                  <a:moveTo>
                    <a:pt x="0" y="0"/>
                  </a:moveTo>
                  <a:lnTo>
                    <a:pt x="2933885" y="0"/>
                  </a:lnTo>
                  <a:lnTo>
                    <a:pt x="2933885" y="1087714"/>
                  </a:lnTo>
                  <a:lnTo>
                    <a:pt x="0" y="1087714"/>
                  </a:ln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3999" y="1624640"/>
            <a:ext cx="7222509" cy="2922919"/>
            <a:chOff x="0" y="-28575"/>
            <a:chExt cx="9630012" cy="38972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28575"/>
              <a:ext cx="9630012" cy="638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Fahkwang"/>
                </a:rPr>
                <a:t>TEXAS SCHOOL INITIATIVE GRANT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26447"/>
              <a:ext cx="9630012" cy="274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FFFFFF"/>
                  </a:solidFill>
                  <a:latin typeface="Fahkwang"/>
                </a:rPr>
                <a:t>Provides Mental Health First Aid training to Independent School District, Charter, Private school, and Higher Education staff and contractors, Childcare facility staff, First Responders, military/veterans or their family members, Judges and Attorneys, and individuals with direct contact with students.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17105" y="5756402"/>
            <a:ext cx="7249404" cy="2428546"/>
            <a:chOff x="-35860" y="-373278"/>
            <a:chExt cx="9665871" cy="3238061"/>
          </a:xfrm>
        </p:grpSpPr>
        <p:sp>
          <p:nvSpPr>
            <p:cNvPr id="11" name="TextBox 11"/>
            <p:cNvSpPr txBox="1"/>
            <p:nvPr/>
          </p:nvSpPr>
          <p:spPr>
            <a:xfrm>
              <a:off x="-1" y="-373278"/>
              <a:ext cx="9630012" cy="1969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/>
              <a:r>
                <a:rPr lang="en-US" sz="2400" dirty="0">
                  <a:solidFill>
                    <a:srgbClr val="FFFFFF"/>
                  </a:solidFill>
                  <a:latin typeface="Fahkwang"/>
                </a:rPr>
                <a:t>SUBSTANCE ABUSE &amp; MENTAL HEALTH SERVICES ADMINISTRATION (SAMHSA) MENTAL HEALTH AWARENESS TRAINING EXPANSION GRANT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35860" y="2011555"/>
              <a:ext cx="9630012" cy="853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>
                  <a:solidFill>
                    <a:srgbClr val="FFFFFF"/>
                  </a:solidFill>
                  <a:latin typeface="Fahkwang"/>
                </a:rPr>
                <a:t>Provides ANY mental health awareness and/or suicide prevention/intervention training to the community at large.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85954" y="4066887"/>
            <a:ext cx="4880164" cy="21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Maharlika"/>
              </a:rPr>
              <a:t>Funding Sources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95375"/>
            <a:ext cx="1623060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dirty="0">
                <a:solidFill>
                  <a:srgbClr val="163459"/>
                </a:solidFill>
                <a:latin typeface="Maharlika"/>
              </a:rPr>
              <a:t>Why Attend a Training?</a:t>
            </a:r>
          </a:p>
        </p:txBody>
      </p:sp>
      <p:sp>
        <p:nvSpPr>
          <p:cNvPr id="4" name="AutoShape 4"/>
          <p:cNvSpPr/>
          <p:nvPr/>
        </p:nvSpPr>
        <p:spPr>
          <a:xfrm>
            <a:off x="1054472" y="3531910"/>
            <a:ext cx="17441881" cy="0"/>
          </a:xfrm>
          <a:prstGeom prst="line">
            <a:avLst/>
          </a:prstGeom>
          <a:ln w="9525" cap="rnd">
            <a:solidFill>
              <a:srgbClr val="1634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54472" y="3369985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343030" y="3360460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31589" y="336046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20147" y="3360460"/>
            <a:ext cx="323850" cy="3238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4370545"/>
            <a:ext cx="3567917" cy="197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1 in 5 adults and youth in our country has a mental illness.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17258" y="4370545"/>
            <a:ext cx="3567917" cy="345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On average, it takes someone 10 YEARS to seek treatment from when symptoms first start appearing.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05817" y="4370545"/>
            <a:ext cx="3567917" cy="447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Over 1 in 5 of high school students in Texas reported seriously thinking about suicide and making a plan.  12% reported attempting suicide.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94375" y="4370545"/>
            <a:ext cx="3567917" cy="296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In 2022, over 49,000 people died by suicide in the US, that's 1 death every 11 minutes.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1571" y="8479218"/>
            <a:ext cx="4871460" cy="126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 dirty="0">
                <a:solidFill>
                  <a:srgbClr val="163459"/>
                </a:solidFill>
                <a:latin typeface="Maharlika"/>
              </a:rPr>
              <a:t>LEARN HOW TO HELP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62977" y="8485147"/>
            <a:ext cx="4871460" cy="126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 dirty="0">
                <a:solidFill>
                  <a:srgbClr val="163459"/>
                </a:solidFill>
                <a:latin typeface="Maharlika"/>
              </a:rPr>
              <a:t>BREAK THE STIGMA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91826-AF9C-58B8-0BB8-2076A7937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0CD7A8-801C-3675-0488-F0915D09C3BD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72AB7CE-1B12-DB0F-3549-EBC11E9BE1F1}"/>
              </a:ext>
            </a:extLst>
          </p:cNvPr>
          <p:cNvSpPr txBox="1"/>
          <p:nvPr/>
        </p:nvSpPr>
        <p:spPr>
          <a:xfrm>
            <a:off x="1028700" y="1095375"/>
            <a:ext cx="16230600" cy="207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dirty="0">
                <a:solidFill>
                  <a:srgbClr val="163459"/>
                </a:solidFill>
                <a:latin typeface="Maharlika"/>
              </a:rPr>
              <a:t>Why Should Public Safety Attend a training?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08A35B9-A8B4-D73F-13B3-3B1CF195F199}"/>
              </a:ext>
            </a:extLst>
          </p:cNvPr>
          <p:cNvSpPr/>
          <p:nvPr/>
        </p:nvSpPr>
        <p:spPr>
          <a:xfrm>
            <a:off x="1054472" y="3531910"/>
            <a:ext cx="17441881" cy="0"/>
          </a:xfrm>
          <a:prstGeom prst="line">
            <a:avLst/>
          </a:prstGeom>
          <a:ln w="9525" cap="rnd">
            <a:solidFill>
              <a:srgbClr val="1634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BE14999-2D74-AE97-B049-DD284902341C}"/>
              </a:ext>
            </a:extLst>
          </p:cNvPr>
          <p:cNvGrpSpPr/>
          <p:nvPr/>
        </p:nvGrpSpPr>
        <p:grpSpPr>
          <a:xfrm>
            <a:off x="1054472" y="3369985"/>
            <a:ext cx="323850" cy="323850"/>
            <a:chOff x="0" y="0"/>
            <a:chExt cx="6350000" cy="63500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79A41-ED2D-9AF4-34D3-65E617A4A6C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AAE9C08-6DA5-A1F8-30BB-3316459DA890}"/>
              </a:ext>
            </a:extLst>
          </p:cNvPr>
          <p:cNvGrpSpPr/>
          <p:nvPr/>
        </p:nvGrpSpPr>
        <p:grpSpPr>
          <a:xfrm>
            <a:off x="5343030" y="3360460"/>
            <a:ext cx="323850" cy="323850"/>
            <a:chOff x="0" y="0"/>
            <a:chExt cx="6350000" cy="63500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61CBA24-2A10-F685-2DCD-7617B182391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DA02134-9531-B0F7-5A41-5DAF45C1EF32}"/>
              </a:ext>
            </a:extLst>
          </p:cNvPr>
          <p:cNvGrpSpPr/>
          <p:nvPr/>
        </p:nvGrpSpPr>
        <p:grpSpPr>
          <a:xfrm>
            <a:off x="9631589" y="3360460"/>
            <a:ext cx="323850" cy="323850"/>
            <a:chOff x="0" y="0"/>
            <a:chExt cx="635000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3C72E10-10A1-BA97-D9FD-26374F631B08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ADD83AB-A6ED-4715-ECE4-A82A15AFA01B}"/>
              </a:ext>
            </a:extLst>
          </p:cNvPr>
          <p:cNvGrpSpPr/>
          <p:nvPr/>
        </p:nvGrpSpPr>
        <p:grpSpPr>
          <a:xfrm>
            <a:off x="13920147" y="3360460"/>
            <a:ext cx="323850" cy="323850"/>
            <a:chOff x="0" y="0"/>
            <a:chExt cx="6350000" cy="63500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DF3DBBC-B820-19F1-17C2-C042446E4B4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634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BE640E16-6617-F4F0-5423-A6001EBC1EF2}"/>
              </a:ext>
            </a:extLst>
          </p:cNvPr>
          <p:cNvSpPr txBox="1"/>
          <p:nvPr/>
        </p:nvSpPr>
        <p:spPr>
          <a:xfrm>
            <a:off x="1028700" y="4370545"/>
            <a:ext cx="3567917" cy="34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Law enforcement officers in Texas frequently interact with individuals experiencing mental health challenges.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88DD82B-48A4-08EE-19F6-32FF9DFA6A71}"/>
              </a:ext>
            </a:extLst>
          </p:cNvPr>
          <p:cNvSpPr txBox="1"/>
          <p:nvPr/>
        </p:nvSpPr>
        <p:spPr>
          <a:xfrm>
            <a:off x="5317258" y="4370545"/>
            <a:ext cx="3567917" cy="397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Officers trained in Mental Health First Aid (MHFA) are less likely to use force and more likely to de-escalate situations.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3AFF389-0633-A904-8CFB-E973022DBE35}"/>
              </a:ext>
            </a:extLst>
          </p:cNvPr>
          <p:cNvSpPr txBox="1"/>
          <p:nvPr/>
        </p:nvSpPr>
        <p:spPr>
          <a:xfrm>
            <a:off x="9605817" y="4370545"/>
            <a:ext cx="3567917" cy="54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Texas officers face high rates of stress, PTSD, and suicide. MHFA promotes awareness and reduces stigma around seeking mental health help, including peer support.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C89F54D-06A2-30D0-0647-FC0143FBE8E8}"/>
              </a:ext>
            </a:extLst>
          </p:cNvPr>
          <p:cNvSpPr txBox="1"/>
          <p:nvPr/>
        </p:nvSpPr>
        <p:spPr>
          <a:xfrm>
            <a:off x="13894375" y="4370545"/>
            <a:ext cx="3567917" cy="447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00"/>
              </a:lnSpc>
            </a:pPr>
            <a:r>
              <a:rPr lang="en-US" sz="3000" dirty="0">
                <a:solidFill>
                  <a:srgbClr val="163459"/>
                </a:solidFill>
                <a:latin typeface="Fahkwang"/>
              </a:rPr>
              <a:t>MHFA can fulfill training mandates and aligns with public expectations for law enforcement to handle mental health calls with empathy and skill.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297C1CF-5770-1BDA-E7F5-2C8BF404C820}"/>
              </a:ext>
            </a:extLst>
          </p:cNvPr>
          <p:cNvSpPr txBox="1"/>
          <p:nvPr/>
        </p:nvSpPr>
        <p:spPr>
          <a:xfrm>
            <a:off x="471571" y="8479218"/>
            <a:ext cx="4871460" cy="126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 dirty="0">
                <a:solidFill>
                  <a:srgbClr val="163459"/>
                </a:solidFill>
                <a:latin typeface="Maharlika"/>
              </a:rPr>
              <a:t>LEARN HOW TO HELP</a:t>
            </a:r>
          </a:p>
        </p:txBody>
      </p:sp>
    </p:spTree>
    <p:extLst>
      <p:ext uri="{BB962C8B-B14F-4D97-AF65-F5344CB8AC3E}">
        <p14:creationId xmlns:p14="http://schemas.microsoft.com/office/powerpoint/2010/main" val="38782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7431" y="1085850"/>
            <a:ext cx="14773137" cy="92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n-US" sz="6499">
                <a:solidFill>
                  <a:srgbClr val="FFFFFF"/>
                </a:solidFill>
                <a:latin typeface="Maharlika"/>
              </a:rPr>
              <a:t>Trainings We Offer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EB49C-4B41-30C6-8366-9C46486C0C08}"/>
              </a:ext>
            </a:extLst>
          </p:cNvPr>
          <p:cNvGrpSpPr/>
          <p:nvPr/>
        </p:nvGrpSpPr>
        <p:grpSpPr>
          <a:xfrm>
            <a:off x="776197" y="2617890"/>
            <a:ext cx="16731471" cy="6621360"/>
            <a:chOff x="1024567" y="2636940"/>
            <a:chExt cx="16731471" cy="66213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6ECCAB6-79F7-E261-D57C-00A56A8A5195}"/>
                </a:ext>
              </a:extLst>
            </p:cNvPr>
            <p:cNvGrpSpPr/>
            <p:nvPr/>
          </p:nvGrpSpPr>
          <p:grpSpPr>
            <a:xfrm>
              <a:off x="1024567" y="2636940"/>
              <a:ext cx="3852233" cy="6621360"/>
              <a:chOff x="1024567" y="2636940"/>
              <a:chExt cx="3852233" cy="6621360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028700" y="2636940"/>
                <a:ext cx="3848100" cy="6621360"/>
                <a:chOff x="0" y="0"/>
                <a:chExt cx="3195423" cy="4295905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3195423" cy="4295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423" h="4295905">
                      <a:moveTo>
                        <a:pt x="0" y="0"/>
                      </a:moveTo>
                      <a:lnTo>
                        <a:pt x="3195423" y="0"/>
                      </a:lnTo>
                      <a:lnTo>
                        <a:pt x="3195423" y="4295905"/>
                      </a:lnTo>
                      <a:lnTo>
                        <a:pt x="0" y="4295905"/>
                      </a:lnTo>
                      <a:close/>
                    </a:path>
                  </a:pathLst>
                </a:custGeom>
                <a:solidFill>
                  <a:srgbClr val="FFFFFF">
                    <a:alpha val="25882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" name="TextBox 9"/>
              <p:cNvSpPr txBox="1"/>
              <p:nvPr/>
            </p:nvSpPr>
            <p:spPr>
              <a:xfrm>
                <a:off x="1024567" y="5619827"/>
                <a:ext cx="3701485" cy="29725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647703" lvl="1" indent="-323852">
                  <a:lnSpc>
                    <a:spcPts val="3900"/>
                  </a:lnSpc>
                  <a:buFont typeface="Arial"/>
                  <a:buChar char="•"/>
                </a:pPr>
                <a:r>
                  <a:rPr lang="en-US" sz="2800" dirty="0">
                    <a:solidFill>
                      <a:srgbClr val="FFFFFF"/>
                    </a:solidFill>
                    <a:latin typeface="Fahkwang"/>
                  </a:rPr>
                  <a:t>ADULT (adults helping adults)</a:t>
                </a:r>
              </a:p>
              <a:p>
                <a:pPr marL="647703" lvl="1" indent="-323852">
                  <a:lnSpc>
                    <a:spcPts val="3900"/>
                  </a:lnSpc>
                  <a:buFont typeface="Arial"/>
                  <a:buChar char="•"/>
                </a:pPr>
                <a:r>
                  <a:rPr lang="en-US" sz="2800" dirty="0">
                    <a:solidFill>
                      <a:srgbClr val="FFFFFF"/>
                    </a:solidFill>
                    <a:latin typeface="Fahkwang"/>
                  </a:rPr>
                  <a:t>YOUTH (adults helping youth)</a:t>
                </a:r>
              </a:p>
              <a:p>
                <a:pPr marL="647703" lvl="1" indent="-323852">
                  <a:lnSpc>
                    <a:spcPts val="3900"/>
                  </a:lnSpc>
                  <a:buFont typeface="Arial"/>
                  <a:buChar char="•"/>
                </a:pPr>
                <a:r>
                  <a:rPr lang="en-US" sz="2800" dirty="0">
                    <a:solidFill>
                      <a:srgbClr val="FFFFFF"/>
                    </a:solidFill>
                    <a:latin typeface="Fahkwang"/>
                  </a:rPr>
                  <a:t>TEEN (teens helping teens)</a:t>
                </a:r>
                <a:endParaRPr lang="en-US" sz="3200" dirty="0">
                  <a:solidFill>
                    <a:srgbClr val="FFFFFF"/>
                  </a:solidFill>
                  <a:latin typeface="Fahkwang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706185" y="2945424"/>
                <a:ext cx="2493129" cy="2365919"/>
              </a:xfrm>
              <a:custGeom>
                <a:avLst/>
                <a:gdLst/>
                <a:ahLst/>
                <a:cxnLst/>
                <a:rect l="l" t="t" r="r" b="b"/>
                <a:pathLst>
                  <a:path w="3060069" h="2891404">
                    <a:moveTo>
                      <a:pt x="0" y="0"/>
                    </a:moveTo>
                    <a:lnTo>
                      <a:pt x="3060069" y="0"/>
                    </a:lnTo>
                    <a:lnTo>
                      <a:pt x="3060069" y="2891404"/>
                    </a:lnTo>
                    <a:lnTo>
                      <a:pt x="0" y="289140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F1491F6-60BE-83DB-90D9-CC1924239D94}"/>
                </a:ext>
              </a:extLst>
            </p:cNvPr>
            <p:cNvGrpSpPr/>
            <p:nvPr/>
          </p:nvGrpSpPr>
          <p:grpSpPr>
            <a:xfrm>
              <a:off x="5392107" y="2636940"/>
              <a:ext cx="3848100" cy="6621360"/>
              <a:chOff x="6782419" y="2636940"/>
              <a:chExt cx="3848100" cy="6621360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6782419" y="2636940"/>
                <a:ext cx="3848100" cy="6621360"/>
                <a:chOff x="0" y="0"/>
                <a:chExt cx="3195423" cy="4295905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3195423" cy="4295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423" h="4295905">
                      <a:moveTo>
                        <a:pt x="0" y="0"/>
                      </a:moveTo>
                      <a:lnTo>
                        <a:pt x="3195423" y="0"/>
                      </a:lnTo>
                      <a:lnTo>
                        <a:pt x="3195423" y="4295905"/>
                      </a:lnTo>
                      <a:lnTo>
                        <a:pt x="0" y="4295905"/>
                      </a:lnTo>
                      <a:close/>
                    </a:path>
                  </a:pathLst>
                </a:custGeom>
                <a:solidFill>
                  <a:srgbClr val="FFFFFF">
                    <a:alpha val="25882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" name="TextBox 10"/>
              <p:cNvSpPr txBox="1"/>
              <p:nvPr/>
            </p:nvSpPr>
            <p:spPr>
              <a:xfrm>
                <a:off x="7194468" y="5947620"/>
                <a:ext cx="3023999" cy="19722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00"/>
                  </a:lnSpc>
                </a:pPr>
                <a:r>
                  <a:rPr lang="en-US" sz="2800" dirty="0">
                    <a:solidFill>
                      <a:srgbClr val="FFFFFF"/>
                    </a:solidFill>
                    <a:latin typeface="Fahkwang"/>
                  </a:rPr>
                  <a:t>SUICIDE PREVENTION GATEKEEPER TRAINING</a:t>
                </a: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7260349" y="3121318"/>
                <a:ext cx="2892238" cy="2022182"/>
              </a:xfrm>
              <a:custGeom>
                <a:avLst/>
                <a:gdLst/>
                <a:ahLst/>
                <a:cxnLst/>
                <a:rect l="l" t="t" r="r" b="b"/>
                <a:pathLst>
                  <a:path w="3549936" h="1939243">
                    <a:moveTo>
                      <a:pt x="0" y="0"/>
                    </a:moveTo>
                    <a:lnTo>
                      <a:pt x="3549936" y="0"/>
                    </a:lnTo>
                    <a:lnTo>
                      <a:pt x="3549936" y="1939242"/>
                    </a:lnTo>
                    <a:lnTo>
                      <a:pt x="0" y="19392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DB0753-D109-C429-4253-6A7A45DA87CC}"/>
                </a:ext>
              </a:extLst>
            </p:cNvPr>
            <p:cNvGrpSpPr/>
            <p:nvPr/>
          </p:nvGrpSpPr>
          <p:grpSpPr>
            <a:xfrm>
              <a:off x="9652257" y="2636940"/>
              <a:ext cx="3848100" cy="6621360"/>
              <a:chOff x="9652257" y="2636940"/>
              <a:chExt cx="3848100" cy="6621360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9652257" y="2636940"/>
                <a:ext cx="3848100" cy="6621360"/>
                <a:chOff x="0" y="0"/>
                <a:chExt cx="3195423" cy="4295905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3195423" cy="4295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423" h="4295905">
                      <a:moveTo>
                        <a:pt x="0" y="0"/>
                      </a:moveTo>
                      <a:lnTo>
                        <a:pt x="3195423" y="0"/>
                      </a:lnTo>
                      <a:lnTo>
                        <a:pt x="3195423" y="4295905"/>
                      </a:lnTo>
                      <a:lnTo>
                        <a:pt x="0" y="4295905"/>
                      </a:lnTo>
                      <a:close/>
                    </a:path>
                  </a:pathLst>
                </a:custGeom>
                <a:solidFill>
                  <a:srgbClr val="FFFFFF">
                    <a:alpha val="25882"/>
                  </a:srgbClr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1" name="TextBox 11"/>
              <p:cNvSpPr txBox="1"/>
              <p:nvPr/>
            </p:nvSpPr>
            <p:spPr>
              <a:xfrm>
                <a:off x="10103351" y="5753100"/>
                <a:ext cx="3023999" cy="24724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00"/>
                  </a:lnSpc>
                </a:pPr>
                <a:r>
                  <a:rPr lang="en-US" sz="2800" dirty="0">
                    <a:solidFill>
                      <a:srgbClr val="FFFFFF"/>
                    </a:solidFill>
                    <a:latin typeface="Fahkwang"/>
                  </a:rPr>
                  <a:t>APPLIED SUICIDE INTERVENTION SKILLS TRAINING</a:t>
                </a: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0103352" y="3622837"/>
                <a:ext cx="2945909" cy="1011091"/>
              </a:xfrm>
              <a:custGeom>
                <a:avLst/>
                <a:gdLst/>
                <a:ahLst/>
                <a:cxnLst/>
                <a:rect l="l" t="t" r="r" b="b"/>
                <a:pathLst>
                  <a:path w="3615812" h="969621">
                    <a:moveTo>
                      <a:pt x="0" y="0"/>
                    </a:moveTo>
                    <a:lnTo>
                      <a:pt x="3615811" y="0"/>
                    </a:lnTo>
                    <a:lnTo>
                      <a:pt x="3615811" y="969622"/>
                    </a:lnTo>
                    <a:lnTo>
                      <a:pt x="0" y="96962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88506DD-F8B2-FC1F-1621-AE4FC3D921C4}"/>
                </a:ext>
              </a:extLst>
            </p:cNvPr>
            <p:cNvGrpSpPr/>
            <p:nvPr/>
          </p:nvGrpSpPr>
          <p:grpSpPr>
            <a:xfrm>
              <a:off x="13903805" y="2636940"/>
              <a:ext cx="3852233" cy="6621360"/>
              <a:chOff x="13903805" y="2636940"/>
              <a:chExt cx="3852233" cy="6621360"/>
            </a:xfrm>
          </p:grpSpPr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457BE04E-E3E7-F3AD-37D5-B6DAB379E883}"/>
                  </a:ext>
                </a:extLst>
              </p:cNvPr>
              <p:cNvGrpSpPr/>
              <p:nvPr/>
            </p:nvGrpSpPr>
            <p:grpSpPr>
              <a:xfrm>
                <a:off x="13903805" y="2636940"/>
                <a:ext cx="3848100" cy="6621360"/>
                <a:chOff x="0" y="0"/>
                <a:chExt cx="3195423" cy="4295905"/>
              </a:xfrm>
            </p:grpSpPr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3F0BDCFB-F91A-DB87-6F5D-AEBE9DC5C9E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95423" cy="4295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423" h="4295905">
                      <a:moveTo>
                        <a:pt x="0" y="0"/>
                      </a:moveTo>
                      <a:lnTo>
                        <a:pt x="3195423" y="0"/>
                      </a:lnTo>
                      <a:lnTo>
                        <a:pt x="3195423" y="4295905"/>
                      </a:lnTo>
                      <a:lnTo>
                        <a:pt x="0" y="4295905"/>
                      </a:lnTo>
                      <a:close/>
                    </a:path>
                  </a:pathLst>
                </a:custGeom>
                <a:solidFill>
                  <a:srgbClr val="FFFFFF">
                    <a:alpha val="25882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8D8F7D5-C55F-0D9C-51BB-37D93C4D8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25600" y="2945424"/>
                <a:ext cx="3147408" cy="254093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DFE48A-62A4-9A4D-A5C4-89693850B0F8}"/>
                  </a:ext>
                </a:extLst>
              </p:cNvPr>
              <p:cNvSpPr txBox="1"/>
              <p:nvPr/>
            </p:nvSpPr>
            <p:spPr>
              <a:xfrm>
                <a:off x="13963849" y="5947620"/>
                <a:ext cx="379218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Fahkwang" panose="00000500000000000000" pitchFamily="2" charset="-34"/>
                    <a:cs typeface="Fahkwang" panose="00000500000000000000" pitchFamily="2" charset="-34"/>
                  </a:rPr>
                  <a:t>CONVERSATIONS ON ACCESS TO LETHAL MEANS</a:t>
                </a: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941441">
            <a:off x="11577215" y="1428845"/>
            <a:ext cx="14401564" cy="13231437"/>
          </a:xfrm>
          <a:custGeom>
            <a:avLst/>
            <a:gdLst/>
            <a:ahLst/>
            <a:cxnLst/>
            <a:rect l="l" t="t" r="r" b="b"/>
            <a:pathLst>
              <a:path w="14401564" h="13231437">
                <a:moveTo>
                  <a:pt x="0" y="0"/>
                </a:moveTo>
                <a:lnTo>
                  <a:pt x="14401564" y="0"/>
                </a:lnTo>
                <a:lnTo>
                  <a:pt x="14401564" y="13231437"/>
                </a:lnTo>
                <a:lnTo>
                  <a:pt x="0" y="1323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29081">
            <a:off x="-8370255" y="-5309523"/>
            <a:ext cx="14401564" cy="13231437"/>
          </a:xfrm>
          <a:custGeom>
            <a:avLst/>
            <a:gdLst/>
            <a:ahLst/>
            <a:cxnLst/>
            <a:rect l="l" t="t" r="r" b="b"/>
            <a:pathLst>
              <a:path w="14401564" h="13231437">
                <a:moveTo>
                  <a:pt x="0" y="0"/>
                </a:moveTo>
                <a:lnTo>
                  <a:pt x="14401564" y="0"/>
                </a:lnTo>
                <a:lnTo>
                  <a:pt x="14401564" y="13231437"/>
                </a:lnTo>
                <a:lnTo>
                  <a:pt x="0" y="1323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79926" y="2749309"/>
            <a:ext cx="12328148" cy="4788382"/>
            <a:chOff x="0" y="0"/>
            <a:chExt cx="16437531" cy="6384509"/>
          </a:xfrm>
        </p:grpSpPr>
        <p:sp>
          <p:nvSpPr>
            <p:cNvPr id="5" name="TextBox 5"/>
            <p:cNvSpPr txBox="1"/>
            <p:nvPr/>
          </p:nvSpPr>
          <p:spPr>
            <a:xfrm>
              <a:off x="0" y="2247483"/>
              <a:ext cx="16437531" cy="4137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dirty="0">
                  <a:solidFill>
                    <a:srgbClr val="FFFFFF"/>
                  </a:solidFill>
                  <a:latin typeface="Fahkwang Extra-Light"/>
                </a:rPr>
                <a:t>Mental Health First Aid is the initial help offered to a person developing a mental health or substance use challenge or experiencing a mental health crisis. The first aid is given until appropriate treatment and support are received or until the crisis resolves.</a:t>
              </a:r>
            </a:p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endParaRPr lang="en-US" sz="2999" dirty="0">
                <a:solidFill>
                  <a:srgbClr val="FFFFFF"/>
                </a:solidFill>
                <a:latin typeface="Fahkwang Extra-Ligh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16437531" cy="1550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00"/>
                </a:lnSpc>
              </a:pPr>
              <a:r>
                <a:rPr lang="en-US" sz="8000" dirty="0">
                  <a:solidFill>
                    <a:srgbClr val="FFFFFF"/>
                  </a:solidFill>
                  <a:latin typeface="Maharlika"/>
                </a:rPr>
                <a:t>Mental Health First Aid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881" y="3116312"/>
            <a:ext cx="10715136" cy="657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aharlika"/>
              </a:rPr>
              <a:t>Only offered In-Person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8027" y="744592"/>
            <a:ext cx="8851338" cy="21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aharlika"/>
              </a:rPr>
              <a:t>Profession Specific Modules</a:t>
            </a:r>
          </a:p>
        </p:txBody>
      </p:sp>
      <p:sp>
        <p:nvSpPr>
          <p:cNvPr id="4" name="Freeform 4"/>
          <p:cNvSpPr/>
          <p:nvPr/>
        </p:nvSpPr>
        <p:spPr>
          <a:xfrm>
            <a:off x="-2421198" y="3773538"/>
            <a:ext cx="12580967" cy="16026710"/>
          </a:xfrm>
          <a:custGeom>
            <a:avLst/>
            <a:gdLst/>
            <a:ahLst/>
            <a:cxnLst/>
            <a:rect l="l" t="t" r="r" b="b"/>
            <a:pathLst>
              <a:path w="12580967" h="16026710">
                <a:moveTo>
                  <a:pt x="0" y="0"/>
                </a:moveTo>
                <a:lnTo>
                  <a:pt x="12580967" y="0"/>
                </a:lnTo>
                <a:lnTo>
                  <a:pt x="12580967" y="16026710"/>
                </a:lnTo>
                <a:lnTo>
                  <a:pt x="0" y="1602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837523" y="2852593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Fahkwang"/>
              </a:rPr>
              <a:t>Public Safety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37523" y="5134227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Veteran/Military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37523" y="3993410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Fahkwang"/>
              </a:rPr>
              <a:t>Fire/EMS</a:t>
            </a:r>
          </a:p>
        </p:txBody>
      </p:sp>
      <p:sp>
        <p:nvSpPr>
          <p:cNvPr id="8" name="AutoShape 8"/>
          <p:cNvSpPr/>
          <p:nvPr/>
        </p:nvSpPr>
        <p:spPr>
          <a:xfrm>
            <a:off x="10156937" y="3674462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156937" y="481527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0156937" y="5956095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837523" y="6275043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Older Adults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156937" y="710439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837523" y="7385385"/>
            <a:ext cx="91310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Fahkwang"/>
              </a:rPr>
              <a:t>Corrections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0156937" y="8214740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949101" y="8362377"/>
            <a:ext cx="9131069" cy="50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Fahkwang"/>
              </a:rPr>
              <a:t>Higher Education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0159769" y="925353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83082">
            <a:off x="7902822" y="-6590672"/>
            <a:ext cx="20694040" cy="19012649"/>
          </a:xfrm>
          <a:custGeom>
            <a:avLst/>
            <a:gdLst/>
            <a:ahLst/>
            <a:cxnLst/>
            <a:rect l="l" t="t" r="r" b="b"/>
            <a:pathLst>
              <a:path w="20694040" h="19012649">
                <a:moveTo>
                  <a:pt x="0" y="0"/>
                </a:moveTo>
                <a:lnTo>
                  <a:pt x="20694040" y="0"/>
                </a:lnTo>
                <a:lnTo>
                  <a:pt x="20694040" y="19012649"/>
                </a:lnTo>
                <a:lnTo>
                  <a:pt x="0" y="1901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76325"/>
            <a:ext cx="7451990" cy="165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6100" dirty="0">
                <a:solidFill>
                  <a:srgbClr val="FFFFFF"/>
                </a:solidFill>
                <a:latin typeface="Maharlika"/>
              </a:rPr>
              <a:t>Format and Length </a:t>
            </a:r>
          </a:p>
          <a:p>
            <a:pPr marL="0" lvl="0" indent="0" algn="ctr">
              <a:lnSpc>
                <a:spcPts val="6100"/>
              </a:lnSpc>
            </a:pPr>
            <a:r>
              <a:rPr lang="en-US" sz="6100" dirty="0">
                <a:solidFill>
                  <a:srgbClr val="FFFFFF"/>
                </a:solidFill>
                <a:latin typeface="Maharlika"/>
              </a:rPr>
              <a:t>of Training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7044" y="2737701"/>
            <a:ext cx="10961556" cy="667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6" lvl="1" indent="-334643">
              <a:buFont typeface="Arial"/>
              <a:buChar char="•"/>
            </a:pPr>
            <a:r>
              <a:rPr lang="en-US" sz="3099" b="1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 Blended </a:t>
            </a: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US" sz="3099" dirty="0">
                <a:solidFill>
                  <a:schemeClr val="bg1"/>
                </a:solidFill>
                <a:latin typeface="Fahkwang Extra-Light"/>
              </a:rPr>
              <a:t>2 Hours of self-paced online pre-work and 6 hours of live or ZOOM training with an instructor.</a:t>
            </a:r>
            <a:endParaRPr lang="en-US" sz="3099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buFont typeface="Arial"/>
              <a:buChar char="•"/>
            </a:pPr>
            <a:endParaRPr lang="en-US" sz="3099" b="1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buFont typeface="Arial"/>
              <a:buChar char="•"/>
            </a:pPr>
            <a:r>
              <a:rPr lang="en-US" sz="3099" b="1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Blended </a:t>
            </a: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US" sz="3099" dirty="0">
                <a:solidFill>
                  <a:schemeClr val="bg1"/>
                </a:solidFill>
                <a:latin typeface="Fahkwang Extra-Light"/>
              </a:rPr>
              <a:t>2 Hours of self-paced online pre-work and 5 hours of live or ZOOM training with an instructor.</a:t>
            </a:r>
            <a:endParaRPr lang="en-US" sz="3099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buFont typeface="Arial"/>
              <a:buChar char="•"/>
            </a:pPr>
            <a:endParaRPr lang="en-US" sz="3099" b="1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buFont typeface="Arial"/>
              <a:buChar char="•"/>
            </a:pPr>
            <a:r>
              <a:rPr lang="en-US" sz="3099" b="1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 In-Person </a:t>
            </a: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US" sz="3099" dirty="0">
                <a:solidFill>
                  <a:schemeClr val="bg1"/>
                </a:solidFill>
                <a:latin typeface="Fahkwang Extra-Light"/>
              </a:rPr>
              <a:t>8 Hours </a:t>
            </a:r>
            <a:endParaRPr lang="en-US" sz="3099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lnSpc>
                <a:spcPct val="150000"/>
              </a:lnSpc>
              <a:buFont typeface="Arial"/>
              <a:buChar char="•"/>
            </a:pPr>
            <a:endParaRPr lang="en-US" sz="3099" b="1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lnSpc>
                <a:spcPct val="150000"/>
              </a:lnSpc>
              <a:buFont typeface="Arial"/>
              <a:buChar char="•"/>
            </a:pPr>
            <a:r>
              <a:rPr lang="en-US" sz="3099" b="1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In-Person-</a:t>
            </a:r>
            <a:r>
              <a:rPr lang="en-US" sz="3099" b="1" dirty="0">
                <a:solidFill>
                  <a:schemeClr val="bg1"/>
                </a:solidFill>
                <a:latin typeface="Fahkwang Extra-Light"/>
              </a:rPr>
              <a:t> </a:t>
            </a:r>
            <a:r>
              <a:rPr lang="en-US" sz="3099" dirty="0">
                <a:solidFill>
                  <a:schemeClr val="bg1"/>
                </a:solidFill>
                <a:latin typeface="Fahkwang Extra-Light"/>
              </a:rPr>
              <a:t>7 Hours </a:t>
            </a:r>
            <a:endParaRPr lang="en-US" sz="3099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buFont typeface="Arial"/>
              <a:buChar char="•"/>
            </a:pPr>
            <a:endParaRPr lang="en-US" sz="3099" b="1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69286" lvl="1" indent="-334643">
              <a:buFont typeface="Arial"/>
              <a:buChar char="•"/>
            </a:pPr>
            <a:r>
              <a:rPr lang="en-US" sz="3099" b="1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Teen (youth 9th-12th Grade) </a:t>
            </a:r>
            <a:r>
              <a:rPr lang="en-US" sz="3099" dirty="0">
                <a:solidFill>
                  <a:schemeClr val="bg1"/>
                </a:solidFill>
                <a:latin typeface="Fahkwang Extra-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lang="en-US" sz="3099" dirty="0">
                <a:solidFill>
                  <a:schemeClr val="bg1"/>
                </a:solidFill>
                <a:latin typeface="Fahkwang Extra-Light"/>
              </a:rPr>
              <a:t> 3 90-minute sessions or 6 45-minute session.</a:t>
            </a:r>
            <a:endParaRPr lang="en-US" sz="3099" dirty="0">
              <a:solidFill>
                <a:schemeClr val="bg1"/>
              </a:solidFill>
              <a:latin typeface="Fahkwang Extra-Ligh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77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363247" y="5441540"/>
            <a:ext cx="7423488" cy="48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AS+K Model: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Ask about suicide.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Seek more information.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Safety First by considering ways a person at risk can find immediate support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Secure Lethal Means to help put time and distance between someone at risk and lethal means.</a:t>
            </a:r>
          </a:p>
          <a:p>
            <a:pPr marL="647698" lvl="1" indent="-323849">
              <a:lnSpc>
                <a:spcPts val="293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Know where and how to refer (take action).</a:t>
            </a:r>
          </a:p>
          <a:p>
            <a:pPr marL="0" lvl="0" indent="0" algn="l">
              <a:lnSpc>
                <a:spcPts val="2939"/>
              </a:lnSpc>
            </a:pPr>
            <a:endParaRPr lang="en-US" sz="2999" dirty="0">
              <a:solidFill>
                <a:srgbClr val="163459"/>
              </a:solidFill>
              <a:latin typeface="Fahkwang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7206" y="5895949"/>
            <a:ext cx="8636794" cy="391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Suicide prevention gatekeeper training created by the Texas Suicide Prevention Coalition. </a:t>
            </a:r>
          </a:p>
          <a:p>
            <a:pPr marL="647697" lvl="1" indent="-323848">
              <a:lnSpc>
                <a:spcPts val="311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Learn prevalence rates, risk and protective factors, warning signs of suicide, and AS+K model on how to help.</a:t>
            </a:r>
          </a:p>
          <a:p>
            <a:pPr marL="647697" lvl="1" indent="-323848" algn="l">
              <a:lnSpc>
                <a:spcPts val="3119"/>
              </a:lnSpc>
              <a:buFont typeface="Arial"/>
              <a:buChar char="•"/>
            </a:pPr>
            <a:r>
              <a:rPr lang="en-US" sz="2999" dirty="0">
                <a:solidFill>
                  <a:srgbClr val="163459"/>
                </a:solidFill>
                <a:latin typeface="Fahkwang Bold"/>
              </a:rPr>
              <a:t>Training is around 3 hours and can be completed either virtually or in-person. </a:t>
            </a:r>
          </a:p>
        </p:txBody>
      </p:sp>
      <p:sp>
        <p:nvSpPr>
          <p:cNvPr id="5" name="Freeform 5"/>
          <p:cNvSpPr/>
          <p:nvPr/>
        </p:nvSpPr>
        <p:spPr>
          <a:xfrm>
            <a:off x="4740444" y="711231"/>
            <a:ext cx="8610340" cy="4544230"/>
          </a:xfrm>
          <a:custGeom>
            <a:avLst/>
            <a:gdLst/>
            <a:ahLst/>
            <a:cxnLst/>
            <a:rect l="l" t="t" r="r" b="b"/>
            <a:pathLst>
              <a:path w="8610340" h="4544230">
                <a:moveTo>
                  <a:pt x="0" y="0"/>
                </a:moveTo>
                <a:lnTo>
                  <a:pt x="8610340" y="0"/>
                </a:lnTo>
                <a:lnTo>
                  <a:pt x="8610340" y="4544230"/>
                </a:lnTo>
                <a:lnTo>
                  <a:pt x="0" y="4544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53" b="-175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7138</TotalTime>
  <Words>898</Words>
  <Application>Microsoft Office PowerPoint</Application>
  <PresentationFormat>Custom</PresentationFormat>
  <Paragraphs>93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Fahkwang Bold</vt:lpstr>
      <vt:lpstr>Fahkwang</vt:lpstr>
      <vt:lpstr>Fahkwang Extra-Light</vt:lpstr>
      <vt:lpstr>Calibri</vt:lpstr>
      <vt:lpstr>Maharlika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Gradients Basic Simple Presentation</dc:title>
  <dc:creator>Michelle Foster</dc:creator>
  <cp:lastModifiedBy>Michelle Foster</cp:lastModifiedBy>
  <cp:revision>5</cp:revision>
  <dcterms:created xsi:type="dcterms:W3CDTF">2006-08-16T00:00:00Z</dcterms:created>
  <dcterms:modified xsi:type="dcterms:W3CDTF">2025-09-12T17:46:36Z</dcterms:modified>
  <dc:identifier>DAFu_qvZU_U</dc:identifier>
</cp:coreProperties>
</file>