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60" r:id="rId4"/>
    <p:sldId id="259" r:id="rId5"/>
    <p:sldId id="271" r:id="rId6"/>
    <p:sldId id="272" r:id="rId7"/>
    <p:sldId id="266" r:id="rId8"/>
    <p:sldId id="270" r:id="rId9"/>
    <p:sldId id="269" r:id="rId10"/>
  </p:sldIdLst>
  <p:sldSz cx="9144000" cy="6858000" type="screen4x3"/>
  <p:notesSz cx="6950075"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latin typeface="Baskerville Old Face" panose="02020602080505020303" pitchFamily="18" charset="0"/>
              </a:rPr>
              <a:t>6,</a:t>
            </a:r>
            <a:r>
              <a:rPr lang="en-US" baseline="0" dirty="0">
                <a:latin typeface="Baskerville Old Face" panose="02020602080505020303" pitchFamily="18" charset="0"/>
              </a:rPr>
              <a:t>376 total client visits 2025</a:t>
            </a:r>
            <a:endParaRPr lang="en-US" dirty="0">
              <a:latin typeface="Baskerville Old Face" panose="02020602080505020303" pitchFamily="18" charset="0"/>
            </a:endParaRPr>
          </a:p>
        </c:rich>
      </c:tx>
      <c:overlay val="0"/>
    </c:title>
    <c:autoTitleDeleted val="0"/>
    <c:plotArea>
      <c:layout/>
      <c:pieChart>
        <c:varyColors val="1"/>
        <c:ser>
          <c:idx val="0"/>
          <c:order val="0"/>
          <c:tx>
            <c:strRef>
              <c:f>Sheet1!$B$1</c:f>
              <c:strCache>
                <c:ptCount val="1"/>
                <c:pt idx="0">
                  <c:v>Veterans</c:v>
                </c:pt>
              </c:strCache>
            </c:strRef>
          </c:tx>
          <c:dLbls>
            <c:spPr>
              <a:noFill/>
              <a:ln>
                <a:noFill/>
              </a:ln>
              <a:effectLst/>
            </c:spPr>
            <c:showLegendKey val="0"/>
            <c:showVal val="0"/>
            <c:showCatName val="0"/>
            <c:showSerName val="0"/>
            <c:showPercent val="1"/>
            <c:showBubbleSize val="0"/>
            <c:showLeaderLines val="1"/>
            <c:extLst>
              <c:ext xmlns:c15="http://schemas.microsoft.com/office/drawing/2012/chart" uri="{CE6537A1-D6FC-4f65-9D91-7224C49458BB}"/>
            </c:extLst>
          </c:dLbls>
          <c:cat>
            <c:strRef>
              <c:f>Sheet1!$A$2:$A$3</c:f>
              <c:strCache>
                <c:ptCount val="2"/>
                <c:pt idx="0">
                  <c:v>Veterans</c:v>
                </c:pt>
                <c:pt idx="1">
                  <c:v>New Veterans</c:v>
                </c:pt>
              </c:strCache>
            </c:strRef>
          </c:cat>
          <c:val>
            <c:numRef>
              <c:f>Sheet1!$B$2:$B$3</c:f>
              <c:numCache>
                <c:formatCode>General</c:formatCode>
                <c:ptCount val="2"/>
                <c:pt idx="0">
                  <c:v>273</c:v>
                </c:pt>
                <c:pt idx="1">
                  <c:v>93</c:v>
                </c:pt>
              </c:numCache>
            </c:numRef>
          </c:val>
          <c:extLst>
            <c:ext xmlns:c16="http://schemas.microsoft.com/office/drawing/2014/chart" uri="{C3380CC4-5D6E-409C-BE32-E72D297353CC}">
              <c16:uniqueId val="{00000000-6ED4-4D9B-8D47-2B390A30F753}"/>
            </c:ext>
          </c:extLst>
        </c:ser>
        <c:dLbls>
          <c:showLegendKey val="0"/>
          <c:showVal val="0"/>
          <c:showCatName val="0"/>
          <c:showSerName val="0"/>
          <c:showPercent val="1"/>
          <c:showBubbleSize val="0"/>
          <c:showLeaderLines val="1"/>
        </c:dLbls>
        <c:firstSliceAng val="0"/>
      </c:pieChart>
    </c:plotArea>
    <c:legend>
      <c:legendPos val="r"/>
      <c:overlay val="0"/>
    </c:legend>
    <c:plotVisOnly val="1"/>
    <c:dispBlanksAs val="zero"/>
    <c:showDLblsOverMax val="0"/>
  </c:chart>
  <c:txPr>
    <a:bodyPr/>
    <a:lstStyle/>
    <a:p>
      <a:pPr>
        <a:defRPr sz="1800"/>
      </a:pPr>
      <a:endParaRPr lang="en-US"/>
    </a:p>
  </c:txPr>
  <c:externalData r:id="rId1">
    <c:autoUpdate val="0"/>
  </c:externalData>
</c:chartSpace>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C9B18AF-EEF2-4761-9F70-CEE7388D94E7}" type="datetimeFigureOut">
              <a:rPr lang="en-US" smtClean="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A845D9-8D97-48F1-AFE5-60A7A89CEFDE}" type="slidenum">
              <a:rPr lang="en-US" smtClean="0"/>
              <a:pPr/>
              <a:t>‹#›</a:t>
            </a:fld>
            <a:endParaRPr lang="en-US" dirty="0"/>
          </a:p>
        </p:txBody>
      </p:sp>
    </p:spTree>
    <p:extLst>
      <p:ext uri="{BB962C8B-B14F-4D97-AF65-F5344CB8AC3E}">
        <p14:creationId xmlns:p14="http://schemas.microsoft.com/office/powerpoint/2010/main" val="206843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9B18AF-EEF2-4761-9F70-CEE7388D94E7}" type="datetimeFigureOut">
              <a:rPr lang="en-US" smtClean="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A845D9-8D97-48F1-AFE5-60A7A89CEFDE}" type="slidenum">
              <a:rPr lang="en-US" smtClean="0"/>
              <a:pPr/>
              <a:t>‹#›</a:t>
            </a:fld>
            <a:endParaRPr lang="en-US" dirty="0"/>
          </a:p>
        </p:txBody>
      </p:sp>
    </p:spTree>
    <p:extLst>
      <p:ext uri="{BB962C8B-B14F-4D97-AF65-F5344CB8AC3E}">
        <p14:creationId xmlns:p14="http://schemas.microsoft.com/office/powerpoint/2010/main" val="10342037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C9B18AF-EEF2-4761-9F70-CEE7388D94E7}" type="datetimeFigureOut">
              <a:rPr lang="en-US" smtClean="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A845D9-8D97-48F1-AFE5-60A7A89CEFDE}" type="slidenum">
              <a:rPr lang="en-US" smtClean="0"/>
              <a:pPr/>
              <a:t>‹#›</a:t>
            </a:fld>
            <a:endParaRPr lang="en-US" dirty="0"/>
          </a:p>
        </p:txBody>
      </p:sp>
    </p:spTree>
    <p:extLst>
      <p:ext uri="{BB962C8B-B14F-4D97-AF65-F5344CB8AC3E}">
        <p14:creationId xmlns:p14="http://schemas.microsoft.com/office/powerpoint/2010/main" val="12264547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C9B18AF-EEF2-4761-9F70-CEE7388D94E7}" type="datetimeFigureOut">
              <a:rPr lang="en-US" smtClean="0"/>
              <a:pPr/>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A845D9-8D97-48F1-AFE5-60A7A89CEFDE}" type="slidenum">
              <a:rPr lang="en-US" smtClean="0"/>
              <a:pPr/>
              <a:t>‹#›</a:t>
            </a:fld>
            <a:endParaRPr lang="en-US" dirty="0"/>
          </a:p>
        </p:txBody>
      </p:sp>
    </p:spTree>
    <p:extLst>
      <p:ext uri="{BB962C8B-B14F-4D97-AF65-F5344CB8AC3E}">
        <p14:creationId xmlns:p14="http://schemas.microsoft.com/office/powerpoint/2010/main" val="5254053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C9B18AF-EEF2-4761-9F70-CEE7388D94E7}" type="datetimeFigureOut">
              <a:rPr lang="en-US" smtClean="0"/>
              <a:pPr/>
              <a:t>9/1/2026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9A845D9-8D97-48F1-AFE5-60A7A89CEFDE}" type="slidenum">
              <a:rPr lang="en-US" smtClean="0"/>
              <a:pPr/>
              <a:t>‹#›</a:t>
            </a:fld>
            <a:endParaRPr lang="en-US" dirty="0"/>
          </a:p>
        </p:txBody>
      </p:sp>
    </p:spTree>
    <p:extLst>
      <p:ext uri="{BB962C8B-B14F-4D97-AF65-F5344CB8AC3E}">
        <p14:creationId xmlns:p14="http://schemas.microsoft.com/office/powerpoint/2010/main" val="453131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C9B18AF-EEF2-4761-9F70-CEE7388D94E7}" type="datetimeFigureOut">
              <a:rPr lang="en-US" smtClean="0"/>
              <a:pPr/>
              <a:t>9/1/2026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9A845D9-8D97-48F1-AFE5-60A7A89CEFDE}" type="slidenum">
              <a:rPr lang="en-US" smtClean="0"/>
              <a:pPr/>
              <a:t>‹#›</a:t>
            </a:fld>
            <a:endParaRPr lang="en-US" dirty="0"/>
          </a:p>
        </p:txBody>
      </p:sp>
    </p:spTree>
    <p:extLst>
      <p:ext uri="{BB962C8B-B14F-4D97-AF65-F5344CB8AC3E}">
        <p14:creationId xmlns:p14="http://schemas.microsoft.com/office/powerpoint/2010/main" val="31580583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C9B18AF-EEF2-4761-9F70-CEE7388D94E7}" type="datetimeFigureOut">
              <a:rPr lang="en-US" smtClean="0"/>
              <a:pPr/>
              <a:t>9/1/2026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9A845D9-8D97-48F1-AFE5-60A7A89CEFDE}" type="slidenum">
              <a:rPr lang="en-US" smtClean="0"/>
              <a:pPr/>
              <a:t>‹#›</a:t>
            </a:fld>
            <a:endParaRPr lang="en-US" dirty="0"/>
          </a:p>
        </p:txBody>
      </p:sp>
    </p:spTree>
    <p:extLst>
      <p:ext uri="{BB962C8B-B14F-4D97-AF65-F5344CB8AC3E}">
        <p14:creationId xmlns:p14="http://schemas.microsoft.com/office/powerpoint/2010/main" val="30755065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9B18AF-EEF2-4761-9F70-CEE7388D94E7}" type="datetimeFigureOut">
              <a:rPr lang="en-US" smtClean="0"/>
              <a:pPr/>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A845D9-8D97-48F1-AFE5-60A7A89CEFDE}" type="slidenum">
              <a:rPr lang="en-US" smtClean="0"/>
              <a:pPr/>
              <a:t>‹#›</a:t>
            </a:fld>
            <a:endParaRPr lang="en-US" dirty="0"/>
          </a:p>
        </p:txBody>
      </p:sp>
    </p:spTree>
    <p:extLst>
      <p:ext uri="{BB962C8B-B14F-4D97-AF65-F5344CB8AC3E}">
        <p14:creationId xmlns:p14="http://schemas.microsoft.com/office/powerpoint/2010/main" val="1041863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9B18AF-EEF2-4761-9F70-CEE7388D94E7}" type="datetimeFigureOut">
              <a:rPr lang="en-US" smtClean="0"/>
              <a:pPr/>
              <a:t>9/1/2026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9A845D9-8D97-48F1-AFE5-60A7A89CEFDE}" type="slidenum">
              <a:rPr lang="en-US" smtClean="0"/>
              <a:pPr/>
              <a:t>‹#›</a:t>
            </a:fld>
            <a:endParaRPr lang="en-US" dirty="0"/>
          </a:p>
        </p:txBody>
      </p:sp>
    </p:spTree>
    <p:extLst>
      <p:ext uri="{BB962C8B-B14F-4D97-AF65-F5344CB8AC3E}">
        <p14:creationId xmlns:p14="http://schemas.microsoft.com/office/powerpoint/2010/main" val="35853855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9B18AF-EEF2-4761-9F70-CEE7388D94E7}" type="datetimeFigureOut">
              <a:rPr lang="en-US" smtClean="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A845D9-8D97-48F1-AFE5-60A7A89CEFDE}" type="slidenum">
              <a:rPr lang="en-US" smtClean="0"/>
              <a:pPr/>
              <a:t>‹#›</a:t>
            </a:fld>
            <a:endParaRPr lang="en-US" dirty="0"/>
          </a:p>
        </p:txBody>
      </p:sp>
    </p:spTree>
    <p:extLst>
      <p:ext uri="{BB962C8B-B14F-4D97-AF65-F5344CB8AC3E}">
        <p14:creationId xmlns:p14="http://schemas.microsoft.com/office/powerpoint/2010/main" val="840192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C9B18AF-EEF2-4761-9F70-CEE7388D94E7}" type="datetimeFigureOut">
              <a:rPr lang="en-US" smtClean="0"/>
              <a:pPr/>
              <a:t>9/1/2026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9A845D9-8D97-48F1-AFE5-60A7A89CEFDE}" type="slidenum">
              <a:rPr lang="en-US" smtClean="0"/>
              <a:pPr/>
              <a:t>‹#›</a:t>
            </a:fld>
            <a:endParaRPr lang="en-US" dirty="0"/>
          </a:p>
        </p:txBody>
      </p:sp>
    </p:spTree>
    <p:extLst>
      <p:ext uri="{BB962C8B-B14F-4D97-AF65-F5344CB8AC3E}">
        <p14:creationId xmlns:p14="http://schemas.microsoft.com/office/powerpoint/2010/main" val="914936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C9B18AF-EEF2-4761-9F70-CEE7388D94E7}" type="datetimeFigureOut">
              <a:rPr lang="en-US" smtClean="0"/>
              <a:pPr/>
              <a:t>9/1/2026</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A845D9-8D97-48F1-AFE5-60A7A89CEFDE}" type="slidenum">
              <a:rPr lang="en-US" smtClean="0"/>
              <a:pPr/>
              <a:t>‹#›</a:t>
            </a:fld>
            <a:endParaRPr lang="en-US" dirty="0"/>
          </a:p>
        </p:txBody>
      </p:sp>
    </p:spTree>
    <p:extLst>
      <p:ext uri="{BB962C8B-B14F-4D97-AF65-F5344CB8AC3E}">
        <p14:creationId xmlns:p14="http://schemas.microsoft.com/office/powerpoint/2010/main" val="374633349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latin typeface="Baskerville Old Face" pitchFamily="18" charset="0"/>
              </a:rPr>
              <a:t>Veteran Service Office</a:t>
            </a:r>
          </a:p>
        </p:txBody>
      </p:sp>
      <p:pic>
        <p:nvPicPr>
          <p:cNvPr id="3" name="Picture 2"/>
          <p:cNvPicPr>
            <a:picLocks noChangeAspect="1"/>
          </p:cNvPicPr>
          <p:nvPr/>
        </p:nvPicPr>
        <p:blipFill>
          <a:blip r:embed="rId2"/>
          <a:stretch>
            <a:fillRect/>
          </a:stretch>
        </p:blipFill>
        <p:spPr>
          <a:xfrm>
            <a:off x="1295400" y="1417638"/>
            <a:ext cx="6705600" cy="5029200"/>
          </a:xfrm>
          <a:prstGeom prst="rect">
            <a:avLst/>
          </a:prstGeom>
        </p:spPr>
      </p:pic>
      <p:sp>
        <p:nvSpPr>
          <p:cNvPr id="4" name="TextBox 3">
            <a:extLst>
              <a:ext uri="{FF2B5EF4-FFF2-40B4-BE49-F238E27FC236}">
                <a16:creationId xmlns:a16="http://schemas.microsoft.com/office/drawing/2014/main" id="{BA3AF69B-87F1-B65E-0575-90A1C374DA17}"/>
              </a:ext>
            </a:extLst>
          </p:cNvPr>
          <p:cNvSpPr txBox="1"/>
          <p:nvPr/>
        </p:nvSpPr>
        <p:spPr>
          <a:xfrm>
            <a:off x="1752600" y="6096000"/>
            <a:ext cx="652743" cy="369332"/>
          </a:xfrm>
          <a:prstGeom prst="rect">
            <a:avLst/>
          </a:prstGeom>
          <a:noFill/>
        </p:spPr>
        <p:txBody>
          <a:bodyPr wrap="none" rtlCol="0">
            <a:spAutoFit/>
          </a:bodyPr>
          <a:lstStyle/>
          <a:p>
            <a:r>
              <a:rPr lang="en-US" dirty="0"/>
              <a:t>1996</a:t>
            </a:r>
          </a:p>
        </p:txBody>
      </p:sp>
    </p:spTree>
    <p:extLst>
      <p:ext uri="{BB962C8B-B14F-4D97-AF65-F5344CB8AC3E}">
        <p14:creationId xmlns:p14="http://schemas.microsoft.com/office/powerpoint/2010/main" val="3408130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dirty="0"/>
            </a:br>
            <a:r>
              <a:rPr lang="en-US" dirty="0">
                <a:latin typeface="Baskerville Old Face" pitchFamily="18" charset="0"/>
              </a:rPr>
              <a:t>VSO Services </a:t>
            </a:r>
            <a:br>
              <a:rPr lang="en-US" dirty="0">
                <a:latin typeface="Baskerville Old Face" pitchFamily="18" charset="0"/>
              </a:rPr>
            </a:br>
            <a:endParaRPr lang="en-US" dirty="0">
              <a:latin typeface="Baskerville Old Face" pitchFamily="18" charset="0"/>
            </a:endParaRPr>
          </a:p>
        </p:txBody>
      </p:sp>
      <p:sp>
        <p:nvSpPr>
          <p:cNvPr id="3" name="Content Placeholder 2"/>
          <p:cNvSpPr>
            <a:spLocks noGrp="1"/>
          </p:cNvSpPr>
          <p:nvPr>
            <p:ph idx="1"/>
          </p:nvPr>
        </p:nvSpPr>
        <p:spPr>
          <a:xfrm>
            <a:off x="457200" y="1143000"/>
            <a:ext cx="8229600" cy="5486400"/>
          </a:xfrm>
        </p:spPr>
        <p:txBody>
          <a:bodyPr>
            <a:normAutofit/>
          </a:bodyPr>
          <a:lstStyle/>
          <a:p>
            <a:endParaRPr lang="en-US" sz="1200" b="0" i="0" u="none" strike="noStrike" baseline="0" dirty="0">
              <a:solidFill>
                <a:srgbClr val="000000"/>
              </a:solidFill>
              <a:latin typeface="Arial"/>
            </a:endParaRPr>
          </a:p>
          <a:p>
            <a:endParaRPr lang="en-US" sz="1200" b="0" i="0" u="none" strike="noStrike" baseline="0" dirty="0">
              <a:latin typeface="Arial"/>
            </a:endParaRPr>
          </a:p>
          <a:p>
            <a:pPr marL="0" indent="0">
              <a:buNone/>
            </a:pPr>
            <a:endParaRPr lang="en-US" sz="3800" dirty="0">
              <a:latin typeface="Baskerville Old Face" pitchFamily="18" charset="0"/>
            </a:endParaRPr>
          </a:p>
          <a:p>
            <a:pPr marL="0" indent="0">
              <a:buNone/>
            </a:pPr>
            <a:endParaRPr lang="en-US" sz="3800" dirty="0">
              <a:latin typeface="Baskerville Old Face" pitchFamily="18" charset="0"/>
            </a:endParaRPr>
          </a:p>
          <a:p>
            <a:pPr marL="0" indent="0">
              <a:buNone/>
            </a:pPr>
            <a:endParaRPr lang="en-US" sz="5700" dirty="0">
              <a:latin typeface="Baskerville Old Face" pitchFamily="18" charset="0"/>
            </a:endParaRPr>
          </a:p>
          <a:p>
            <a:pPr marL="0" indent="0">
              <a:buNone/>
            </a:pPr>
            <a:endParaRPr lang="en-US" dirty="0"/>
          </a:p>
          <a:p>
            <a:pPr marL="0" indent="0">
              <a:buNone/>
            </a:pPr>
            <a:r>
              <a:rPr lang="en-US" dirty="0"/>
              <a:t> </a:t>
            </a:r>
          </a:p>
          <a:p>
            <a:endParaRPr lang="en-US" dirty="0"/>
          </a:p>
          <a:p>
            <a:endParaRPr lang="en-US" dirty="0"/>
          </a:p>
        </p:txBody>
      </p:sp>
      <p:sp>
        <p:nvSpPr>
          <p:cNvPr id="4" name="Rectangle 3"/>
          <p:cNvSpPr/>
          <p:nvPr/>
        </p:nvSpPr>
        <p:spPr>
          <a:xfrm>
            <a:off x="990600" y="1143001"/>
            <a:ext cx="7620000" cy="5226046"/>
          </a:xfrm>
          <a:prstGeom prst="rect">
            <a:avLst/>
          </a:prstGeom>
        </p:spPr>
        <p:txBody>
          <a:bodyPr wrap="square">
            <a:spAutoFit/>
          </a:bodyPr>
          <a:lstStyle/>
          <a:p>
            <a:pPr marL="342900" lvl="0" indent="-342900" eaLnBrk="0" fontAlgn="base" hangingPunct="0">
              <a:spcBef>
                <a:spcPct val="20000"/>
              </a:spcBef>
              <a:spcAft>
                <a:spcPct val="0"/>
              </a:spcAft>
              <a:buFontTx/>
              <a:buChar char="•"/>
            </a:pPr>
            <a:r>
              <a:rPr lang="en-US" sz="2800" kern="0" dirty="0">
                <a:solidFill>
                  <a:srgbClr val="000000"/>
                </a:solidFill>
                <a:latin typeface="Times New Roman" pitchFamily="18" charset="0"/>
                <a:cs typeface="Times New Roman" pitchFamily="18" charset="0"/>
              </a:rPr>
              <a:t>The Department of Veterans Affairs (DVA)  benefit programs available to veterans and/or dependents.  </a:t>
            </a:r>
          </a:p>
          <a:p>
            <a:pPr marL="342900" lvl="0" indent="-342900" eaLnBrk="0" fontAlgn="base" hangingPunct="0">
              <a:spcBef>
                <a:spcPct val="20000"/>
              </a:spcBef>
              <a:spcAft>
                <a:spcPct val="0"/>
              </a:spcAft>
              <a:buFontTx/>
              <a:buChar char="•"/>
            </a:pPr>
            <a:r>
              <a:rPr lang="en-US" sz="2800" kern="0" dirty="0">
                <a:solidFill>
                  <a:srgbClr val="000000"/>
                </a:solidFill>
                <a:latin typeface="Times New Roman" pitchFamily="18" charset="0"/>
                <a:cs typeface="Times New Roman" pitchFamily="18" charset="0"/>
              </a:rPr>
              <a:t>They are:</a:t>
            </a:r>
          </a:p>
          <a:p>
            <a:pPr marL="742950" lvl="1" indent="-285750" eaLnBrk="0" fontAlgn="base" hangingPunct="0">
              <a:spcBef>
                <a:spcPct val="20000"/>
              </a:spcBef>
              <a:spcAft>
                <a:spcPct val="0"/>
              </a:spcAft>
              <a:buFontTx/>
              <a:buChar char="–"/>
            </a:pPr>
            <a:r>
              <a:rPr lang="en-US" sz="2000" kern="0" dirty="0">
                <a:solidFill>
                  <a:srgbClr val="000000"/>
                </a:solidFill>
                <a:latin typeface="Times New Roman" pitchFamily="18" charset="0"/>
                <a:cs typeface="Times New Roman" pitchFamily="18" charset="0"/>
              </a:rPr>
              <a:t>Home Loan (Guarantee)</a:t>
            </a:r>
          </a:p>
          <a:p>
            <a:pPr marL="742950" lvl="1" indent="-285750" eaLnBrk="0" fontAlgn="base" hangingPunct="0">
              <a:spcBef>
                <a:spcPct val="20000"/>
              </a:spcBef>
              <a:spcAft>
                <a:spcPct val="0"/>
              </a:spcAft>
              <a:buFontTx/>
              <a:buChar char="–"/>
            </a:pPr>
            <a:r>
              <a:rPr lang="en-US" sz="2000" kern="0" dirty="0">
                <a:solidFill>
                  <a:srgbClr val="000000"/>
                </a:solidFill>
                <a:latin typeface="Times New Roman" pitchFamily="18" charset="0"/>
                <a:cs typeface="Times New Roman" pitchFamily="18" charset="0"/>
              </a:rPr>
              <a:t>Burial</a:t>
            </a:r>
          </a:p>
          <a:p>
            <a:pPr marL="742950" lvl="1" indent="-285750" eaLnBrk="0" fontAlgn="base" hangingPunct="0">
              <a:spcBef>
                <a:spcPct val="20000"/>
              </a:spcBef>
              <a:spcAft>
                <a:spcPct val="0"/>
              </a:spcAft>
              <a:buFontTx/>
              <a:buChar char="–"/>
            </a:pPr>
            <a:r>
              <a:rPr lang="en-US" sz="2000" kern="0" dirty="0">
                <a:solidFill>
                  <a:srgbClr val="000000"/>
                </a:solidFill>
                <a:latin typeface="Times New Roman" pitchFamily="18" charset="0"/>
                <a:cs typeface="Times New Roman" pitchFamily="18" charset="0"/>
              </a:rPr>
              <a:t>Compensation &amp; Pension</a:t>
            </a:r>
          </a:p>
          <a:p>
            <a:pPr marL="742950" lvl="1" indent="-285750" eaLnBrk="0" fontAlgn="base" hangingPunct="0">
              <a:spcBef>
                <a:spcPct val="20000"/>
              </a:spcBef>
              <a:spcAft>
                <a:spcPct val="0"/>
              </a:spcAft>
              <a:buFontTx/>
              <a:buChar char="–"/>
            </a:pPr>
            <a:r>
              <a:rPr lang="en-US" sz="2000" kern="0" dirty="0">
                <a:solidFill>
                  <a:srgbClr val="000000"/>
                </a:solidFill>
                <a:latin typeface="Times New Roman" pitchFamily="18" charset="0"/>
                <a:cs typeface="Times New Roman" pitchFamily="18" charset="0"/>
              </a:rPr>
              <a:t>Health Care (VA Mission Act)</a:t>
            </a:r>
          </a:p>
          <a:p>
            <a:pPr marL="742950" lvl="1" indent="-285750" eaLnBrk="0" fontAlgn="base" hangingPunct="0">
              <a:spcBef>
                <a:spcPct val="20000"/>
              </a:spcBef>
              <a:spcAft>
                <a:spcPct val="0"/>
              </a:spcAft>
              <a:buFontTx/>
              <a:buChar char="–"/>
            </a:pPr>
            <a:r>
              <a:rPr lang="en-US" sz="2000" kern="0" dirty="0">
                <a:solidFill>
                  <a:srgbClr val="000000"/>
                </a:solidFill>
                <a:latin typeface="Times New Roman" pitchFamily="18" charset="0"/>
                <a:cs typeface="Times New Roman" pitchFamily="18" charset="0"/>
              </a:rPr>
              <a:t>Education (Post 9/11 GI Bill, Jan 2013 Forever Bill)</a:t>
            </a:r>
          </a:p>
          <a:p>
            <a:pPr marL="742950" lvl="1" indent="-285750" eaLnBrk="0" fontAlgn="base" hangingPunct="0">
              <a:spcBef>
                <a:spcPct val="20000"/>
              </a:spcBef>
              <a:spcAft>
                <a:spcPct val="0"/>
              </a:spcAft>
              <a:buFontTx/>
              <a:buChar char="–"/>
            </a:pPr>
            <a:r>
              <a:rPr lang="en-US" sz="2000" kern="0" dirty="0">
                <a:solidFill>
                  <a:srgbClr val="000000"/>
                </a:solidFill>
                <a:latin typeface="Times New Roman" pitchFamily="18" charset="0"/>
                <a:cs typeface="Times New Roman" pitchFamily="18" charset="0"/>
              </a:rPr>
              <a:t>Vocational Rehabilitation (Veteran Readiness and Employment)</a:t>
            </a:r>
          </a:p>
          <a:p>
            <a:pPr marL="742950" lvl="1" indent="-285750" eaLnBrk="0" fontAlgn="base" hangingPunct="0">
              <a:spcBef>
                <a:spcPct val="20000"/>
              </a:spcBef>
              <a:spcAft>
                <a:spcPct val="0"/>
              </a:spcAft>
              <a:buFontTx/>
              <a:buChar char="–"/>
            </a:pPr>
            <a:r>
              <a:rPr lang="en-US" sz="2000" kern="0" dirty="0">
                <a:solidFill>
                  <a:srgbClr val="000000"/>
                </a:solidFill>
                <a:latin typeface="Times New Roman" pitchFamily="18" charset="0"/>
                <a:cs typeface="Times New Roman" pitchFamily="18" charset="0"/>
              </a:rPr>
              <a:t>Life Insurance</a:t>
            </a:r>
          </a:p>
          <a:p>
            <a:pPr marL="742950" lvl="1" indent="-285750" eaLnBrk="0" fontAlgn="base" hangingPunct="0">
              <a:spcBef>
                <a:spcPct val="20000"/>
              </a:spcBef>
              <a:spcAft>
                <a:spcPct val="0"/>
              </a:spcAft>
              <a:buFontTx/>
              <a:buChar char="–"/>
            </a:pPr>
            <a:r>
              <a:rPr lang="en-US" sz="2000" kern="0" dirty="0">
                <a:solidFill>
                  <a:srgbClr val="000000"/>
                </a:solidFill>
                <a:latin typeface="Times New Roman" pitchFamily="18" charset="0"/>
                <a:cs typeface="Times New Roman" pitchFamily="18" charset="0"/>
              </a:rPr>
              <a:t>Appeals Process</a:t>
            </a:r>
          </a:p>
          <a:p>
            <a:pPr marL="742950" lvl="1" indent="-285750" eaLnBrk="0" fontAlgn="base" hangingPunct="0">
              <a:spcBef>
                <a:spcPct val="20000"/>
              </a:spcBef>
              <a:spcAft>
                <a:spcPct val="0"/>
              </a:spcAft>
              <a:buFontTx/>
              <a:buChar char="–"/>
            </a:pPr>
            <a:r>
              <a:rPr lang="en-US" sz="2000" kern="0" dirty="0">
                <a:solidFill>
                  <a:srgbClr val="000000"/>
                </a:solidFill>
                <a:latin typeface="Times New Roman" pitchFamily="18" charset="0"/>
                <a:cs typeface="Times New Roman" pitchFamily="18" charset="0"/>
              </a:rPr>
              <a:t>Veteran Community Navigator *</a:t>
            </a:r>
          </a:p>
        </p:txBody>
      </p:sp>
    </p:spTree>
    <p:extLst>
      <p:ext uri="{BB962C8B-B14F-4D97-AF65-F5344CB8AC3E}">
        <p14:creationId xmlns:p14="http://schemas.microsoft.com/office/powerpoint/2010/main" val="4038511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latin typeface="Baskerville Old Face" pitchFamily="18" charset="0"/>
              </a:rPr>
              <a:t>Denton County Veterans</a:t>
            </a:r>
            <a:br>
              <a:rPr lang="en-US" dirty="0">
                <a:latin typeface="Baskerville Old Face" pitchFamily="18" charset="0"/>
              </a:rPr>
            </a:br>
            <a:r>
              <a:rPr lang="en-US" dirty="0">
                <a:latin typeface="Baskerville Old Face" pitchFamily="18" charset="0"/>
              </a:rPr>
              <a:t>41,319</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130014616"/>
              </p:ext>
            </p:extLst>
          </p:nvPr>
        </p:nvGraphicFramePr>
        <p:xfrm>
          <a:off x="533400" y="1600200"/>
          <a:ext cx="8229600" cy="452596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268612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br>
              <a:rPr lang="en-US" sz="1200" dirty="0">
                <a:solidFill>
                  <a:srgbClr val="000000"/>
                </a:solidFill>
              </a:rPr>
            </a:br>
            <a:r>
              <a:rPr lang="en-US" dirty="0">
                <a:latin typeface="Baskerville Old Face" pitchFamily="18" charset="0"/>
              </a:rPr>
              <a:t>Veteran Community Navigators</a:t>
            </a:r>
          </a:p>
        </p:txBody>
      </p:sp>
      <p:sp>
        <p:nvSpPr>
          <p:cNvPr id="3" name="Content Placeholder 2"/>
          <p:cNvSpPr>
            <a:spLocks noGrp="1"/>
          </p:cNvSpPr>
          <p:nvPr>
            <p:ph idx="1"/>
          </p:nvPr>
        </p:nvSpPr>
        <p:spPr/>
        <p:txBody>
          <a:bodyPr>
            <a:normAutofit lnSpcReduction="10000"/>
          </a:bodyPr>
          <a:lstStyle/>
          <a:p>
            <a:pPr marL="0" indent="0">
              <a:buNone/>
            </a:pPr>
            <a:r>
              <a:rPr lang="en-US" sz="2800" b="1" u="sng" dirty="0">
                <a:latin typeface="Baskerville Old Face" panose="02020602080505020303" pitchFamily="18" charset="0"/>
              </a:rPr>
              <a:t>Success:</a:t>
            </a:r>
          </a:p>
          <a:p>
            <a:r>
              <a:rPr lang="en-US" sz="2800" dirty="0">
                <a:latin typeface="Baskerville Old Face" panose="02020602080505020303" pitchFamily="18" charset="0"/>
              </a:rPr>
              <a:t>358 Client Referrals 2025</a:t>
            </a:r>
          </a:p>
          <a:p>
            <a:r>
              <a:rPr lang="en-US" sz="2800" dirty="0">
                <a:latin typeface="Baskerville Old Face" panose="02020602080505020303" pitchFamily="18" charset="0"/>
              </a:rPr>
              <a:t>Case Managers Employees of Denton County</a:t>
            </a:r>
          </a:p>
          <a:p>
            <a:r>
              <a:rPr lang="en-US" sz="2800" dirty="0">
                <a:latin typeface="Baskerville Old Face" panose="02020602080505020303" pitchFamily="18" charset="0"/>
              </a:rPr>
              <a:t>$300,000+ Emergency Financial Assistance Funds*</a:t>
            </a:r>
          </a:p>
          <a:p>
            <a:r>
              <a:rPr lang="en-US" sz="2800" dirty="0">
                <a:latin typeface="Baskerville Old Face" panose="02020602080505020303" pitchFamily="18" charset="0"/>
              </a:rPr>
              <a:t>90% Clients referred/given MH Treatment</a:t>
            </a:r>
          </a:p>
          <a:p>
            <a:r>
              <a:rPr lang="en-US" sz="2800" dirty="0">
                <a:latin typeface="Baskerville Old Face" panose="02020602080505020303" pitchFamily="18" charset="0"/>
              </a:rPr>
              <a:t>Homeless Veteran Program</a:t>
            </a:r>
          </a:p>
          <a:p>
            <a:r>
              <a:rPr lang="en-US" sz="2800" dirty="0">
                <a:latin typeface="Baskerville Old Face" panose="02020602080505020303" pitchFamily="18" charset="0"/>
              </a:rPr>
              <a:t>Transportation</a:t>
            </a:r>
          </a:p>
          <a:p>
            <a:r>
              <a:rPr lang="en-US" sz="2800" dirty="0">
                <a:latin typeface="Baskerville Old Face" panose="02020602080505020303" pitchFamily="18" charset="0"/>
              </a:rPr>
              <a:t>Food/Clothing</a:t>
            </a:r>
          </a:p>
          <a:p>
            <a:r>
              <a:rPr lang="en-US" sz="2800" dirty="0">
                <a:latin typeface="Baskerville Old Face" panose="02020602080505020303" pitchFamily="18" charset="0"/>
              </a:rPr>
              <a:t>Navigation of Veteran Resources</a:t>
            </a:r>
          </a:p>
          <a:p>
            <a:pPr marL="0" indent="0">
              <a:buNone/>
            </a:pPr>
            <a:endParaRPr lang="en-US" dirty="0"/>
          </a:p>
          <a:p>
            <a:endParaRPr lang="en-US" dirty="0"/>
          </a:p>
          <a:p>
            <a:endParaRPr lang="en-US" dirty="0"/>
          </a:p>
        </p:txBody>
      </p:sp>
    </p:spTree>
    <p:extLst>
      <p:ext uri="{BB962C8B-B14F-4D97-AF65-F5344CB8AC3E}">
        <p14:creationId xmlns:p14="http://schemas.microsoft.com/office/powerpoint/2010/main" val="4020263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4F3D4505-F9A4-5FAE-D2CD-94D188D5E9C0}"/>
              </a:ext>
            </a:extLst>
          </p:cNvPr>
          <p:cNvSpPr>
            <a:spLocks noGrp="1"/>
          </p:cNvSpPr>
          <p:nvPr>
            <p:ph type="title"/>
          </p:nvPr>
        </p:nvSpPr>
        <p:spPr>
          <a:xfrm>
            <a:off x="457200" y="274638"/>
            <a:ext cx="8229600" cy="1143000"/>
          </a:xfrm>
        </p:spPr>
        <p:txBody>
          <a:bodyPr>
            <a:normAutofit/>
          </a:bodyPr>
          <a:lstStyle/>
          <a:p>
            <a:br>
              <a:rPr lang="en-US" sz="1200" dirty="0">
                <a:solidFill>
                  <a:srgbClr val="000000"/>
                </a:solidFill>
              </a:rPr>
            </a:br>
            <a:r>
              <a:rPr lang="en-US" sz="4800" dirty="0">
                <a:solidFill>
                  <a:srgbClr val="000000"/>
                </a:solidFill>
                <a:latin typeface="Baskerville Old Face" pitchFamily="18" charset="0"/>
              </a:rPr>
              <a:t>The PACT Act  August 10, 2022</a:t>
            </a:r>
            <a:endParaRPr lang="en-US" dirty="0">
              <a:latin typeface="Baskerville Old Face" pitchFamily="18" charset="0"/>
            </a:endParaRPr>
          </a:p>
        </p:txBody>
      </p:sp>
      <p:sp>
        <p:nvSpPr>
          <p:cNvPr id="3" name="TextBox 2">
            <a:extLst>
              <a:ext uri="{FF2B5EF4-FFF2-40B4-BE49-F238E27FC236}">
                <a16:creationId xmlns:a16="http://schemas.microsoft.com/office/drawing/2014/main" id="{7EF2EBF5-1817-3CA1-959B-CD49463B5DA2}"/>
              </a:ext>
            </a:extLst>
          </p:cNvPr>
          <p:cNvSpPr txBox="1"/>
          <p:nvPr/>
        </p:nvSpPr>
        <p:spPr>
          <a:xfrm>
            <a:off x="609600" y="1524000"/>
            <a:ext cx="8001000" cy="5909310"/>
          </a:xfrm>
          <a:prstGeom prst="rect">
            <a:avLst/>
          </a:prstGeom>
          <a:noFill/>
        </p:spPr>
        <p:txBody>
          <a:bodyPr wrap="square" rtlCol="0">
            <a:spAutoFit/>
          </a:bodyPr>
          <a:lstStyle/>
          <a:p>
            <a:pPr marL="285750" indent="-285750">
              <a:buFont typeface="Arial" panose="020B0604020202020204" pitchFamily="34" charset="0"/>
              <a:buChar char="•"/>
            </a:pPr>
            <a:r>
              <a:rPr lang="en-US" dirty="0"/>
              <a:t>Gulf War, Post 9/11 and Vietnam Era Veterans</a:t>
            </a:r>
          </a:p>
          <a:p>
            <a:r>
              <a:rPr lang="en-US" dirty="0"/>
              <a:t>Expands VA health care and benefits for Veterans exposed to burn pits, Agent Orange, and other toxic substances</a:t>
            </a:r>
          </a:p>
          <a:p>
            <a:endParaRPr lang="en-US" dirty="0"/>
          </a:p>
          <a:p>
            <a:pPr marL="285750" indent="-285750">
              <a:buFont typeface="Arial" panose="020B0604020202020204" pitchFamily="34" charset="0"/>
              <a:buChar char="•"/>
            </a:pPr>
            <a:r>
              <a:rPr lang="en-US" dirty="0"/>
              <a:t>TERA – Toxic Exposure Risk Assessment claims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For Gulf War and Post 9/11 Veterans, over 20+ Presumptive Disabilities </a:t>
            </a:r>
          </a:p>
          <a:p>
            <a:pPr marL="742950" lvl="1" indent="-285750">
              <a:buFont typeface="Arial" panose="020B0604020202020204" pitchFamily="34" charset="0"/>
              <a:buChar char="•"/>
            </a:pPr>
            <a:r>
              <a:rPr lang="en-US" dirty="0"/>
              <a:t>Cancers</a:t>
            </a:r>
          </a:p>
          <a:p>
            <a:pPr marL="742950" lvl="1" indent="-285750">
              <a:buFont typeface="Arial" panose="020B0604020202020204" pitchFamily="34" charset="0"/>
              <a:buChar char="•"/>
            </a:pPr>
            <a:r>
              <a:rPr lang="en-US" dirty="0"/>
              <a:t>Respiratory Conditions</a:t>
            </a:r>
          </a:p>
          <a:p>
            <a:pPr marL="742950" lvl="1"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Vietnam Veterans</a:t>
            </a:r>
          </a:p>
          <a:p>
            <a:pPr marL="742950" lvl="1" indent="-285750">
              <a:buFont typeface="Arial" panose="020B0604020202020204" pitchFamily="34" charset="0"/>
              <a:buChar char="•"/>
            </a:pPr>
            <a:r>
              <a:rPr lang="en-US" dirty="0"/>
              <a:t>5 Locations added for Agent Orange exposure (Laos, Cambodia, Thailand, Guam and Johnson Atoll</a:t>
            </a:r>
          </a:p>
          <a:p>
            <a:pPr marL="742950" lvl="1" indent="-285750">
              <a:buFont typeface="Arial" panose="020B0604020202020204" pitchFamily="34" charset="0"/>
              <a:buChar char="•"/>
            </a:pPr>
            <a:r>
              <a:rPr lang="en-US" dirty="0"/>
              <a:t>Two disabilities added:  HTN and MGUS (Now 19 total presumptives)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3 New Response efforts for Radiation Presumptive Locations</a:t>
            </a:r>
          </a:p>
          <a:p>
            <a:pPr marL="742950" lvl="1" indent="-285750">
              <a:buFont typeface="Arial" panose="020B0604020202020204" pitchFamily="34" charset="0"/>
              <a:buChar char="•"/>
            </a:pPr>
            <a:r>
              <a:rPr lang="en-US" dirty="0"/>
              <a:t>Cleanups at Enewetak Atoll, B-52 Palomares Spain, and Thule AFB Greenland</a:t>
            </a:r>
          </a:p>
          <a:p>
            <a:pPr marL="742950" lvl="1" indent="-285750">
              <a:buFont typeface="Arial" panose="020B0604020202020204" pitchFamily="34" charset="0"/>
              <a:buChar char="•"/>
            </a:pPr>
            <a:endParaRPr lang="en-US" dirty="0"/>
          </a:p>
          <a:p>
            <a:endParaRPr lang="en-US" dirty="0"/>
          </a:p>
          <a:p>
            <a:endParaRPr lang="en-US" dirty="0"/>
          </a:p>
        </p:txBody>
      </p:sp>
    </p:spTree>
    <p:extLst>
      <p:ext uri="{BB962C8B-B14F-4D97-AF65-F5344CB8AC3E}">
        <p14:creationId xmlns:p14="http://schemas.microsoft.com/office/powerpoint/2010/main" val="8998329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EEFA-BBBA-48AE-71F2-BDFACB592114}"/>
              </a:ext>
            </a:extLst>
          </p:cNvPr>
          <p:cNvSpPr>
            <a:spLocks noGrp="1"/>
          </p:cNvSpPr>
          <p:nvPr>
            <p:ph type="title"/>
          </p:nvPr>
        </p:nvSpPr>
        <p:spPr>
          <a:xfrm>
            <a:off x="457200" y="273050"/>
            <a:ext cx="7239000" cy="1162050"/>
          </a:xfrm>
        </p:spPr>
        <p:txBody>
          <a:bodyPr>
            <a:normAutofit fontScale="90000"/>
          </a:bodyPr>
          <a:lstStyle/>
          <a:p>
            <a:r>
              <a:rPr lang="en-US" dirty="0"/>
              <a:t>Jon Stewart, renowned comedian, writer, and host of "The Daily Show”.  Stewart's efforts have been instrumental in raising awareness and pushing for legislative changes, such as the Honoring Our PACT Act of 2022</a:t>
            </a:r>
          </a:p>
        </p:txBody>
      </p:sp>
      <p:pic>
        <p:nvPicPr>
          <p:cNvPr id="5" name="Content Placeholder 4">
            <a:extLst>
              <a:ext uri="{FF2B5EF4-FFF2-40B4-BE49-F238E27FC236}">
                <a16:creationId xmlns:a16="http://schemas.microsoft.com/office/drawing/2014/main" id="{EE01801A-735B-7BE3-79B3-122E34AE6571}"/>
              </a:ext>
            </a:extLst>
          </p:cNvPr>
          <p:cNvPicPr>
            <a:picLocks noGrp="1" noChangeAspect="1"/>
          </p:cNvPicPr>
          <p:nvPr>
            <p:ph idx="1"/>
          </p:nvPr>
        </p:nvPicPr>
        <p:blipFill>
          <a:blip r:embed="rId2"/>
          <a:stretch>
            <a:fillRect/>
          </a:stretch>
        </p:blipFill>
        <p:spPr>
          <a:xfrm>
            <a:off x="457200" y="1600200"/>
            <a:ext cx="8305800" cy="4665090"/>
          </a:xfrm>
          <a:prstGeom prst="rect">
            <a:avLst/>
          </a:prstGeom>
        </p:spPr>
      </p:pic>
    </p:spTree>
    <p:extLst>
      <p:ext uri="{BB962C8B-B14F-4D97-AF65-F5344CB8AC3E}">
        <p14:creationId xmlns:p14="http://schemas.microsoft.com/office/powerpoint/2010/main" val="42645201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br>
              <a:rPr lang="en-US" sz="1200" dirty="0">
                <a:solidFill>
                  <a:srgbClr val="000000"/>
                </a:solidFill>
              </a:rPr>
            </a:br>
            <a:r>
              <a:rPr lang="en-US" dirty="0">
                <a:latin typeface="Baskerville Old Face" pitchFamily="18" charset="0"/>
              </a:rPr>
              <a:t>Benefits to Denton County</a:t>
            </a:r>
          </a:p>
        </p:txBody>
      </p:sp>
      <p:sp>
        <p:nvSpPr>
          <p:cNvPr id="3" name="Content Placeholder 2"/>
          <p:cNvSpPr>
            <a:spLocks noGrp="1"/>
          </p:cNvSpPr>
          <p:nvPr>
            <p:ph idx="1"/>
          </p:nvPr>
        </p:nvSpPr>
        <p:spPr/>
        <p:txBody>
          <a:bodyPr>
            <a:normAutofit fontScale="32500" lnSpcReduction="20000"/>
          </a:bodyPr>
          <a:lstStyle/>
          <a:p>
            <a:endParaRPr lang="en-US" sz="5100" dirty="0">
              <a:latin typeface="Baskerville Old Face" panose="02020602080505020303" pitchFamily="18" charset="0"/>
            </a:endParaRPr>
          </a:p>
          <a:p>
            <a:r>
              <a:rPr lang="en-US" sz="7200" dirty="0">
                <a:latin typeface="Baskerville Old Face" panose="02020602080505020303" pitchFamily="18" charset="0"/>
              </a:rPr>
              <a:t>FY 2024</a:t>
            </a:r>
          </a:p>
          <a:p>
            <a:pPr lvl="1">
              <a:buFont typeface="Wingdings" panose="05000000000000000000" pitchFamily="2" charset="2"/>
              <a:buChar char="§"/>
            </a:pPr>
            <a:r>
              <a:rPr lang="en-US" sz="7200" dirty="0">
                <a:latin typeface="Baskerville Old Face" panose="02020602080505020303" pitchFamily="18" charset="0"/>
              </a:rPr>
              <a:t>$508 Million		$420 Million Comp/Pen</a:t>
            </a:r>
          </a:p>
          <a:p>
            <a:endParaRPr lang="en-US" sz="7200" dirty="0">
              <a:latin typeface="Baskerville Old Face" panose="02020602080505020303" pitchFamily="18" charset="0"/>
            </a:endParaRPr>
          </a:p>
          <a:p>
            <a:r>
              <a:rPr lang="en-US" sz="7200" dirty="0">
                <a:latin typeface="Baskerville Old Face" panose="02020602080505020303" pitchFamily="18" charset="0"/>
              </a:rPr>
              <a:t>FY 2023</a:t>
            </a:r>
          </a:p>
          <a:p>
            <a:pPr lvl="1">
              <a:buFont typeface="Wingdings" panose="05000000000000000000" pitchFamily="2" charset="2"/>
              <a:buChar char="§"/>
            </a:pPr>
            <a:r>
              <a:rPr lang="en-US" sz="7200" dirty="0">
                <a:latin typeface="Baskerville Old Face" panose="02020602080505020303" pitchFamily="18" charset="0"/>
              </a:rPr>
              <a:t>$594 Million		$384 Million Comp/Pen</a:t>
            </a:r>
          </a:p>
          <a:p>
            <a:pPr lvl="1">
              <a:buFont typeface="Wingdings" panose="05000000000000000000" pitchFamily="2" charset="2"/>
              <a:buChar char="§"/>
            </a:pPr>
            <a:endParaRPr lang="en-US" sz="7200" dirty="0">
              <a:latin typeface="Baskerville Old Face" panose="02020602080505020303" pitchFamily="18" charset="0"/>
            </a:endParaRPr>
          </a:p>
          <a:p>
            <a:r>
              <a:rPr lang="en-US" sz="7200" dirty="0">
                <a:latin typeface="Baskerville Old Face" panose="02020602080505020303" pitchFamily="18" charset="0"/>
              </a:rPr>
              <a:t>FY 2022</a:t>
            </a:r>
          </a:p>
          <a:p>
            <a:pPr lvl="1">
              <a:buFont typeface="Wingdings" panose="05000000000000000000" pitchFamily="2" charset="2"/>
              <a:buChar char="§"/>
            </a:pPr>
            <a:r>
              <a:rPr lang="en-US" sz="7200" dirty="0">
                <a:latin typeface="Baskerville Old Face" panose="02020602080505020303" pitchFamily="18" charset="0"/>
              </a:rPr>
              <a:t>$515 Million		$337 Million Comp/Pen</a:t>
            </a:r>
          </a:p>
          <a:p>
            <a:pPr marL="0" indent="0">
              <a:buNone/>
            </a:pPr>
            <a:endParaRPr lang="en-US" sz="7200" dirty="0">
              <a:latin typeface="Baskerville Old Face" panose="02020602080505020303" pitchFamily="18" charset="0"/>
            </a:endParaRPr>
          </a:p>
          <a:p>
            <a:r>
              <a:rPr lang="en-US" sz="7200" dirty="0">
                <a:latin typeface="Baskerville Old Face" panose="02020602080505020303" pitchFamily="18" charset="0"/>
              </a:rPr>
              <a:t>FY 2021</a:t>
            </a:r>
          </a:p>
          <a:p>
            <a:pPr lvl="1">
              <a:buFont typeface="Wingdings" panose="05000000000000000000" pitchFamily="2" charset="2"/>
              <a:buChar char="§"/>
            </a:pPr>
            <a:r>
              <a:rPr lang="en-US" sz="7200" dirty="0">
                <a:latin typeface="Baskerville Old Face" panose="02020602080505020303" pitchFamily="18" charset="0"/>
              </a:rPr>
              <a:t>$428 Million		$265 Million Comp/Pen</a:t>
            </a:r>
          </a:p>
          <a:p>
            <a:endParaRPr lang="en-US" sz="7200" dirty="0">
              <a:latin typeface="Baskerville Old Face" panose="02020602080505020303" pitchFamily="18" charset="0"/>
            </a:endParaRPr>
          </a:p>
          <a:p>
            <a:endParaRPr lang="en-US" sz="7200" dirty="0">
              <a:latin typeface="Baskerville Old Face" panose="02020602080505020303" pitchFamily="18" charset="0"/>
            </a:endParaRPr>
          </a:p>
          <a:p>
            <a:pPr marL="457200" lvl="1" indent="0">
              <a:buNone/>
            </a:pPr>
            <a:endParaRPr lang="en-US" sz="7200" dirty="0">
              <a:latin typeface="Baskerville Old Face" panose="02020602080505020303" pitchFamily="18" charset="0"/>
            </a:endParaRPr>
          </a:p>
          <a:p>
            <a:pPr lvl="1">
              <a:buFont typeface="Wingdings" panose="05000000000000000000" pitchFamily="2" charset="2"/>
              <a:buChar char="§"/>
            </a:pPr>
            <a:endParaRPr lang="en-US" sz="7200" dirty="0">
              <a:latin typeface="Baskerville Old Face" panose="02020602080505020303" pitchFamily="18" charset="0"/>
            </a:endParaRPr>
          </a:p>
        </p:txBody>
      </p:sp>
    </p:spTree>
    <p:extLst>
      <p:ext uri="{BB962C8B-B14F-4D97-AF65-F5344CB8AC3E}">
        <p14:creationId xmlns:p14="http://schemas.microsoft.com/office/powerpoint/2010/main" val="10735460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286000" y="152400"/>
            <a:ext cx="4572000" cy="6532558"/>
          </a:xfrm>
          <a:prstGeom prst="rect">
            <a:avLst/>
          </a:prstGeom>
        </p:spPr>
        <p:txBody>
          <a:bodyPr>
            <a:spAutoFit/>
          </a:bodyPr>
          <a:lstStyle/>
          <a:p>
            <a:pPr algn="ctr">
              <a:lnSpc>
                <a:spcPct val="75000"/>
              </a:lnSpc>
              <a:spcAft>
                <a:spcPts val="598"/>
              </a:spcAft>
            </a:pPr>
            <a:endParaRPr lang="en-US" sz="1100" kern="1400" dirty="0">
              <a:solidFill>
                <a:srgbClr val="000000"/>
              </a:solidFill>
              <a:latin typeface="Baskerville Old Face" panose="02020602080505020303" pitchFamily="18" charset="0"/>
            </a:endParaRPr>
          </a:p>
          <a:p>
            <a:pPr algn="ctr">
              <a:lnSpc>
                <a:spcPct val="75000"/>
              </a:lnSpc>
              <a:spcAft>
                <a:spcPts val="598"/>
              </a:spcAft>
            </a:pPr>
            <a:r>
              <a:rPr lang="en-US" sz="3600" b="1" kern="1400" dirty="0">
                <a:solidFill>
                  <a:srgbClr val="000000"/>
                </a:solidFill>
                <a:latin typeface="Baskerville Old Face" panose="02020602080505020303" pitchFamily="18" charset="0"/>
              </a:rPr>
              <a:t>STAFF</a:t>
            </a:r>
          </a:p>
          <a:p>
            <a:pPr algn="ctr">
              <a:lnSpc>
                <a:spcPct val="75000"/>
              </a:lnSpc>
              <a:spcAft>
                <a:spcPts val="598"/>
              </a:spcAft>
            </a:pPr>
            <a:endParaRPr lang="en-US" sz="1100" kern="1400" dirty="0">
              <a:solidFill>
                <a:srgbClr val="000000"/>
              </a:solidFill>
              <a:latin typeface="Baskerville Old Face" panose="020206020805050203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Donald Phillips</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Assistant County Service Officer</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 </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Spencer Kimball</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Assistant County Service Officer</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 </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Stella Bartlett</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Assistant County Service Officer </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 </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Eric Anders</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Assistant County Service Officer</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 </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Liz Emerson</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Veteran Community Navigator</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 </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Nikki Perez</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Veteran Community Navigator</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 </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Mary Rodriguez</a:t>
            </a:r>
            <a:endParaRPr lang="en-US" sz="1200" kern="1400" dirty="0">
              <a:solidFill>
                <a:srgbClr val="000000"/>
              </a:solidFill>
              <a:latin typeface="Garamond" panose="02020404030301010803" pitchFamily="18" charset="0"/>
            </a:endParaRPr>
          </a:p>
          <a:p>
            <a:pPr algn="ctr">
              <a:lnSpc>
                <a:spcPct val="75000"/>
              </a:lnSpc>
              <a:spcAft>
                <a:spcPts val="598"/>
              </a:spcAft>
            </a:pPr>
            <a:r>
              <a:rPr lang="en-US" sz="1600" kern="1400" dirty="0">
                <a:solidFill>
                  <a:srgbClr val="000000"/>
                </a:solidFill>
                <a:latin typeface="Baskerville Old Face" panose="02020602080505020303" pitchFamily="18" charset="0"/>
              </a:rPr>
              <a:t>Administrative Assistant </a:t>
            </a:r>
            <a:endParaRPr lang="en-US" sz="1200" kern="1400" dirty="0">
              <a:solidFill>
                <a:srgbClr val="000000"/>
              </a:solidFill>
              <a:latin typeface="Garamond" panose="02020404030301010803" pitchFamily="18" charset="0"/>
            </a:endParaRPr>
          </a:p>
          <a:p>
            <a:pPr>
              <a:lnSpc>
                <a:spcPct val="110000"/>
              </a:lnSpc>
              <a:spcAft>
                <a:spcPts val="598"/>
              </a:spcAft>
            </a:pPr>
            <a:r>
              <a:rPr lang="en-US" sz="1000" kern="1400" dirty="0">
                <a:solidFill>
                  <a:srgbClr val="000000"/>
                </a:solidFill>
                <a:latin typeface="Garamond" panose="02020404030301010803" pitchFamily="18" charset="0"/>
              </a:rPr>
              <a:t> </a:t>
            </a:r>
            <a:endParaRPr lang="en-US" sz="1000" kern="1400" dirty="0">
              <a:ln>
                <a:noFill/>
              </a:ln>
              <a:solidFill>
                <a:srgbClr val="000000"/>
              </a:solidFill>
              <a:effectLst/>
              <a:latin typeface="Garamond" panose="02020404030301010803" pitchFamily="18" charset="0"/>
            </a:endParaRPr>
          </a:p>
        </p:txBody>
      </p:sp>
    </p:spTree>
    <p:extLst>
      <p:ext uri="{BB962C8B-B14F-4D97-AF65-F5344CB8AC3E}">
        <p14:creationId xmlns:p14="http://schemas.microsoft.com/office/powerpoint/2010/main" val="15322626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533400"/>
            <a:ext cx="8229600" cy="5867400"/>
          </a:xfrm>
        </p:spPr>
        <p:txBody>
          <a:bodyPr>
            <a:normAutofit fontScale="70000" lnSpcReduction="20000"/>
          </a:bodyPr>
          <a:lstStyle/>
          <a:p>
            <a:pPr marL="0" indent="0" algn="ctr">
              <a:buNone/>
            </a:pPr>
            <a:r>
              <a:rPr lang="en-US" sz="8600" b="1" dirty="0">
                <a:latin typeface="Baskerville Old Face" panose="02020602080505020303" pitchFamily="18" charset="0"/>
              </a:rPr>
              <a:t>All Services Provided</a:t>
            </a:r>
          </a:p>
          <a:p>
            <a:pPr marL="0" indent="0" algn="ctr">
              <a:buNone/>
            </a:pPr>
            <a:r>
              <a:rPr lang="en-US" sz="8600" b="1" dirty="0">
                <a:latin typeface="Baskerville Old Face" panose="02020602080505020303" pitchFamily="18" charset="0"/>
              </a:rPr>
              <a:t> by</a:t>
            </a:r>
          </a:p>
          <a:p>
            <a:pPr marL="0" indent="0" algn="ctr">
              <a:buNone/>
            </a:pPr>
            <a:r>
              <a:rPr lang="en-US" sz="8600" b="1" dirty="0">
                <a:latin typeface="Baskerville Old Face" panose="02020602080505020303" pitchFamily="18" charset="0"/>
              </a:rPr>
              <a:t>Appointment</a:t>
            </a:r>
          </a:p>
          <a:p>
            <a:pPr marL="0" indent="0" algn="ctr">
              <a:buNone/>
            </a:pPr>
            <a:r>
              <a:rPr lang="en-US" sz="8600" b="1" dirty="0">
                <a:latin typeface="Baskerville Old Face" panose="02020602080505020303" pitchFamily="18" charset="0"/>
              </a:rPr>
              <a:t>940-349-2950</a:t>
            </a:r>
          </a:p>
          <a:p>
            <a:pPr marL="0" indent="0" algn="ctr">
              <a:buNone/>
            </a:pPr>
            <a:endParaRPr lang="en-US" sz="8600" b="1" dirty="0">
              <a:latin typeface="Baskerville Old Face" panose="02020602080505020303" pitchFamily="18" charset="0"/>
            </a:endParaRPr>
          </a:p>
          <a:p>
            <a:pPr marL="0" indent="0" algn="ctr">
              <a:buNone/>
            </a:pPr>
            <a:r>
              <a:rPr lang="en-US" sz="8600" b="1" dirty="0">
                <a:latin typeface="Baskerville Old Face" panose="02020602080505020303" pitchFamily="18" charset="0"/>
              </a:rPr>
              <a:t>QUESTIONS?</a:t>
            </a:r>
          </a:p>
          <a:p>
            <a:endParaRPr lang="en-US" dirty="0"/>
          </a:p>
        </p:txBody>
      </p:sp>
    </p:spTree>
    <p:extLst>
      <p:ext uri="{BB962C8B-B14F-4D97-AF65-F5344CB8AC3E}">
        <p14:creationId xmlns:p14="http://schemas.microsoft.com/office/powerpoint/2010/main" val="266967787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30212</TotalTime>
  <Words>392</Words>
  <Application>Microsoft Office PowerPoint</Application>
  <PresentationFormat>On-screen Show (4:3)</PresentationFormat>
  <Paragraphs>97</Paragraphs>
  <Slides>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9</vt:i4>
      </vt:variant>
    </vt:vector>
  </HeadingPairs>
  <TitlesOfParts>
    <vt:vector size="16" baseType="lpstr">
      <vt:lpstr>Arial</vt:lpstr>
      <vt:lpstr>Baskerville Old Face</vt:lpstr>
      <vt:lpstr>Calibri</vt:lpstr>
      <vt:lpstr>Garamond</vt:lpstr>
      <vt:lpstr>Times New Roman</vt:lpstr>
      <vt:lpstr>Wingdings</vt:lpstr>
      <vt:lpstr>Office Theme</vt:lpstr>
      <vt:lpstr>Veteran Service Office</vt:lpstr>
      <vt:lpstr> VSO Services  </vt:lpstr>
      <vt:lpstr>Denton County Veterans 41,319</vt:lpstr>
      <vt:lpstr> Veteran Community Navigators</vt:lpstr>
      <vt:lpstr> The PACT Act  August 10, 2022</vt:lpstr>
      <vt:lpstr>Jon Stewart, renowned comedian, writer, and host of "The Daily Show”.  Stewart's efforts have been instrumental in raising awareness and pushing for legislative changes, such as the Honoring Our PACT Act of 2022</vt:lpstr>
      <vt:lpstr> Benefits to Denton County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Veteran Service Office November 2013</dc:title>
  <dc:creator>Work Study</dc:creator>
  <cp:lastModifiedBy>Paul Bastaich</cp:lastModifiedBy>
  <cp:revision>488</cp:revision>
  <dcterms:created xsi:type="dcterms:W3CDTF">2013-12-04T20:59:20Z</dcterms:created>
  <dcterms:modified xsi:type="dcterms:W3CDTF">2026-09-01T18:54:51Z</dcterms:modified>
</cp:coreProperties>
</file>