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Bricolage Grotesque Bold" panose="020B0604020202020204" charset="0"/>
      <p:regular r:id="rId9"/>
    </p:embeddedFont>
    <p:embeddedFont>
      <p:font typeface="Roboto" panose="02000000000000000000" pitchFamily="2" charset="0"/>
      <p:regular r:id="rId10"/>
    </p:embeddedFont>
    <p:embeddedFont>
      <p:font typeface="Roboto Bold" panose="02000000000000000000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9" d="100"/>
          <a:sy n="69" d="100"/>
        </p:scale>
        <p:origin x="41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0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unitedwaydenton.crediblemind.com" TargetMode="External"/><Relationship Id="rId5" Type="http://schemas.openxmlformats.org/officeDocument/2006/relationships/image" Target="../media/image6.sv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7" Type="http://schemas.openxmlformats.org/officeDocument/2006/relationships/image" Target="../media/image6.svg"/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hyperlink" Target="https://findhelp.dentoncounty.gov" TargetMode="Externa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7" Type="http://schemas.openxmlformats.org/officeDocument/2006/relationships/image" Target="../media/image22.pn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dentoncounty.gov/links" TargetMode="Externa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hyperlink" Target="https://www.menti.com/als48sxsoutw" TargetMode="External"/><Relationship Id="rId4" Type="http://schemas.openxmlformats.org/officeDocument/2006/relationships/image" Target="../media/image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>
                <a:alpha val="100000"/>
              </a:srgbClr>
            </a:gs>
            <a:gs pos="100000">
              <a:srgbClr val="230B39">
                <a:alpha val="100000"/>
              </a:srgbClr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4759" y="0"/>
            <a:ext cx="17813241" cy="10287000"/>
          </a:xfrm>
          <a:custGeom>
            <a:avLst/>
            <a:gdLst/>
            <a:ahLst/>
            <a:cxnLst/>
            <a:rect l="l" t="t" r="r" b="b"/>
            <a:pathLst>
              <a:path w="17813241" h="10287000">
                <a:moveTo>
                  <a:pt x="0" y="0"/>
                </a:moveTo>
                <a:lnTo>
                  <a:pt x="17813241" y="0"/>
                </a:lnTo>
                <a:lnTo>
                  <a:pt x="17813241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65" t="-9259" b="-925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-726685" y="0"/>
            <a:ext cx="17693455" cy="10287000"/>
            <a:chOff x="0" y="0"/>
            <a:chExt cx="4660005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660005" cy="2709333"/>
            </a:xfrm>
            <a:custGeom>
              <a:avLst/>
              <a:gdLst/>
              <a:ahLst/>
              <a:cxnLst/>
              <a:rect l="l" t="t" r="r" b="b"/>
              <a:pathLst>
                <a:path w="4660005" h="2709333">
                  <a:moveTo>
                    <a:pt x="0" y="0"/>
                  </a:moveTo>
                  <a:lnTo>
                    <a:pt x="4660005" y="0"/>
                  </a:lnTo>
                  <a:lnTo>
                    <a:pt x="4660005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0D2240">
                    <a:alpha val="100000"/>
                  </a:srgbClr>
                </a:gs>
                <a:gs pos="50000">
                  <a:srgbClr val="0D2240">
                    <a:alpha val="80000"/>
                  </a:srgbClr>
                </a:gs>
                <a:gs pos="100000">
                  <a:srgbClr val="000000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152400"/>
              <a:ext cx="4660005" cy="28617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12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1705830">
            <a:off x="-852308" y="8099320"/>
            <a:ext cx="23598829" cy="5939039"/>
          </a:xfrm>
          <a:custGeom>
            <a:avLst/>
            <a:gdLst/>
            <a:ahLst/>
            <a:cxnLst/>
            <a:rect l="l" t="t" r="r" b="b"/>
            <a:pathLst>
              <a:path w="23598829" h="5939039">
                <a:moveTo>
                  <a:pt x="0" y="0"/>
                </a:moveTo>
                <a:lnTo>
                  <a:pt x="23598829" y="0"/>
                </a:lnTo>
                <a:lnTo>
                  <a:pt x="23598829" y="5939039"/>
                </a:lnTo>
                <a:lnTo>
                  <a:pt x="0" y="59390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-843008" y="8662430"/>
            <a:ext cx="8296087" cy="760501"/>
            <a:chOff x="0" y="0"/>
            <a:chExt cx="4433299" cy="4064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433299" cy="406400"/>
            </a:xfrm>
            <a:custGeom>
              <a:avLst/>
              <a:gdLst/>
              <a:ahLst/>
              <a:cxnLst/>
              <a:rect l="l" t="t" r="r" b="b"/>
              <a:pathLst>
                <a:path w="4433299" h="406400">
                  <a:moveTo>
                    <a:pt x="4230099" y="0"/>
                  </a:moveTo>
                  <a:cubicBezTo>
                    <a:pt x="4342324" y="0"/>
                    <a:pt x="4433299" y="90976"/>
                    <a:pt x="4433299" y="203200"/>
                  </a:cubicBezTo>
                  <a:cubicBezTo>
                    <a:pt x="4433299" y="315424"/>
                    <a:pt x="4342324" y="406400"/>
                    <a:pt x="4230099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95BF74">
                    <a:alpha val="100000"/>
                  </a:srgbClr>
                </a:gs>
                <a:gs pos="100000">
                  <a:srgbClr val="00ADBB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4433299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5154129" y="8662430"/>
            <a:ext cx="3625282" cy="760501"/>
            <a:chOff x="0" y="0"/>
            <a:chExt cx="1937294" cy="406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937294" cy="406400"/>
            </a:xfrm>
            <a:custGeom>
              <a:avLst/>
              <a:gdLst/>
              <a:ahLst/>
              <a:cxnLst/>
              <a:rect l="l" t="t" r="r" b="b"/>
              <a:pathLst>
                <a:path w="1937294" h="406400">
                  <a:moveTo>
                    <a:pt x="1734094" y="0"/>
                  </a:moveTo>
                  <a:cubicBezTo>
                    <a:pt x="1846319" y="0"/>
                    <a:pt x="1937294" y="90976"/>
                    <a:pt x="1937294" y="203200"/>
                  </a:cubicBezTo>
                  <a:cubicBezTo>
                    <a:pt x="1937294" y="315424"/>
                    <a:pt x="1846319" y="406400"/>
                    <a:pt x="1734094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ADBB">
                    <a:alpha val="100000"/>
                  </a:srgbClr>
                </a:gs>
                <a:gs pos="100000">
                  <a:srgbClr val="95BF74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1937294" cy="444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6043762" y="261772"/>
            <a:ext cx="1949184" cy="1355954"/>
          </a:xfrm>
          <a:custGeom>
            <a:avLst/>
            <a:gdLst/>
            <a:ahLst/>
            <a:cxnLst/>
            <a:rect l="l" t="t" r="r" b="b"/>
            <a:pathLst>
              <a:path w="1949184" h="1355954">
                <a:moveTo>
                  <a:pt x="0" y="0"/>
                </a:moveTo>
                <a:lnTo>
                  <a:pt x="1949184" y="0"/>
                </a:lnTo>
                <a:lnTo>
                  <a:pt x="1949184" y="1355955"/>
                </a:lnTo>
                <a:lnTo>
                  <a:pt x="0" y="13559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TextBox 14"/>
          <p:cNvSpPr txBox="1"/>
          <p:nvPr/>
        </p:nvSpPr>
        <p:spPr>
          <a:xfrm>
            <a:off x="1659644" y="3021177"/>
            <a:ext cx="7484356" cy="3667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 b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Connecting Communities to Care: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59644" y="6966422"/>
            <a:ext cx="8460955" cy="488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77"/>
              </a:lnSpc>
              <a:spcBef>
                <a:spcPct val="0"/>
              </a:spcBef>
            </a:pPr>
            <a:r>
              <a:rPr lang="en-US" sz="2769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Public Health Tools for Mental Health Access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33300" y="8832562"/>
            <a:ext cx="1792258" cy="363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15"/>
              </a:lnSpc>
              <a:spcBef>
                <a:spcPct val="0"/>
              </a:spcBef>
            </a:pPr>
            <a:r>
              <a:rPr lang="en-US" sz="201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Presented By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05254" y="8827874"/>
            <a:ext cx="3712675" cy="381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5"/>
              </a:lnSpc>
              <a:spcBef>
                <a:spcPct val="0"/>
              </a:spcBef>
            </a:pPr>
            <a:r>
              <a:rPr lang="en-US" sz="2211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Denton County Public Health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69285" y="8827874"/>
            <a:ext cx="3723661" cy="381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095"/>
              </a:lnSpc>
              <a:spcBef>
                <a:spcPct val="0"/>
              </a:spcBef>
            </a:pPr>
            <a:r>
              <a:rPr lang="en-US" sz="2211" b="1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18 September,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705830">
            <a:off x="-3585538" y="9039759"/>
            <a:ext cx="23598829" cy="5939039"/>
          </a:xfrm>
          <a:custGeom>
            <a:avLst/>
            <a:gdLst/>
            <a:ahLst/>
            <a:cxnLst/>
            <a:rect l="l" t="t" r="r" b="b"/>
            <a:pathLst>
              <a:path w="23598829" h="5939039">
                <a:moveTo>
                  <a:pt x="0" y="0"/>
                </a:moveTo>
                <a:lnTo>
                  <a:pt x="23598828" y="0"/>
                </a:lnTo>
                <a:lnTo>
                  <a:pt x="23598828" y="5939039"/>
                </a:lnTo>
                <a:lnTo>
                  <a:pt x="0" y="59390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8699508" cy="10287000"/>
            <a:chOff x="0" y="0"/>
            <a:chExt cx="687369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87369" cy="812800"/>
            </a:xfrm>
            <a:custGeom>
              <a:avLst/>
              <a:gdLst/>
              <a:ahLst/>
              <a:cxnLst/>
              <a:rect l="l" t="t" r="r" b="b"/>
              <a:pathLst>
                <a:path w="687369" h="812800">
                  <a:moveTo>
                    <a:pt x="0" y="0"/>
                  </a:moveTo>
                  <a:lnTo>
                    <a:pt x="687369" y="0"/>
                  </a:lnTo>
                  <a:lnTo>
                    <a:pt x="68736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3"/>
              <a:stretch>
                <a:fillRect l="-14648" r="-14648"/>
              </a:stretch>
            </a:blipFill>
            <a:ln w="95250" cap="sq">
              <a:solidFill>
                <a:srgbClr val="07687E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7696080" y="1914168"/>
            <a:ext cx="2006855" cy="519274"/>
          </a:xfrm>
          <a:custGeom>
            <a:avLst/>
            <a:gdLst/>
            <a:ahLst/>
            <a:cxnLst/>
            <a:rect l="l" t="t" r="r" b="b"/>
            <a:pathLst>
              <a:path w="2006855" h="519274">
                <a:moveTo>
                  <a:pt x="0" y="0"/>
                </a:moveTo>
                <a:lnTo>
                  <a:pt x="2006855" y="0"/>
                </a:lnTo>
                <a:lnTo>
                  <a:pt x="2006855" y="519273"/>
                </a:lnTo>
                <a:lnTo>
                  <a:pt x="0" y="5192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9774944" y="3985138"/>
            <a:ext cx="7484356" cy="3843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240"/>
              </a:lnSpc>
              <a:spcBef>
                <a:spcPct val="0"/>
              </a:spcBef>
            </a:pPr>
            <a:r>
              <a:rPr lang="en-US" sz="7314" b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Meet the </a:t>
            </a:r>
            <a:r>
              <a:rPr lang="en-US" sz="7314" b="1">
                <a:solidFill>
                  <a:srgbClr val="95BF74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Reeves Elementary</a:t>
            </a:r>
            <a:r>
              <a:rPr lang="en-US" sz="7314" b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 Crossing Guard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719857" flipV="1">
            <a:off x="9488156" y="-1549186"/>
            <a:ext cx="15361549" cy="5472552"/>
          </a:xfrm>
          <a:custGeom>
            <a:avLst/>
            <a:gdLst/>
            <a:ahLst/>
            <a:cxnLst/>
            <a:rect l="l" t="t" r="r" b="b"/>
            <a:pathLst>
              <a:path w="15361549" h="5472552">
                <a:moveTo>
                  <a:pt x="0" y="5472552"/>
                </a:moveTo>
                <a:lnTo>
                  <a:pt x="15361549" y="5472552"/>
                </a:lnTo>
                <a:lnTo>
                  <a:pt x="15361549" y="0"/>
                </a:lnTo>
                <a:lnTo>
                  <a:pt x="0" y="0"/>
                </a:lnTo>
                <a:lnTo>
                  <a:pt x="0" y="547255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0538700" y="4848095"/>
            <a:ext cx="8117450" cy="5917088"/>
            <a:chOff x="0" y="0"/>
            <a:chExt cx="1568756" cy="114352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68756" cy="1143520"/>
            </a:xfrm>
            <a:custGeom>
              <a:avLst/>
              <a:gdLst/>
              <a:ahLst/>
              <a:cxnLst/>
              <a:rect l="l" t="t" r="r" b="b"/>
              <a:pathLst>
                <a:path w="1568756" h="1143520">
                  <a:moveTo>
                    <a:pt x="32427" y="0"/>
                  </a:moveTo>
                  <a:lnTo>
                    <a:pt x="1536329" y="0"/>
                  </a:lnTo>
                  <a:cubicBezTo>
                    <a:pt x="1544929" y="0"/>
                    <a:pt x="1553177" y="3416"/>
                    <a:pt x="1559258" y="9498"/>
                  </a:cubicBezTo>
                  <a:cubicBezTo>
                    <a:pt x="1565340" y="15579"/>
                    <a:pt x="1568756" y="23827"/>
                    <a:pt x="1568756" y="32427"/>
                  </a:cubicBezTo>
                  <a:lnTo>
                    <a:pt x="1568756" y="1111093"/>
                  </a:lnTo>
                  <a:cubicBezTo>
                    <a:pt x="1568756" y="1129002"/>
                    <a:pt x="1554238" y="1143520"/>
                    <a:pt x="1536329" y="1143520"/>
                  </a:cubicBezTo>
                  <a:lnTo>
                    <a:pt x="32427" y="1143520"/>
                  </a:lnTo>
                  <a:cubicBezTo>
                    <a:pt x="14518" y="1143520"/>
                    <a:pt x="0" y="1129002"/>
                    <a:pt x="0" y="1111093"/>
                  </a:cubicBezTo>
                  <a:lnTo>
                    <a:pt x="0" y="32427"/>
                  </a:lnTo>
                  <a:cubicBezTo>
                    <a:pt x="0" y="14518"/>
                    <a:pt x="14518" y="0"/>
                    <a:pt x="32427" y="0"/>
                  </a:cubicBezTo>
                  <a:close/>
                </a:path>
              </a:pathLst>
            </a:custGeom>
            <a:blipFill>
              <a:blip r:embed="rId3"/>
              <a:stretch>
                <a:fillRect l="-4670" r="-467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9535272" y="8998663"/>
            <a:ext cx="2006855" cy="519274"/>
          </a:xfrm>
          <a:custGeom>
            <a:avLst/>
            <a:gdLst/>
            <a:ahLst/>
            <a:cxnLst/>
            <a:rect l="l" t="t" r="r" b="b"/>
            <a:pathLst>
              <a:path w="2006855" h="519274">
                <a:moveTo>
                  <a:pt x="0" y="0"/>
                </a:moveTo>
                <a:lnTo>
                  <a:pt x="2006855" y="0"/>
                </a:lnTo>
                <a:lnTo>
                  <a:pt x="2006855" y="519274"/>
                </a:lnTo>
                <a:lnTo>
                  <a:pt x="0" y="5192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538700" y="2867603"/>
            <a:ext cx="5993903" cy="1252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240"/>
              </a:lnSpc>
              <a:spcBef>
                <a:spcPct val="0"/>
              </a:spcBef>
            </a:pPr>
            <a:r>
              <a:rPr lang="en-US" sz="7314" b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we help?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538700" y="1757812"/>
            <a:ext cx="5993903" cy="1252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240"/>
              </a:lnSpc>
              <a:spcBef>
                <a:spcPct val="0"/>
              </a:spcBef>
            </a:pPr>
            <a:r>
              <a:rPr lang="en-US" sz="7314" b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How can 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568458" y="2303182"/>
            <a:ext cx="7575542" cy="1557665"/>
            <a:chOff x="0" y="0"/>
            <a:chExt cx="10100723" cy="2076886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2076886" cy="2076886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5BF74">
                      <a:alpha val="100000"/>
                    </a:srgbClr>
                  </a:gs>
                  <a:gs pos="100000">
                    <a:srgbClr val="00ADBB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9"/>
                  </a:lnSpc>
                </a:pPr>
                <a:endParaRPr/>
              </a:p>
            </p:txBody>
          </p:sp>
        </p:grpSp>
        <p:sp>
          <p:nvSpPr>
            <p:cNvPr id="12" name="Freeform 12"/>
            <p:cNvSpPr/>
            <p:nvPr/>
          </p:nvSpPr>
          <p:spPr>
            <a:xfrm>
              <a:off x="402337" y="409105"/>
              <a:ext cx="1346178" cy="1258676"/>
            </a:xfrm>
            <a:custGeom>
              <a:avLst/>
              <a:gdLst/>
              <a:ahLst/>
              <a:cxnLst/>
              <a:rect l="l" t="t" r="r" b="b"/>
              <a:pathLst>
                <a:path w="1346178" h="1258676">
                  <a:moveTo>
                    <a:pt x="0" y="0"/>
                  </a:moveTo>
                  <a:lnTo>
                    <a:pt x="1346178" y="0"/>
                  </a:lnTo>
                  <a:lnTo>
                    <a:pt x="1346178" y="1258676"/>
                  </a:lnTo>
                  <a:lnTo>
                    <a:pt x="0" y="12586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624294" y="1028918"/>
              <a:ext cx="7251349" cy="555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8"/>
                </a:lnSpc>
              </a:pPr>
              <a:r>
                <a:rPr lang="en-US" sz="2740" b="1">
                  <a:solidFill>
                    <a:srgbClr val="00ADBB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Filling the Water Bottle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674198" y="1629681"/>
              <a:ext cx="7426526" cy="396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72"/>
                </a:lnSpc>
                <a:spcBef>
                  <a:spcPct val="0"/>
                </a:spcBef>
              </a:pPr>
              <a:r>
                <a:rPr lang="en-US" sz="1766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CredibleMind Platform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68458" y="4833566"/>
            <a:ext cx="7575542" cy="1557665"/>
            <a:chOff x="0" y="0"/>
            <a:chExt cx="10100723" cy="2076886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2076886" cy="2076886"/>
              <a:chOff x="0" y="0"/>
              <a:chExt cx="812800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5BF74">
                      <a:alpha val="100000"/>
                    </a:srgbClr>
                  </a:gs>
                  <a:gs pos="100000">
                    <a:srgbClr val="00ADBB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9"/>
                  </a:lnSpc>
                </a:pPr>
                <a:endParaRPr/>
              </a:p>
            </p:txBody>
          </p:sp>
        </p:grpSp>
        <p:sp>
          <p:nvSpPr>
            <p:cNvPr id="19" name="Freeform 19"/>
            <p:cNvSpPr/>
            <p:nvPr/>
          </p:nvSpPr>
          <p:spPr>
            <a:xfrm>
              <a:off x="550986" y="425289"/>
              <a:ext cx="974915" cy="1226308"/>
            </a:xfrm>
            <a:custGeom>
              <a:avLst/>
              <a:gdLst/>
              <a:ahLst/>
              <a:cxnLst/>
              <a:rect l="l" t="t" r="r" b="b"/>
              <a:pathLst>
                <a:path w="974915" h="1226308">
                  <a:moveTo>
                    <a:pt x="0" y="0"/>
                  </a:moveTo>
                  <a:lnTo>
                    <a:pt x="974915" y="0"/>
                  </a:lnTo>
                  <a:lnTo>
                    <a:pt x="974915" y="1226308"/>
                  </a:lnTo>
                  <a:lnTo>
                    <a:pt x="0" y="12263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624294" y="929527"/>
              <a:ext cx="7251349" cy="555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8"/>
                </a:lnSpc>
              </a:pPr>
              <a:r>
                <a:rPr lang="en-US" sz="2740" b="1">
                  <a:solidFill>
                    <a:srgbClr val="00ADBB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Carrying the Backpack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674198" y="1514107"/>
              <a:ext cx="7426526" cy="396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72"/>
                </a:lnSpc>
                <a:spcBef>
                  <a:spcPct val="0"/>
                </a:spcBef>
              </a:pPr>
              <a:r>
                <a:rPr lang="en-US" sz="1766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FindHelp Platform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568458" y="7363950"/>
            <a:ext cx="7538114" cy="1557665"/>
            <a:chOff x="0" y="0"/>
            <a:chExt cx="10050819" cy="2076886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2076886" cy="2076886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gradFill rotWithShape="1">
                <a:gsLst>
                  <a:gs pos="0">
                    <a:srgbClr val="95BF74">
                      <a:alpha val="100000"/>
                    </a:srgbClr>
                  </a:gs>
                  <a:gs pos="100000">
                    <a:srgbClr val="00ADBB">
                      <a:alpha val="100000"/>
                    </a:srgbClr>
                  </a:gs>
                </a:gsLst>
                <a:lin ang="0"/>
              </a:gra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889"/>
                  </a:lnSpc>
                </a:pPr>
                <a:endParaRPr/>
              </a:p>
            </p:txBody>
          </p:sp>
        </p:grpSp>
        <p:sp>
          <p:nvSpPr>
            <p:cNvPr id="26" name="Freeform 26"/>
            <p:cNvSpPr/>
            <p:nvPr/>
          </p:nvSpPr>
          <p:spPr>
            <a:xfrm>
              <a:off x="275493" y="512007"/>
              <a:ext cx="1525901" cy="1052872"/>
            </a:xfrm>
            <a:custGeom>
              <a:avLst/>
              <a:gdLst/>
              <a:ahLst/>
              <a:cxnLst/>
              <a:rect l="l" t="t" r="r" b="b"/>
              <a:pathLst>
                <a:path w="1525901" h="1052872">
                  <a:moveTo>
                    <a:pt x="0" y="0"/>
                  </a:moveTo>
                  <a:lnTo>
                    <a:pt x="1525900" y="0"/>
                  </a:lnTo>
                  <a:lnTo>
                    <a:pt x="1525900" y="1052872"/>
                  </a:lnTo>
                  <a:lnTo>
                    <a:pt x="0" y="10528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624294" y="1028918"/>
              <a:ext cx="7251349" cy="5556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288"/>
                </a:lnSpc>
              </a:pPr>
              <a:r>
                <a:rPr lang="en-US" sz="2740" b="1">
                  <a:solidFill>
                    <a:srgbClr val="00ADBB"/>
                  </a:solidFill>
                  <a:latin typeface="Roboto Bold"/>
                  <a:ea typeface="Roboto Bold"/>
                  <a:cs typeface="Roboto Bold"/>
                  <a:sym typeface="Roboto Bold"/>
                </a:rPr>
                <a:t>Showing the Path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624294" y="1609943"/>
              <a:ext cx="7426526" cy="3963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72"/>
                </a:lnSpc>
                <a:spcBef>
                  <a:spcPct val="0"/>
                </a:spcBef>
              </a:pPr>
              <a:r>
                <a:rPr lang="en-US" sz="1766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Mental Health Navigation Program</a:t>
              </a:r>
            </a:p>
          </p:txBody>
        </p:sp>
      </p:grpSp>
      <p:sp>
        <p:nvSpPr>
          <p:cNvPr id="29" name="Freeform 29"/>
          <p:cNvSpPr/>
          <p:nvPr/>
        </p:nvSpPr>
        <p:spPr>
          <a:xfrm rot="-8719857" flipV="1">
            <a:off x="-9608087" y="4501348"/>
            <a:ext cx="15361549" cy="5472552"/>
          </a:xfrm>
          <a:custGeom>
            <a:avLst/>
            <a:gdLst/>
            <a:ahLst/>
            <a:cxnLst/>
            <a:rect l="l" t="t" r="r" b="b"/>
            <a:pathLst>
              <a:path w="15361549" h="5472552">
                <a:moveTo>
                  <a:pt x="0" y="5472551"/>
                </a:moveTo>
                <a:lnTo>
                  <a:pt x="15361549" y="5472551"/>
                </a:lnTo>
                <a:lnTo>
                  <a:pt x="15361549" y="0"/>
                </a:lnTo>
                <a:lnTo>
                  <a:pt x="0" y="0"/>
                </a:lnTo>
                <a:lnTo>
                  <a:pt x="0" y="5472551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59116" y="3491319"/>
            <a:ext cx="4315457" cy="1078864"/>
          </a:xfrm>
          <a:custGeom>
            <a:avLst/>
            <a:gdLst/>
            <a:ahLst/>
            <a:cxnLst/>
            <a:rect l="l" t="t" r="r" b="b"/>
            <a:pathLst>
              <a:path w="4315457" h="1078864">
                <a:moveTo>
                  <a:pt x="0" y="0"/>
                </a:moveTo>
                <a:lnTo>
                  <a:pt x="4315457" y="0"/>
                </a:lnTo>
                <a:lnTo>
                  <a:pt x="4315457" y="1078864"/>
                </a:lnTo>
                <a:lnTo>
                  <a:pt x="0" y="10788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781913" y="3843972"/>
            <a:ext cx="3869863" cy="373558"/>
          </a:xfrm>
          <a:custGeom>
            <a:avLst/>
            <a:gdLst/>
            <a:ahLst/>
            <a:cxnLst/>
            <a:rect l="l" t="t" r="r" b="b"/>
            <a:pathLst>
              <a:path w="3869863" h="373558">
                <a:moveTo>
                  <a:pt x="0" y="0"/>
                </a:moveTo>
                <a:lnTo>
                  <a:pt x="3869863" y="0"/>
                </a:lnTo>
                <a:lnTo>
                  <a:pt x="3869863" y="373558"/>
                </a:lnTo>
                <a:lnTo>
                  <a:pt x="0" y="3735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-4867521">
            <a:off x="-604621" y="5083772"/>
            <a:ext cx="6469933" cy="6049387"/>
          </a:xfrm>
          <a:custGeom>
            <a:avLst/>
            <a:gdLst/>
            <a:ahLst/>
            <a:cxnLst/>
            <a:rect l="l" t="t" r="r" b="b"/>
            <a:pathLst>
              <a:path w="6469933" h="6049387">
                <a:moveTo>
                  <a:pt x="0" y="0"/>
                </a:moveTo>
                <a:lnTo>
                  <a:pt x="6469933" y="0"/>
                </a:lnTo>
                <a:lnTo>
                  <a:pt x="6469933" y="6049387"/>
                </a:lnTo>
                <a:lnTo>
                  <a:pt x="0" y="60493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2404527"/>
            <a:ext cx="10263867" cy="1252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240"/>
              </a:lnSpc>
              <a:spcBef>
                <a:spcPct val="0"/>
              </a:spcBef>
            </a:pPr>
            <a:r>
              <a:rPr lang="en-US" sz="7314" b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The Water Bottle</a:t>
            </a:r>
          </a:p>
        </p:txBody>
      </p:sp>
      <p:sp>
        <p:nvSpPr>
          <p:cNvPr id="6" name="Freeform 6"/>
          <p:cNvSpPr/>
          <p:nvPr/>
        </p:nvSpPr>
        <p:spPr>
          <a:xfrm rot="-8719857" flipV="1">
            <a:off x="10361725" y="-188874"/>
            <a:ext cx="15361549" cy="5472552"/>
          </a:xfrm>
          <a:custGeom>
            <a:avLst/>
            <a:gdLst/>
            <a:ahLst/>
            <a:cxnLst/>
            <a:rect l="l" t="t" r="r" b="b"/>
            <a:pathLst>
              <a:path w="15361549" h="5472552">
                <a:moveTo>
                  <a:pt x="0" y="5472552"/>
                </a:moveTo>
                <a:lnTo>
                  <a:pt x="15361549" y="5472552"/>
                </a:lnTo>
                <a:lnTo>
                  <a:pt x="15361549" y="0"/>
                </a:lnTo>
                <a:lnTo>
                  <a:pt x="0" y="0"/>
                </a:lnTo>
                <a:lnTo>
                  <a:pt x="0" y="547255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9387289" y="1028700"/>
            <a:ext cx="4159154" cy="8229600"/>
            <a:chOff x="0" y="0"/>
            <a:chExt cx="5545538" cy="10972800"/>
          </a:xfrm>
        </p:grpSpPr>
        <p:grpSp>
          <p:nvGrpSpPr>
            <p:cNvPr id="8" name="Group 8"/>
            <p:cNvGrpSpPr>
              <a:grpSpLocks noChangeAspect="1"/>
            </p:cNvGrpSpPr>
            <p:nvPr/>
          </p:nvGrpSpPr>
          <p:grpSpPr>
            <a:xfrm>
              <a:off x="0" y="0"/>
              <a:ext cx="5545538" cy="10972800"/>
              <a:chOff x="0" y="0"/>
              <a:chExt cx="2620010" cy="5184140"/>
            </a:xfrm>
          </p:grpSpPr>
          <p:sp>
            <p:nvSpPr>
              <p:cNvPr id="9" name="Freeform 9">
                <a:hlinkClick r:id="rId6" tooltip="https://unitedwaydenton.crediblemind.com"/>
              </p:cNvPr>
              <p:cNvSpPr/>
              <p:nvPr/>
            </p:nvSpPr>
            <p:spPr>
              <a:xfrm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l="l" t="t" r="r" b="b"/>
                <a:pathLst>
                  <a:path w="2513330" h="513207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hlinkClick r:id="rId6" tooltip="https://unitedwaydenton.crediblemind.com"/>
              </p:cNvPr>
              <p:cNvSpPr/>
              <p:nvPr/>
            </p:nvSpPr>
            <p:spPr>
              <a:xfrm>
                <a:off x="185420" y="156210"/>
                <a:ext cx="2250453" cy="4876800"/>
              </a:xfrm>
              <a:custGeom>
                <a:avLst/>
                <a:gdLst/>
                <a:ahLst/>
                <a:cxnLst/>
                <a:rect l="l" t="t" r="r" b="b"/>
                <a:pathLst>
                  <a:path w="2250453" h="4876800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t="-22" b="-22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hlinkClick r:id="rId6" tooltip="https://unitedwaydenton.crediblemind.com"/>
              </p:cNvPr>
              <p:cNvSpPr/>
              <p:nvPr/>
            </p:nvSpPr>
            <p:spPr>
              <a:xfrm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l="l" t="t" r="r" b="b"/>
                <a:pathLst>
                  <a:path w="347980" h="431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5B5B5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2">
                <a:hlinkClick r:id="rId6" tooltip="https://unitedwaydenton.crediblemind.com"/>
              </p:cNvPr>
              <p:cNvSpPr/>
              <p:nvPr/>
            </p:nvSpPr>
            <p:spPr>
              <a:xfrm>
                <a:off x="1579738" y="187960"/>
                <a:ext cx="63785" cy="63501"/>
              </a:xfrm>
              <a:custGeom>
                <a:avLst/>
                <a:gdLst/>
                <a:ahLst/>
                <a:cxnLst/>
                <a:rect l="l" t="t" r="r" b="b"/>
                <a:pathLst>
                  <a:path w="63785" h="63501">
                    <a:moveTo>
                      <a:pt x="31892" y="0"/>
                    </a:moveTo>
                    <a:cubicBezTo>
                      <a:pt x="20515" y="-51"/>
                      <a:pt x="9980" y="5989"/>
                      <a:pt x="4277" y="15834"/>
                    </a:cubicBezTo>
                    <a:cubicBezTo>
                      <a:pt x="-1426" y="25678"/>
                      <a:pt x="-1426" y="37822"/>
                      <a:pt x="4277" y="47666"/>
                    </a:cubicBezTo>
                    <a:cubicBezTo>
                      <a:pt x="9980" y="57511"/>
                      <a:pt x="20515" y="63551"/>
                      <a:pt x="31892" y="63500"/>
                    </a:cubicBezTo>
                    <a:cubicBezTo>
                      <a:pt x="43269" y="63551"/>
                      <a:pt x="53804" y="57511"/>
                      <a:pt x="59507" y="47666"/>
                    </a:cubicBezTo>
                    <a:cubicBezTo>
                      <a:pt x="65210" y="37822"/>
                      <a:pt x="65210" y="25678"/>
                      <a:pt x="59507" y="15834"/>
                    </a:cubicBezTo>
                    <a:cubicBezTo>
                      <a:pt x="53804" y="5989"/>
                      <a:pt x="43269" y="-51"/>
                      <a:pt x="31892" y="0"/>
                    </a:cubicBezTo>
                    <a:close/>
                  </a:path>
                </a:pathLst>
              </a:custGeom>
              <a:solidFill>
                <a:srgbClr val="5B5B5B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3">
                <a:hlinkClick r:id="rId6" tooltip="https://unitedwaydenton.crediblemind.com"/>
              </p:cNvPr>
              <p:cNvSpPr/>
              <p:nvPr/>
            </p:nvSpPr>
            <p:spPr>
              <a:xfrm>
                <a:off x="0" y="685800"/>
                <a:ext cx="27940" cy="21336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21336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EBCEB5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hlinkClick r:id="rId6" tooltip="https://unitedwaydenton.crediblemind.com"/>
              </p:cNvPr>
              <p:cNvSpPr/>
              <p:nvPr/>
            </p:nvSpPr>
            <p:spPr>
              <a:xfrm>
                <a:off x="0" y="1057910"/>
                <a:ext cx="27940" cy="38481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38481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EBCEB5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hlinkClick r:id="rId6" tooltip="https://unitedwaydenton.crediblemind.com"/>
              </p:cNvPr>
              <p:cNvSpPr/>
              <p:nvPr/>
            </p:nvSpPr>
            <p:spPr>
              <a:xfrm>
                <a:off x="0" y="1526540"/>
                <a:ext cx="27940" cy="38608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38608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EBCEB5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hlinkClick r:id="rId6" tooltip="https://unitedwaydenton.crediblemind.com"/>
              </p:cNvPr>
              <p:cNvSpPr/>
              <p:nvPr/>
            </p:nvSpPr>
            <p:spPr>
              <a:xfrm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61849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EBCEB5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 17">
                <a:hlinkClick r:id="rId6" tooltip="https://unitedwaydenton.crediblemind.com"/>
              </p:cNvPr>
              <p:cNvSpPr/>
              <p:nvPr/>
            </p:nvSpPr>
            <p:spPr>
              <a:xfrm>
                <a:off x="27940" y="0"/>
                <a:ext cx="2564130" cy="5182870"/>
              </a:xfrm>
              <a:custGeom>
                <a:avLst/>
                <a:gdLst/>
                <a:ahLst/>
                <a:cxnLst/>
                <a:rect l="l" t="t" r="r" b="b"/>
                <a:pathLst>
                  <a:path w="2564130" h="518287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FCE9D8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776587" y="9225481"/>
              <a:ext cx="3992364" cy="3712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40"/>
                </a:lnSpc>
              </a:pPr>
              <a:r>
                <a:rPr lang="en-US" sz="16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unitedwaydenton.crediblemind.com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48827" y="3568017"/>
            <a:ext cx="3347527" cy="1221847"/>
          </a:xfrm>
          <a:custGeom>
            <a:avLst/>
            <a:gdLst/>
            <a:ahLst/>
            <a:cxnLst/>
            <a:rect l="l" t="t" r="r" b="b"/>
            <a:pathLst>
              <a:path w="3347527" h="1221847">
                <a:moveTo>
                  <a:pt x="0" y="0"/>
                </a:moveTo>
                <a:lnTo>
                  <a:pt x="3347527" y="0"/>
                </a:lnTo>
                <a:lnTo>
                  <a:pt x="3347527" y="1221848"/>
                </a:lnTo>
                <a:lnTo>
                  <a:pt x="0" y="122184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28700" y="2404527"/>
            <a:ext cx="10263867" cy="1252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240"/>
              </a:lnSpc>
              <a:spcBef>
                <a:spcPct val="0"/>
              </a:spcBef>
            </a:pPr>
            <a:r>
              <a:rPr lang="en-US" sz="7314" b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The Backpack</a:t>
            </a:r>
          </a:p>
        </p:txBody>
      </p:sp>
      <p:sp>
        <p:nvSpPr>
          <p:cNvPr id="4" name="Freeform 4"/>
          <p:cNvSpPr/>
          <p:nvPr/>
        </p:nvSpPr>
        <p:spPr>
          <a:xfrm rot="773797">
            <a:off x="411041" y="4662887"/>
            <a:ext cx="5098242" cy="6412883"/>
          </a:xfrm>
          <a:custGeom>
            <a:avLst/>
            <a:gdLst/>
            <a:ahLst/>
            <a:cxnLst/>
            <a:rect l="l" t="t" r="r" b="b"/>
            <a:pathLst>
              <a:path w="5098242" h="6412883">
                <a:moveTo>
                  <a:pt x="0" y="0"/>
                </a:moveTo>
                <a:lnTo>
                  <a:pt x="5098242" y="0"/>
                </a:lnTo>
                <a:lnTo>
                  <a:pt x="5098242" y="6412883"/>
                </a:lnTo>
                <a:lnTo>
                  <a:pt x="0" y="64128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5279035" y="3524996"/>
            <a:ext cx="2924236" cy="1299660"/>
          </a:xfrm>
          <a:custGeom>
            <a:avLst/>
            <a:gdLst/>
            <a:ahLst/>
            <a:cxnLst/>
            <a:rect l="l" t="t" r="r" b="b"/>
            <a:pathLst>
              <a:path w="2924236" h="1299660">
                <a:moveTo>
                  <a:pt x="0" y="0"/>
                </a:moveTo>
                <a:lnTo>
                  <a:pt x="2924236" y="0"/>
                </a:lnTo>
                <a:lnTo>
                  <a:pt x="2924236" y="1299660"/>
                </a:lnTo>
                <a:lnTo>
                  <a:pt x="0" y="12996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9264043" y="1230732"/>
            <a:ext cx="4057049" cy="8027568"/>
            <a:chOff x="0" y="0"/>
            <a:chExt cx="5409398" cy="10703424"/>
          </a:xfrm>
        </p:grpSpPr>
        <p:grpSp>
          <p:nvGrpSpPr>
            <p:cNvPr id="7" name="Group 7"/>
            <p:cNvGrpSpPr>
              <a:grpSpLocks noChangeAspect="1"/>
            </p:cNvGrpSpPr>
            <p:nvPr/>
          </p:nvGrpSpPr>
          <p:grpSpPr>
            <a:xfrm>
              <a:off x="0" y="0"/>
              <a:ext cx="5409398" cy="10703424"/>
              <a:chOff x="0" y="0"/>
              <a:chExt cx="2620010" cy="5184140"/>
            </a:xfrm>
          </p:grpSpPr>
          <p:sp>
            <p:nvSpPr>
              <p:cNvPr id="8" name="Freeform 8">
                <a:hlinkClick r:id="rId5" tooltip="https://findhelp.dentoncounty.gov"/>
              </p:cNvPr>
              <p:cNvSpPr/>
              <p:nvPr/>
            </p:nvSpPr>
            <p:spPr>
              <a:xfrm>
                <a:off x="53340" y="25400"/>
                <a:ext cx="2513330" cy="5132070"/>
              </a:xfrm>
              <a:custGeom>
                <a:avLst/>
                <a:gdLst/>
                <a:ahLst/>
                <a:cxnLst/>
                <a:rect l="l" t="t" r="r" b="b"/>
                <a:pathLst>
                  <a:path w="2513330" h="5132070">
                    <a:moveTo>
                      <a:pt x="2159000" y="0"/>
                    </a:moveTo>
                    <a:lnTo>
                      <a:pt x="354330" y="0"/>
                    </a:lnTo>
                    <a:cubicBezTo>
                      <a:pt x="158750" y="0"/>
                      <a:pt x="0" y="158750"/>
                      <a:pt x="0" y="354330"/>
                    </a:cubicBezTo>
                    <a:lnTo>
                      <a:pt x="0" y="4777740"/>
                    </a:lnTo>
                    <a:cubicBezTo>
                      <a:pt x="0" y="4973320"/>
                      <a:pt x="158750" y="5132070"/>
                      <a:pt x="354330" y="5132070"/>
                    </a:cubicBezTo>
                    <a:lnTo>
                      <a:pt x="2159000" y="5132070"/>
                    </a:lnTo>
                    <a:cubicBezTo>
                      <a:pt x="2354580" y="5132070"/>
                      <a:pt x="2513330" y="4973320"/>
                      <a:pt x="2513330" y="4777740"/>
                    </a:cubicBezTo>
                    <a:lnTo>
                      <a:pt x="2513330" y="354330"/>
                    </a:lnTo>
                    <a:cubicBezTo>
                      <a:pt x="2513330" y="158750"/>
                      <a:pt x="2354580" y="0"/>
                      <a:pt x="2159000" y="0"/>
                    </a:cubicBezTo>
                    <a:close/>
                    <a:moveTo>
                      <a:pt x="1558290" y="162560"/>
                    </a:moveTo>
                    <a:cubicBezTo>
                      <a:pt x="1576070" y="162560"/>
                      <a:pt x="1590040" y="176530"/>
                      <a:pt x="1590040" y="194310"/>
                    </a:cubicBezTo>
                    <a:cubicBezTo>
                      <a:pt x="1590040" y="212090"/>
                      <a:pt x="1576070" y="226060"/>
                      <a:pt x="1558290" y="226060"/>
                    </a:cubicBezTo>
                    <a:cubicBezTo>
                      <a:pt x="1540510" y="226060"/>
                      <a:pt x="1526540" y="212090"/>
                      <a:pt x="1526540" y="194310"/>
                    </a:cubicBezTo>
                    <a:cubicBezTo>
                      <a:pt x="1526540" y="176530"/>
                      <a:pt x="1541780" y="162560"/>
                      <a:pt x="1558290" y="162560"/>
                    </a:cubicBezTo>
                    <a:close/>
                    <a:moveTo>
                      <a:pt x="1089660" y="172720"/>
                    </a:moveTo>
                    <a:lnTo>
                      <a:pt x="1394460" y="172720"/>
                    </a:lnTo>
                    <a:cubicBezTo>
                      <a:pt x="1405890" y="172720"/>
                      <a:pt x="1416050" y="181610"/>
                      <a:pt x="1416050" y="194310"/>
                    </a:cubicBezTo>
                    <a:cubicBezTo>
                      <a:pt x="1416050" y="207010"/>
                      <a:pt x="1405890" y="215900"/>
                      <a:pt x="1394460" y="215900"/>
                    </a:cubicBezTo>
                    <a:lnTo>
                      <a:pt x="1089660" y="215900"/>
                    </a:lnTo>
                    <a:cubicBezTo>
                      <a:pt x="1078230" y="215900"/>
                      <a:pt x="1068070" y="207010"/>
                      <a:pt x="1068070" y="194310"/>
                    </a:cubicBezTo>
                    <a:cubicBezTo>
                      <a:pt x="1068070" y="181610"/>
                      <a:pt x="1078230" y="172720"/>
                      <a:pt x="1089660" y="172720"/>
                    </a:cubicBezTo>
                    <a:close/>
                    <a:moveTo>
                      <a:pt x="2383790" y="4798060"/>
                    </a:moveTo>
                    <a:cubicBezTo>
                      <a:pt x="2383790" y="4913630"/>
                      <a:pt x="2289810" y="5007610"/>
                      <a:pt x="2174240" y="5007610"/>
                    </a:cubicBezTo>
                    <a:lnTo>
                      <a:pt x="341630" y="5007610"/>
                    </a:lnTo>
                    <a:cubicBezTo>
                      <a:pt x="226060" y="5007610"/>
                      <a:pt x="132080" y="4913630"/>
                      <a:pt x="132080" y="4798060"/>
                    </a:cubicBezTo>
                    <a:lnTo>
                      <a:pt x="132080" y="340360"/>
                    </a:lnTo>
                    <a:cubicBezTo>
                      <a:pt x="132080" y="224790"/>
                      <a:pt x="226060" y="130810"/>
                      <a:pt x="341630" y="130810"/>
                    </a:cubicBezTo>
                    <a:lnTo>
                      <a:pt x="614680" y="130810"/>
                    </a:lnTo>
                    <a:lnTo>
                      <a:pt x="614680" y="187960"/>
                    </a:lnTo>
                    <a:cubicBezTo>
                      <a:pt x="614680" y="252730"/>
                      <a:pt x="668020" y="306070"/>
                      <a:pt x="732790" y="306070"/>
                    </a:cubicBezTo>
                    <a:lnTo>
                      <a:pt x="1783080" y="306070"/>
                    </a:lnTo>
                    <a:cubicBezTo>
                      <a:pt x="1847850" y="306070"/>
                      <a:pt x="1901190" y="252730"/>
                      <a:pt x="1901190" y="187960"/>
                    </a:cubicBezTo>
                    <a:lnTo>
                      <a:pt x="1901190" y="130810"/>
                    </a:lnTo>
                    <a:lnTo>
                      <a:pt x="2172970" y="130810"/>
                    </a:lnTo>
                    <a:cubicBezTo>
                      <a:pt x="2288540" y="130810"/>
                      <a:pt x="2382520" y="224790"/>
                      <a:pt x="2382520" y="340360"/>
                    </a:cubicBezTo>
                    <a:lnTo>
                      <a:pt x="2382520" y="479806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" name="Freeform 9">
                <a:hlinkClick r:id="rId5" tooltip="https://findhelp.dentoncounty.gov"/>
              </p:cNvPr>
              <p:cNvSpPr/>
              <p:nvPr/>
            </p:nvSpPr>
            <p:spPr>
              <a:xfrm>
                <a:off x="185420" y="156210"/>
                <a:ext cx="2250453" cy="4876800"/>
              </a:xfrm>
              <a:custGeom>
                <a:avLst/>
                <a:gdLst/>
                <a:ahLst/>
                <a:cxnLst/>
                <a:rect l="l" t="t" r="r" b="b"/>
                <a:pathLst>
                  <a:path w="2250453" h="4876800">
                    <a:moveTo>
                      <a:pt x="2040890" y="0"/>
                    </a:moveTo>
                    <a:lnTo>
                      <a:pt x="1769110" y="0"/>
                    </a:lnTo>
                    <a:lnTo>
                      <a:pt x="1769110" y="57150"/>
                    </a:lnTo>
                    <a:cubicBezTo>
                      <a:pt x="1769110" y="121920"/>
                      <a:pt x="1715770" y="175260"/>
                      <a:pt x="1651000" y="175260"/>
                    </a:cubicBezTo>
                    <a:lnTo>
                      <a:pt x="601980" y="175260"/>
                    </a:lnTo>
                    <a:cubicBezTo>
                      <a:pt x="537210" y="175260"/>
                      <a:pt x="483870" y="121920"/>
                      <a:pt x="483870" y="57150"/>
                    </a:cubicBezTo>
                    <a:lnTo>
                      <a:pt x="483870" y="0"/>
                    </a:lnTo>
                    <a:lnTo>
                      <a:pt x="209550" y="0"/>
                    </a:lnTo>
                    <a:cubicBezTo>
                      <a:pt x="93980" y="0"/>
                      <a:pt x="0" y="93980"/>
                      <a:pt x="0" y="209550"/>
                    </a:cubicBezTo>
                    <a:lnTo>
                      <a:pt x="0" y="4667250"/>
                    </a:lnTo>
                    <a:cubicBezTo>
                      <a:pt x="0" y="4782820"/>
                      <a:pt x="93980" y="4876800"/>
                      <a:pt x="209550" y="4876800"/>
                    </a:cubicBezTo>
                    <a:lnTo>
                      <a:pt x="2040890" y="4876800"/>
                    </a:lnTo>
                    <a:cubicBezTo>
                      <a:pt x="2156460" y="4876800"/>
                      <a:pt x="2250440" y="4782820"/>
                      <a:pt x="2250440" y="4667250"/>
                    </a:cubicBezTo>
                    <a:lnTo>
                      <a:pt x="2250440" y="209550"/>
                    </a:lnTo>
                    <a:cubicBezTo>
                      <a:pt x="2251710" y="93980"/>
                      <a:pt x="2157730" y="0"/>
                      <a:pt x="2040890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170" t="-206" r="-170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 10">
                <a:hlinkClick r:id="rId5" tooltip="https://findhelp.dentoncounty.gov"/>
              </p:cNvPr>
              <p:cNvSpPr/>
              <p:nvPr/>
            </p:nvSpPr>
            <p:spPr>
              <a:xfrm>
                <a:off x="1121410" y="198120"/>
                <a:ext cx="347980" cy="43180"/>
              </a:xfrm>
              <a:custGeom>
                <a:avLst/>
                <a:gdLst/>
                <a:ahLst/>
                <a:cxnLst/>
                <a:rect l="l" t="t" r="r" b="b"/>
                <a:pathLst>
                  <a:path w="347980" h="43180">
                    <a:moveTo>
                      <a:pt x="326390" y="0"/>
                    </a:moveTo>
                    <a:lnTo>
                      <a:pt x="21590" y="0"/>
                    </a:lnTo>
                    <a:cubicBezTo>
                      <a:pt x="10160" y="0"/>
                      <a:pt x="0" y="8890"/>
                      <a:pt x="0" y="21590"/>
                    </a:cubicBezTo>
                    <a:cubicBezTo>
                      <a:pt x="0" y="34290"/>
                      <a:pt x="10160" y="43180"/>
                      <a:pt x="21590" y="43180"/>
                    </a:cubicBezTo>
                    <a:lnTo>
                      <a:pt x="326390" y="43180"/>
                    </a:lnTo>
                    <a:cubicBezTo>
                      <a:pt x="337820" y="43180"/>
                      <a:pt x="347980" y="34290"/>
                      <a:pt x="347980" y="21590"/>
                    </a:cubicBezTo>
                    <a:cubicBezTo>
                      <a:pt x="347980" y="8890"/>
                      <a:pt x="337820" y="0"/>
                      <a:pt x="326390" y="0"/>
                    </a:cubicBezTo>
                    <a:close/>
                  </a:path>
                </a:pathLst>
              </a:custGeom>
              <a:solidFill>
                <a:srgbClr val="FDFAF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 11">
                <a:hlinkClick r:id="rId5" tooltip="https://findhelp.dentoncounty.gov"/>
              </p:cNvPr>
              <p:cNvSpPr/>
              <p:nvPr/>
            </p:nvSpPr>
            <p:spPr>
              <a:xfrm>
                <a:off x="1579738" y="187960"/>
                <a:ext cx="63785" cy="63501"/>
              </a:xfrm>
              <a:custGeom>
                <a:avLst/>
                <a:gdLst/>
                <a:ahLst/>
                <a:cxnLst/>
                <a:rect l="l" t="t" r="r" b="b"/>
                <a:pathLst>
                  <a:path w="63785" h="63501">
                    <a:moveTo>
                      <a:pt x="31892" y="0"/>
                    </a:moveTo>
                    <a:cubicBezTo>
                      <a:pt x="20515" y="-51"/>
                      <a:pt x="9980" y="5989"/>
                      <a:pt x="4277" y="15834"/>
                    </a:cubicBezTo>
                    <a:cubicBezTo>
                      <a:pt x="-1426" y="25678"/>
                      <a:pt x="-1426" y="37822"/>
                      <a:pt x="4277" y="47666"/>
                    </a:cubicBezTo>
                    <a:cubicBezTo>
                      <a:pt x="9980" y="57511"/>
                      <a:pt x="20515" y="63551"/>
                      <a:pt x="31892" y="63500"/>
                    </a:cubicBezTo>
                    <a:cubicBezTo>
                      <a:pt x="43269" y="63551"/>
                      <a:pt x="53804" y="57511"/>
                      <a:pt x="59507" y="47666"/>
                    </a:cubicBezTo>
                    <a:cubicBezTo>
                      <a:pt x="65210" y="37822"/>
                      <a:pt x="65210" y="25678"/>
                      <a:pt x="59507" y="15834"/>
                    </a:cubicBezTo>
                    <a:cubicBezTo>
                      <a:pt x="53804" y="5989"/>
                      <a:pt x="43269" y="-51"/>
                      <a:pt x="31892" y="0"/>
                    </a:cubicBezTo>
                    <a:close/>
                  </a:path>
                </a:pathLst>
              </a:custGeom>
              <a:solidFill>
                <a:srgbClr val="FDFAF0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Freeform 12">
                <a:hlinkClick r:id="rId5" tooltip="https://findhelp.dentoncounty.gov"/>
              </p:cNvPr>
              <p:cNvSpPr/>
              <p:nvPr/>
            </p:nvSpPr>
            <p:spPr>
              <a:xfrm>
                <a:off x="0" y="685800"/>
                <a:ext cx="27940" cy="21336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213360">
                    <a:moveTo>
                      <a:pt x="0" y="26670"/>
                    </a:moveTo>
                    <a:lnTo>
                      <a:pt x="0" y="185420"/>
                    </a:lnTo>
                    <a:cubicBezTo>
                      <a:pt x="0" y="200660"/>
                      <a:pt x="12700" y="213360"/>
                      <a:pt x="27940" y="21336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310A3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Freeform 13">
                <a:hlinkClick r:id="rId5" tooltip="https://findhelp.dentoncounty.gov"/>
              </p:cNvPr>
              <p:cNvSpPr/>
              <p:nvPr/>
            </p:nvSpPr>
            <p:spPr>
              <a:xfrm>
                <a:off x="0" y="1057910"/>
                <a:ext cx="27940" cy="38481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384810">
                    <a:moveTo>
                      <a:pt x="0" y="26670"/>
                    </a:moveTo>
                    <a:lnTo>
                      <a:pt x="0" y="356870"/>
                    </a:lnTo>
                    <a:cubicBezTo>
                      <a:pt x="0" y="372110"/>
                      <a:pt x="12700" y="384810"/>
                      <a:pt x="27940" y="384810"/>
                    </a:cubicBezTo>
                    <a:lnTo>
                      <a:pt x="27940" y="0"/>
                    </a:lnTo>
                    <a:cubicBezTo>
                      <a:pt x="12700" y="0"/>
                      <a:pt x="0" y="11430"/>
                      <a:pt x="0" y="26670"/>
                    </a:cubicBezTo>
                    <a:close/>
                  </a:path>
                </a:pathLst>
              </a:custGeom>
              <a:solidFill>
                <a:srgbClr val="310A3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4">
                <a:hlinkClick r:id="rId5" tooltip="https://findhelp.dentoncounty.gov"/>
              </p:cNvPr>
              <p:cNvSpPr/>
              <p:nvPr/>
            </p:nvSpPr>
            <p:spPr>
              <a:xfrm>
                <a:off x="0" y="1526540"/>
                <a:ext cx="27940" cy="38608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386080">
                    <a:moveTo>
                      <a:pt x="0" y="27940"/>
                    </a:moveTo>
                    <a:lnTo>
                      <a:pt x="0" y="358140"/>
                    </a:lnTo>
                    <a:cubicBezTo>
                      <a:pt x="0" y="373380"/>
                      <a:pt x="12700" y="386080"/>
                      <a:pt x="27940" y="386080"/>
                    </a:cubicBezTo>
                    <a:lnTo>
                      <a:pt x="27940" y="0"/>
                    </a:lnTo>
                    <a:cubicBezTo>
                      <a:pt x="12700" y="0"/>
                      <a:pt x="0" y="12700"/>
                      <a:pt x="0" y="27940"/>
                    </a:cubicBezTo>
                    <a:close/>
                  </a:path>
                </a:pathLst>
              </a:custGeom>
              <a:solidFill>
                <a:srgbClr val="310A3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5">
                <a:hlinkClick r:id="rId5" tooltip="https://findhelp.dentoncounty.gov"/>
              </p:cNvPr>
              <p:cNvSpPr/>
              <p:nvPr/>
            </p:nvSpPr>
            <p:spPr>
              <a:xfrm>
                <a:off x="2592070" y="1184910"/>
                <a:ext cx="27940" cy="618490"/>
              </a:xfrm>
              <a:custGeom>
                <a:avLst/>
                <a:gdLst/>
                <a:ahLst/>
                <a:cxnLst/>
                <a:rect l="l" t="t" r="r" b="b"/>
                <a:pathLst>
                  <a:path w="27940" h="618490">
                    <a:moveTo>
                      <a:pt x="0" y="0"/>
                    </a:moveTo>
                    <a:lnTo>
                      <a:pt x="0" y="618490"/>
                    </a:lnTo>
                    <a:cubicBezTo>
                      <a:pt x="15240" y="618490"/>
                      <a:pt x="27940" y="605790"/>
                      <a:pt x="27940" y="590550"/>
                    </a:cubicBezTo>
                    <a:lnTo>
                      <a:pt x="27940" y="27940"/>
                    </a:lnTo>
                    <a:cubicBezTo>
                      <a:pt x="27940" y="12700"/>
                      <a:pt x="15240" y="0"/>
                      <a:pt x="0" y="0"/>
                    </a:cubicBezTo>
                    <a:close/>
                  </a:path>
                </a:pathLst>
              </a:custGeom>
              <a:solidFill>
                <a:srgbClr val="310A31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6">
                <a:hlinkClick r:id="rId5" tooltip="https://findhelp.dentoncounty.gov"/>
              </p:cNvPr>
              <p:cNvSpPr/>
              <p:nvPr/>
            </p:nvSpPr>
            <p:spPr>
              <a:xfrm>
                <a:off x="27940" y="0"/>
                <a:ext cx="2564130" cy="5182870"/>
              </a:xfrm>
              <a:custGeom>
                <a:avLst/>
                <a:gdLst/>
                <a:ahLst/>
                <a:cxnLst/>
                <a:rect l="l" t="t" r="r" b="b"/>
                <a:pathLst>
                  <a:path w="2564130" h="5182870">
                    <a:moveTo>
                      <a:pt x="2564130" y="1184910"/>
                    </a:moveTo>
                    <a:lnTo>
                      <a:pt x="2564130" y="379730"/>
                    </a:lnTo>
                    <a:cubicBezTo>
                      <a:pt x="2564130" y="353060"/>
                      <a:pt x="2561590" y="327660"/>
                      <a:pt x="2556510" y="303530"/>
                    </a:cubicBezTo>
                    <a:cubicBezTo>
                      <a:pt x="2553970" y="290830"/>
                      <a:pt x="2551430" y="279400"/>
                      <a:pt x="2547620" y="266700"/>
                    </a:cubicBezTo>
                    <a:cubicBezTo>
                      <a:pt x="2542540" y="248920"/>
                      <a:pt x="2534920" y="231140"/>
                      <a:pt x="2527300" y="214630"/>
                    </a:cubicBezTo>
                    <a:cubicBezTo>
                      <a:pt x="2522220" y="203200"/>
                      <a:pt x="2515870" y="193040"/>
                      <a:pt x="2509520" y="182880"/>
                    </a:cubicBezTo>
                    <a:cubicBezTo>
                      <a:pt x="2503170" y="172720"/>
                      <a:pt x="2496820" y="162560"/>
                      <a:pt x="2489200" y="152400"/>
                    </a:cubicBezTo>
                    <a:cubicBezTo>
                      <a:pt x="2477770" y="137160"/>
                      <a:pt x="2466340" y="124460"/>
                      <a:pt x="2453640" y="110490"/>
                    </a:cubicBezTo>
                    <a:cubicBezTo>
                      <a:pt x="2444750" y="101600"/>
                      <a:pt x="2435860" y="93980"/>
                      <a:pt x="2426970" y="86360"/>
                    </a:cubicBezTo>
                    <a:cubicBezTo>
                      <a:pt x="2360930" y="31750"/>
                      <a:pt x="2277110" y="0"/>
                      <a:pt x="2185670" y="0"/>
                    </a:cubicBezTo>
                    <a:lnTo>
                      <a:pt x="379730" y="0"/>
                    </a:lnTo>
                    <a:cubicBezTo>
                      <a:pt x="288290" y="0"/>
                      <a:pt x="203200" y="33020"/>
                      <a:pt x="138430" y="86360"/>
                    </a:cubicBezTo>
                    <a:cubicBezTo>
                      <a:pt x="129540" y="93980"/>
                      <a:pt x="120650" y="102870"/>
                      <a:pt x="111760" y="110490"/>
                    </a:cubicBezTo>
                    <a:cubicBezTo>
                      <a:pt x="99060" y="123190"/>
                      <a:pt x="86360" y="137160"/>
                      <a:pt x="76200" y="152400"/>
                    </a:cubicBezTo>
                    <a:cubicBezTo>
                      <a:pt x="68580" y="162560"/>
                      <a:pt x="62230" y="172720"/>
                      <a:pt x="55880" y="182880"/>
                    </a:cubicBezTo>
                    <a:cubicBezTo>
                      <a:pt x="49530" y="193040"/>
                      <a:pt x="43180" y="204470"/>
                      <a:pt x="38100" y="214630"/>
                    </a:cubicBezTo>
                    <a:cubicBezTo>
                      <a:pt x="29210" y="232410"/>
                      <a:pt x="22860" y="248920"/>
                      <a:pt x="16510" y="266700"/>
                    </a:cubicBezTo>
                    <a:cubicBezTo>
                      <a:pt x="12700" y="279400"/>
                      <a:pt x="10160" y="290830"/>
                      <a:pt x="7620" y="303530"/>
                    </a:cubicBezTo>
                    <a:cubicBezTo>
                      <a:pt x="2540" y="327660"/>
                      <a:pt x="0" y="354330"/>
                      <a:pt x="0" y="379730"/>
                    </a:cubicBezTo>
                    <a:lnTo>
                      <a:pt x="0" y="4803140"/>
                    </a:lnTo>
                    <a:cubicBezTo>
                      <a:pt x="0" y="5012690"/>
                      <a:pt x="170180" y="5182870"/>
                      <a:pt x="379730" y="5182870"/>
                    </a:cubicBezTo>
                    <a:lnTo>
                      <a:pt x="2184400" y="5182870"/>
                    </a:lnTo>
                    <a:cubicBezTo>
                      <a:pt x="2393950" y="5182870"/>
                      <a:pt x="2564130" y="5012690"/>
                      <a:pt x="2564130" y="4803140"/>
                    </a:cubicBezTo>
                    <a:lnTo>
                      <a:pt x="2564130" y="1184910"/>
                    </a:lnTo>
                    <a:close/>
                    <a:moveTo>
                      <a:pt x="2538730" y="1184910"/>
                    </a:moveTo>
                    <a:lnTo>
                      <a:pt x="2538730" y="4804410"/>
                    </a:lnTo>
                    <a:cubicBezTo>
                      <a:pt x="2538730" y="4999990"/>
                      <a:pt x="2379980" y="5158740"/>
                      <a:pt x="2184400" y="5158740"/>
                    </a:cubicBezTo>
                    <a:lnTo>
                      <a:pt x="379730" y="5158740"/>
                    </a:lnTo>
                    <a:cubicBezTo>
                      <a:pt x="184150" y="5158740"/>
                      <a:pt x="25400" y="4999990"/>
                      <a:pt x="25400" y="4804410"/>
                    </a:cubicBezTo>
                    <a:lnTo>
                      <a:pt x="25400" y="381000"/>
                    </a:lnTo>
                    <a:cubicBezTo>
                      <a:pt x="25400" y="184150"/>
                      <a:pt x="184150" y="25400"/>
                      <a:pt x="379730" y="25400"/>
                    </a:cubicBezTo>
                    <a:lnTo>
                      <a:pt x="2184400" y="25400"/>
                    </a:lnTo>
                    <a:cubicBezTo>
                      <a:pt x="2379980" y="25400"/>
                      <a:pt x="2538730" y="184150"/>
                      <a:pt x="2538730" y="379730"/>
                    </a:cubicBezTo>
                    <a:lnTo>
                      <a:pt x="2538730" y="1184910"/>
                    </a:lnTo>
                    <a:close/>
                  </a:path>
                </a:pathLst>
              </a:custGeom>
              <a:solidFill>
                <a:srgbClr val="E9E9E9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1552875" y="8974287"/>
              <a:ext cx="2714756" cy="386288"/>
              <a:chOff x="0" y="0"/>
              <a:chExt cx="522466" cy="74343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522466" cy="74343"/>
              </a:xfrm>
              <a:custGeom>
                <a:avLst/>
                <a:gdLst/>
                <a:ahLst/>
                <a:cxnLst/>
                <a:rect l="l" t="t" r="r" b="b"/>
                <a:pathLst>
                  <a:path w="522466" h="74343">
                    <a:moveTo>
                      <a:pt x="0" y="0"/>
                    </a:moveTo>
                    <a:lnTo>
                      <a:pt x="522466" y="0"/>
                    </a:lnTo>
                    <a:lnTo>
                      <a:pt x="522466" y="74343"/>
                    </a:lnTo>
                    <a:lnTo>
                      <a:pt x="0" y="74343"/>
                    </a:lnTo>
                    <a:close/>
                  </a:path>
                </a:pathLst>
              </a:custGeom>
              <a:solidFill>
                <a:srgbClr val="FEFEFD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28575"/>
                <a:ext cx="522466" cy="102918"/>
              </a:xfrm>
              <a:prstGeom prst="rect">
                <a:avLst/>
              </a:prstGeom>
            </p:spPr>
            <p:txBody>
              <a:bodyPr lIns="71461" tIns="71461" rIns="71461" bIns="71461" rtlCol="0" anchor="ctr"/>
              <a:lstStyle/>
              <a:p>
                <a:pPr algn="ctr">
                  <a:lnSpc>
                    <a:spcPts val="2064"/>
                  </a:lnSpc>
                </a:pPr>
                <a:endParaRPr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753242" y="8943699"/>
              <a:ext cx="3912593" cy="40280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379"/>
                </a:lnSpc>
              </a:pPr>
              <a:r>
                <a:rPr lang="en-US" sz="1699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  findhelp.dentoncounty.gov  </a:t>
              </a:r>
            </a:p>
          </p:txBody>
        </p:sp>
      </p:grpSp>
      <p:sp>
        <p:nvSpPr>
          <p:cNvPr id="21" name="Freeform 21"/>
          <p:cNvSpPr/>
          <p:nvPr/>
        </p:nvSpPr>
        <p:spPr>
          <a:xfrm rot="-2270081" flipV="1">
            <a:off x="8388664" y="6522024"/>
            <a:ext cx="15361549" cy="5472552"/>
          </a:xfrm>
          <a:custGeom>
            <a:avLst/>
            <a:gdLst/>
            <a:ahLst/>
            <a:cxnLst/>
            <a:rect l="l" t="t" r="r" b="b"/>
            <a:pathLst>
              <a:path w="15361549" h="5472552">
                <a:moveTo>
                  <a:pt x="0" y="5472552"/>
                </a:moveTo>
                <a:lnTo>
                  <a:pt x="15361549" y="5472552"/>
                </a:lnTo>
                <a:lnTo>
                  <a:pt x="15361549" y="0"/>
                </a:lnTo>
                <a:lnTo>
                  <a:pt x="0" y="0"/>
                </a:lnTo>
                <a:lnTo>
                  <a:pt x="0" y="547255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277202" flipV="1">
            <a:off x="-7079534" y="-858519"/>
            <a:ext cx="15361549" cy="5472552"/>
          </a:xfrm>
          <a:custGeom>
            <a:avLst/>
            <a:gdLst/>
            <a:ahLst/>
            <a:cxnLst/>
            <a:rect l="l" t="t" r="r" b="b"/>
            <a:pathLst>
              <a:path w="15361549" h="5472552">
                <a:moveTo>
                  <a:pt x="0" y="5472552"/>
                </a:moveTo>
                <a:lnTo>
                  <a:pt x="15361549" y="5472552"/>
                </a:lnTo>
                <a:lnTo>
                  <a:pt x="15361549" y="0"/>
                </a:lnTo>
                <a:lnTo>
                  <a:pt x="0" y="0"/>
                </a:lnTo>
                <a:lnTo>
                  <a:pt x="0" y="547255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154592" y="3548135"/>
            <a:ext cx="2636866" cy="2135862"/>
          </a:xfrm>
          <a:custGeom>
            <a:avLst/>
            <a:gdLst/>
            <a:ahLst/>
            <a:cxnLst/>
            <a:rect l="l" t="t" r="r" b="b"/>
            <a:pathLst>
              <a:path w="2636866" h="2135862">
                <a:moveTo>
                  <a:pt x="0" y="0"/>
                </a:moveTo>
                <a:lnTo>
                  <a:pt x="2636866" y="0"/>
                </a:lnTo>
                <a:lnTo>
                  <a:pt x="2636866" y="2135862"/>
                </a:lnTo>
                <a:lnTo>
                  <a:pt x="0" y="21358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5154592" y="3657193"/>
            <a:ext cx="2577729" cy="1793203"/>
          </a:xfrm>
          <a:custGeom>
            <a:avLst/>
            <a:gdLst/>
            <a:ahLst/>
            <a:cxnLst/>
            <a:rect l="l" t="t" r="r" b="b"/>
            <a:pathLst>
              <a:path w="2577729" h="1793203">
                <a:moveTo>
                  <a:pt x="0" y="0"/>
                </a:moveTo>
                <a:lnTo>
                  <a:pt x="2577729" y="0"/>
                </a:lnTo>
                <a:lnTo>
                  <a:pt x="2577729" y="1793203"/>
                </a:lnTo>
                <a:lnTo>
                  <a:pt x="0" y="17932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-674460" y="4616066"/>
            <a:ext cx="6316345" cy="5779456"/>
          </a:xfrm>
          <a:custGeom>
            <a:avLst/>
            <a:gdLst/>
            <a:ahLst/>
            <a:cxnLst/>
            <a:rect l="l" t="t" r="r" b="b"/>
            <a:pathLst>
              <a:path w="6316345" h="5779456">
                <a:moveTo>
                  <a:pt x="0" y="0"/>
                </a:moveTo>
                <a:lnTo>
                  <a:pt x="6316346" y="0"/>
                </a:lnTo>
                <a:lnTo>
                  <a:pt x="6316346" y="5779456"/>
                </a:lnTo>
                <a:lnTo>
                  <a:pt x="0" y="57794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2404527"/>
            <a:ext cx="10263867" cy="12526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240"/>
              </a:lnSpc>
              <a:spcBef>
                <a:spcPct val="0"/>
              </a:spcBef>
            </a:pPr>
            <a:r>
              <a:rPr lang="en-US" sz="7314" b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The Crosswalk</a:t>
            </a:r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9320070" y="895696"/>
            <a:ext cx="4226372" cy="8362604"/>
            <a:chOff x="0" y="0"/>
            <a:chExt cx="2620010" cy="5184140"/>
          </a:xfrm>
        </p:grpSpPr>
        <p:sp>
          <p:nvSpPr>
            <p:cNvPr id="8" name="Freeform 8">
              <a:hlinkClick r:id="rId6" tooltip="https://www.dentoncounty.gov/links"/>
            </p:cNvPr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>
              <a:hlinkClick r:id="rId6" tooltip="https://www.dentoncounty.gov/links"/>
            </p:cNvPr>
            <p:cNvSpPr/>
            <p:nvPr/>
          </p:nvSpPr>
          <p:spPr>
            <a:xfrm>
              <a:off x="185420" y="156210"/>
              <a:ext cx="2250453" cy="4876800"/>
            </a:xfrm>
            <a:custGeom>
              <a:avLst/>
              <a:gdLst/>
              <a:ahLst/>
              <a:cxnLst/>
              <a:rect l="l" t="t" r="r" b="b"/>
              <a:pathLst>
                <a:path w="2250453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7"/>
              <a:stretch>
                <a:fillRect t="-22" b="-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0">
              <a:hlinkClick r:id="rId6" tooltip="https://www.dentoncounty.gov/links"/>
            </p:cNvPr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5B5B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1">
              <a:hlinkClick r:id="rId6" tooltip="https://www.dentoncounty.gov/links"/>
            </p:cNvPr>
            <p:cNvSpPr/>
            <p:nvPr/>
          </p:nvSpPr>
          <p:spPr>
            <a:xfrm>
              <a:off x="1579738" y="187960"/>
              <a:ext cx="63785" cy="63501"/>
            </a:xfrm>
            <a:custGeom>
              <a:avLst/>
              <a:gdLst/>
              <a:ahLst/>
              <a:cxnLst/>
              <a:rect l="l" t="t" r="r" b="b"/>
              <a:pathLst>
                <a:path w="63785" h="63501">
                  <a:moveTo>
                    <a:pt x="31892" y="0"/>
                  </a:moveTo>
                  <a:cubicBezTo>
                    <a:pt x="20515" y="-51"/>
                    <a:pt x="9980" y="5989"/>
                    <a:pt x="4277" y="15834"/>
                  </a:cubicBezTo>
                  <a:cubicBezTo>
                    <a:pt x="-1426" y="25678"/>
                    <a:pt x="-1426" y="37822"/>
                    <a:pt x="4277" y="47666"/>
                  </a:cubicBezTo>
                  <a:cubicBezTo>
                    <a:pt x="9980" y="57511"/>
                    <a:pt x="20515" y="63551"/>
                    <a:pt x="31892" y="63500"/>
                  </a:cubicBezTo>
                  <a:cubicBezTo>
                    <a:pt x="43269" y="63551"/>
                    <a:pt x="53804" y="57511"/>
                    <a:pt x="59507" y="47666"/>
                  </a:cubicBezTo>
                  <a:cubicBezTo>
                    <a:pt x="65210" y="37822"/>
                    <a:pt x="65210" y="25678"/>
                    <a:pt x="59507" y="15834"/>
                  </a:cubicBezTo>
                  <a:cubicBezTo>
                    <a:pt x="53804" y="5989"/>
                    <a:pt x="43269" y="-51"/>
                    <a:pt x="31892" y="0"/>
                  </a:cubicBezTo>
                  <a:close/>
                </a:path>
              </a:pathLst>
            </a:custGeom>
            <a:solidFill>
              <a:srgbClr val="5B5B5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">
              <a:hlinkClick r:id="rId6" tooltip="https://www.dentoncounty.gov/links"/>
            </p:cNvPr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EBCEB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3">
              <a:hlinkClick r:id="rId6" tooltip="https://www.dentoncounty.gov/links"/>
            </p:cNvPr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EBCEB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4">
              <a:hlinkClick r:id="rId6" tooltip="https://www.dentoncounty.gov/links"/>
            </p:cNvPr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EBCEB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>
              <a:hlinkClick r:id="rId6" tooltip="https://www.dentoncounty.gov/links"/>
            </p:cNvPr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EBCEB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6">
              <a:hlinkClick r:id="rId6" tooltip="https://www.dentoncounty.gov/links"/>
            </p:cNvPr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FCE9D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" name="Freeform 17"/>
          <p:cNvSpPr/>
          <p:nvPr/>
        </p:nvSpPr>
        <p:spPr>
          <a:xfrm rot="9277202" flipV="1">
            <a:off x="8842295" y="6297495"/>
            <a:ext cx="15361549" cy="5472552"/>
          </a:xfrm>
          <a:custGeom>
            <a:avLst/>
            <a:gdLst/>
            <a:ahLst/>
            <a:cxnLst/>
            <a:rect l="l" t="t" r="r" b="b"/>
            <a:pathLst>
              <a:path w="15361549" h="5472552">
                <a:moveTo>
                  <a:pt x="0" y="5472552"/>
                </a:moveTo>
                <a:lnTo>
                  <a:pt x="15361549" y="5472552"/>
                </a:lnTo>
                <a:lnTo>
                  <a:pt x="15361549" y="0"/>
                </a:lnTo>
                <a:lnTo>
                  <a:pt x="0" y="0"/>
                </a:lnTo>
                <a:lnTo>
                  <a:pt x="0" y="547255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2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705830">
            <a:off x="-8682551" y="9733445"/>
            <a:ext cx="23598829" cy="5939039"/>
          </a:xfrm>
          <a:custGeom>
            <a:avLst/>
            <a:gdLst/>
            <a:ahLst/>
            <a:cxnLst/>
            <a:rect l="l" t="t" r="r" b="b"/>
            <a:pathLst>
              <a:path w="23598829" h="5939039">
                <a:moveTo>
                  <a:pt x="0" y="0"/>
                </a:moveTo>
                <a:lnTo>
                  <a:pt x="23598829" y="0"/>
                </a:lnTo>
                <a:lnTo>
                  <a:pt x="23598829" y="5939039"/>
                </a:lnTo>
                <a:lnTo>
                  <a:pt x="0" y="59390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133945" y="361146"/>
            <a:ext cx="7370106" cy="9545659"/>
          </a:xfrm>
          <a:custGeom>
            <a:avLst/>
            <a:gdLst/>
            <a:ahLst/>
            <a:cxnLst/>
            <a:rect l="l" t="t" r="r" b="b"/>
            <a:pathLst>
              <a:path w="7370106" h="9545659">
                <a:moveTo>
                  <a:pt x="0" y="0"/>
                </a:moveTo>
                <a:lnTo>
                  <a:pt x="7370105" y="0"/>
                </a:lnTo>
                <a:lnTo>
                  <a:pt x="7370105" y="9545658"/>
                </a:lnTo>
                <a:lnTo>
                  <a:pt x="0" y="95456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472" b="-1472"/>
            </a:stretch>
          </a:blipFill>
          <a:ln w="95250" cap="sq">
            <a:solidFill>
              <a:srgbClr val="07687E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6139146" y="1603749"/>
            <a:ext cx="2006855" cy="519274"/>
          </a:xfrm>
          <a:custGeom>
            <a:avLst/>
            <a:gdLst/>
            <a:ahLst/>
            <a:cxnLst/>
            <a:rect l="l" t="t" r="r" b="b"/>
            <a:pathLst>
              <a:path w="2006855" h="519274">
                <a:moveTo>
                  <a:pt x="0" y="0"/>
                </a:moveTo>
                <a:lnTo>
                  <a:pt x="2006855" y="0"/>
                </a:lnTo>
                <a:lnTo>
                  <a:pt x="2006855" y="519273"/>
                </a:lnTo>
                <a:lnTo>
                  <a:pt x="0" y="51927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>
            <a:hlinkClick r:id="rId5" tooltip="https://www.menti.com/als48sxsoutw"/>
          </p:cNvPr>
          <p:cNvSpPr/>
          <p:nvPr/>
        </p:nvSpPr>
        <p:spPr>
          <a:xfrm>
            <a:off x="6579010" y="6986895"/>
            <a:ext cx="2919910" cy="2919910"/>
          </a:xfrm>
          <a:custGeom>
            <a:avLst/>
            <a:gdLst/>
            <a:ahLst/>
            <a:cxnLst/>
            <a:rect l="l" t="t" r="r" b="b"/>
            <a:pathLst>
              <a:path w="2919910" h="2919910">
                <a:moveTo>
                  <a:pt x="0" y="0"/>
                </a:moveTo>
                <a:lnTo>
                  <a:pt x="2919910" y="0"/>
                </a:lnTo>
                <a:lnTo>
                  <a:pt x="2919910" y="2919909"/>
                </a:lnTo>
                <a:lnTo>
                  <a:pt x="0" y="29199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616661" y="4026997"/>
            <a:ext cx="6835804" cy="2548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240"/>
              </a:lnSpc>
              <a:spcBef>
                <a:spcPct val="0"/>
              </a:spcBef>
            </a:pPr>
            <a:r>
              <a:rPr lang="en-US" sz="7314" b="1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Thank you for all you do.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16661" y="6892012"/>
            <a:ext cx="4626146" cy="620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</a:pPr>
            <a:r>
              <a:rPr lang="en-US" sz="176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DCPHLinks@dentoncounty.gov</a:t>
            </a:r>
          </a:p>
          <a:p>
            <a:pPr algn="l">
              <a:lnSpc>
                <a:spcPts val="2472"/>
              </a:lnSpc>
              <a:spcBef>
                <a:spcPct val="0"/>
              </a:spcBef>
            </a:pPr>
            <a:endParaRPr lang="en-US" sz="1766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616661" y="7474224"/>
            <a:ext cx="4626146" cy="620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2"/>
              </a:lnSpc>
              <a:spcBef>
                <a:spcPct val="0"/>
              </a:spcBef>
            </a:pPr>
            <a:r>
              <a:rPr lang="en-US" sz="1766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How can we make these tools more accessible to support your work?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Custom</PresentationFormat>
  <Paragraphs>22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Roboto</vt:lpstr>
      <vt:lpstr>Roboto Bold</vt:lpstr>
      <vt:lpstr>Calibri</vt:lpstr>
      <vt:lpstr>Bricolage Grotesque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MHMR Summit</dc:title>
  <dc:creator>Rachel Herrera</dc:creator>
  <cp:lastModifiedBy>Rachel Herrera</cp:lastModifiedBy>
  <cp:revision>1</cp:revision>
  <dcterms:created xsi:type="dcterms:W3CDTF">2006-08-16T00:00:00Z</dcterms:created>
  <dcterms:modified xsi:type="dcterms:W3CDTF">2026-09-02T22:03:07Z</dcterms:modified>
  <dc:identifier>DAHS13YEgkw</dc:identifier>
</cp:coreProperties>
</file>