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373" r:id="rId3"/>
    <p:sldId id="375" r:id="rId4"/>
    <p:sldId id="314" r:id="rId5"/>
    <p:sldId id="262" r:id="rId6"/>
    <p:sldId id="263" r:id="rId7"/>
    <p:sldId id="264" r:id="rId8"/>
    <p:sldId id="265" r:id="rId9"/>
    <p:sldId id="266" r:id="rId10"/>
    <p:sldId id="267" r:id="rId11"/>
    <p:sldId id="268" r:id="rId12"/>
    <p:sldId id="269" r:id="rId13"/>
    <p:sldId id="270" r:id="rId14"/>
    <p:sldId id="271" r:id="rId15"/>
    <p:sldId id="272" r:id="rId16"/>
    <p:sldId id="274" r:id="rId17"/>
    <p:sldId id="275" r:id="rId18"/>
    <p:sldId id="276" r:id="rId19"/>
    <p:sldId id="277" r:id="rId20"/>
    <p:sldId id="278" r:id="rId21"/>
    <p:sldId id="279" r:id="rId22"/>
    <p:sldId id="280" r:id="rId23"/>
    <p:sldId id="281" r:id="rId24"/>
    <p:sldId id="282" r:id="rId25"/>
    <p:sldId id="283" r:id="rId26"/>
    <p:sldId id="284" r:id="rId27"/>
    <p:sldId id="285" r:id="rId28"/>
    <p:sldId id="286" r:id="rId29"/>
    <p:sldId id="287" r:id="rId30"/>
    <p:sldId id="288" r:id="rId31"/>
    <p:sldId id="289" r:id="rId32"/>
    <p:sldId id="290" r:id="rId33"/>
    <p:sldId id="292" r:id="rId34"/>
    <p:sldId id="293" r:id="rId35"/>
    <p:sldId id="294" r:id="rId36"/>
    <p:sldId id="295" r:id="rId37"/>
    <p:sldId id="386" r:id="rId38"/>
    <p:sldId id="376" r:id="rId39"/>
    <p:sldId id="377" r:id="rId40"/>
    <p:sldId id="378" r:id="rId41"/>
    <p:sldId id="379" r:id="rId42"/>
    <p:sldId id="296" r:id="rId43"/>
    <p:sldId id="302" r:id="rId44"/>
    <p:sldId id="301" r:id="rId45"/>
    <p:sldId id="300" r:id="rId46"/>
    <p:sldId id="299" r:id="rId47"/>
    <p:sldId id="303" r:id="rId48"/>
    <p:sldId id="298" r:id="rId49"/>
    <p:sldId id="297" r:id="rId50"/>
    <p:sldId id="304" r:id="rId51"/>
    <p:sldId id="380" r:id="rId52"/>
    <p:sldId id="381" r:id="rId53"/>
    <p:sldId id="382" r:id="rId54"/>
    <p:sldId id="383" r:id="rId55"/>
    <p:sldId id="384" r:id="rId56"/>
    <p:sldId id="385" r:id="rId57"/>
    <p:sldId id="317" r:id="rId58"/>
    <p:sldId id="305" r:id="rId59"/>
    <p:sldId id="306" r:id="rId60"/>
    <p:sldId id="309" r:id="rId61"/>
    <p:sldId id="308" r:id="rId62"/>
    <p:sldId id="307" r:id="rId63"/>
    <p:sldId id="310" r:id="rId64"/>
    <p:sldId id="311" r:id="rId65"/>
    <p:sldId id="312" r:id="rId66"/>
    <p:sldId id="313" r:id="rId67"/>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9" d="100"/>
          <a:sy n="49" d="100"/>
        </p:scale>
        <p:origin x="1313" y="27"/>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4.xml"/><Relationship Id="rId21" Type="http://schemas.openxmlformats.org/officeDocument/2006/relationships/slide" Target="slides/slide19.xml"/><Relationship Id="rId42" Type="http://schemas.openxmlformats.org/officeDocument/2006/relationships/slide" Target="slides/slide40.xml"/><Relationship Id="rId47" Type="http://schemas.openxmlformats.org/officeDocument/2006/relationships/slide" Target="slides/slide45.xml"/><Relationship Id="rId63" Type="http://schemas.openxmlformats.org/officeDocument/2006/relationships/slide" Target="slides/slide61.xml"/><Relationship Id="rId68" Type="http://schemas.openxmlformats.org/officeDocument/2006/relationships/presProps" Target="presProps.xml"/><Relationship Id="rId7" Type="http://schemas.openxmlformats.org/officeDocument/2006/relationships/slide" Target="slides/slide5.xml"/><Relationship Id="rId71" Type="http://schemas.openxmlformats.org/officeDocument/2006/relationships/tableStyles" Target="tableStyles.xml"/><Relationship Id="rId2" Type="http://schemas.openxmlformats.org/officeDocument/2006/relationships/slideMaster" Target="slideMasters/slideMaster2.xml"/><Relationship Id="rId16" Type="http://schemas.openxmlformats.org/officeDocument/2006/relationships/slide" Target="slides/slide14.xml"/><Relationship Id="rId29" Type="http://schemas.openxmlformats.org/officeDocument/2006/relationships/slide" Target="slides/slide27.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slide" Target="slides/slide35.xml"/><Relationship Id="rId40" Type="http://schemas.openxmlformats.org/officeDocument/2006/relationships/slide" Target="slides/slide38.xml"/><Relationship Id="rId45" Type="http://schemas.openxmlformats.org/officeDocument/2006/relationships/slide" Target="slides/slide43.xml"/><Relationship Id="rId53" Type="http://schemas.openxmlformats.org/officeDocument/2006/relationships/slide" Target="slides/slide51.xml"/><Relationship Id="rId58" Type="http://schemas.openxmlformats.org/officeDocument/2006/relationships/slide" Target="slides/slide56.xml"/><Relationship Id="rId66" Type="http://schemas.openxmlformats.org/officeDocument/2006/relationships/slide" Target="slides/slide64.xml"/><Relationship Id="rId5" Type="http://schemas.openxmlformats.org/officeDocument/2006/relationships/slide" Target="slides/slide3.xml"/><Relationship Id="rId61" Type="http://schemas.openxmlformats.org/officeDocument/2006/relationships/slide" Target="slides/slide59.xml"/><Relationship Id="rId19" Type="http://schemas.openxmlformats.org/officeDocument/2006/relationships/slide" Target="slides/slide1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43" Type="http://schemas.openxmlformats.org/officeDocument/2006/relationships/slide" Target="slides/slide41.xml"/><Relationship Id="rId48" Type="http://schemas.openxmlformats.org/officeDocument/2006/relationships/slide" Target="slides/slide46.xml"/><Relationship Id="rId56" Type="http://schemas.openxmlformats.org/officeDocument/2006/relationships/slide" Target="slides/slide54.xml"/><Relationship Id="rId64" Type="http://schemas.openxmlformats.org/officeDocument/2006/relationships/slide" Target="slides/slide62.xml"/><Relationship Id="rId69" Type="http://schemas.openxmlformats.org/officeDocument/2006/relationships/viewProps" Target="viewProps.xml"/><Relationship Id="rId8" Type="http://schemas.openxmlformats.org/officeDocument/2006/relationships/slide" Target="slides/slide6.xml"/><Relationship Id="rId51" Type="http://schemas.openxmlformats.org/officeDocument/2006/relationships/slide" Target="slides/slide49.xml"/><Relationship Id="rId3" Type="http://schemas.openxmlformats.org/officeDocument/2006/relationships/slide" Target="slides/slide1.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slide" Target="slides/slide36.xml"/><Relationship Id="rId46" Type="http://schemas.openxmlformats.org/officeDocument/2006/relationships/slide" Target="slides/slide44.xml"/><Relationship Id="rId59" Type="http://schemas.openxmlformats.org/officeDocument/2006/relationships/slide" Target="slides/slide57.xml"/><Relationship Id="rId67" Type="http://schemas.openxmlformats.org/officeDocument/2006/relationships/slide" Target="slides/slide65.xml"/><Relationship Id="rId20" Type="http://schemas.openxmlformats.org/officeDocument/2006/relationships/slide" Target="slides/slide18.xml"/><Relationship Id="rId41" Type="http://schemas.openxmlformats.org/officeDocument/2006/relationships/slide" Target="slides/slide39.xml"/><Relationship Id="rId54" Type="http://schemas.openxmlformats.org/officeDocument/2006/relationships/slide" Target="slides/slide52.xml"/><Relationship Id="rId62" Type="http://schemas.openxmlformats.org/officeDocument/2006/relationships/slide" Target="slides/slide60.xml"/><Relationship Id="rId7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4.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slide" Target="slides/slide34.xml"/><Relationship Id="rId49" Type="http://schemas.openxmlformats.org/officeDocument/2006/relationships/slide" Target="slides/slide47.xml"/><Relationship Id="rId57" Type="http://schemas.openxmlformats.org/officeDocument/2006/relationships/slide" Target="slides/slide55.xml"/><Relationship Id="rId10" Type="http://schemas.openxmlformats.org/officeDocument/2006/relationships/slide" Target="slides/slide8.xml"/><Relationship Id="rId31" Type="http://schemas.openxmlformats.org/officeDocument/2006/relationships/slide" Target="slides/slide29.xml"/><Relationship Id="rId44" Type="http://schemas.openxmlformats.org/officeDocument/2006/relationships/slide" Target="slides/slide42.xml"/><Relationship Id="rId52" Type="http://schemas.openxmlformats.org/officeDocument/2006/relationships/slide" Target="slides/slide50.xml"/><Relationship Id="rId60" Type="http://schemas.openxmlformats.org/officeDocument/2006/relationships/slide" Target="slides/slide58.xml"/><Relationship Id="rId65" Type="http://schemas.openxmlformats.org/officeDocument/2006/relationships/slide" Target="slides/slide63.xml"/><Relationship Id="rId4" Type="http://schemas.openxmlformats.org/officeDocument/2006/relationships/slide" Target="slides/slide2.xml"/><Relationship Id="rId9" Type="http://schemas.openxmlformats.org/officeDocument/2006/relationships/slide" Target="slides/slide7.xml"/><Relationship Id="rId13" Type="http://schemas.openxmlformats.org/officeDocument/2006/relationships/slide" Target="slides/slide11.xml"/><Relationship Id="rId18" Type="http://schemas.openxmlformats.org/officeDocument/2006/relationships/slide" Target="slides/slide16.xml"/><Relationship Id="rId39" Type="http://schemas.openxmlformats.org/officeDocument/2006/relationships/slide" Target="slides/slide37.xml"/><Relationship Id="rId34" Type="http://schemas.openxmlformats.org/officeDocument/2006/relationships/slide" Target="slides/slide32.xml"/><Relationship Id="rId50" Type="http://schemas.openxmlformats.org/officeDocument/2006/relationships/slide" Target="slides/slide48.xml"/><Relationship Id="rId55" Type="http://schemas.openxmlformats.org/officeDocument/2006/relationships/slide" Target="slides/slide53.xml"/></Relationship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pic>
        <p:nvPicPr>
          <p:cNvPr id="4" name="Picture 8" descr="TCRMF Lead page.jpg"/>
          <p:cNvPicPr>
            <a:picLocks noChangeAspect="1"/>
          </p:cNvPicPr>
          <p:nvPr/>
        </p:nvPicPr>
        <p:blipFill>
          <a:blip r:embed="rId2" cstate="print"/>
          <a:srcRect/>
          <a:stretch>
            <a:fillRect/>
          </a:stretch>
        </p:blipFill>
        <p:spPr bwMode="auto">
          <a:xfrm>
            <a:off x="0" y="0"/>
            <a:ext cx="9144000" cy="6858000"/>
          </a:xfrm>
          <a:prstGeom prst="rect">
            <a:avLst/>
          </a:prstGeom>
          <a:noFill/>
          <a:ln w="9525">
            <a:noFill/>
            <a:miter lim="800000"/>
            <a:headEnd/>
            <a:tailEnd/>
          </a:ln>
        </p:spPr>
      </p:pic>
      <p:sp>
        <p:nvSpPr>
          <p:cNvPr id="2" name="Title 1"/>
          <p:cNvSpPr>
            <a:spLocks noGrp="1"/>
          </p:cNvSpPr>
          <p:nvPr>
            <p:ph type="ctrTitle"/>
          </p:nvPr>
        </p:nvSpPr>
        <p:spPr>
          <a:xfrm>
            <a:off x="304800" y="2130425"/>
            <a:ext cx="3733800" cy="1470025"/>
          </a:xfrm>
        </p:spPr>
        <p:txBody>
          <a:bodyPr>
            <a:normAutofit/>
          </a:bodyPr>
          <a:lstStyle>
            <a:lvl1pPr>
              <a:defRPr sz="3200" b="1">
                <a:latin typeface="Arial" pitchFamily="34" charset="0"/>
                <a:cs typeface="Arial" pitchFamily="34" charset="0"/>
              </a:defRPr>
            </a:lvl1pPr>
          </a:lstStyle>
          <a:p>
            <a:r>
              <a:rPr lang="en-US"/>
              <a:t>Click to edit Master title style</a:t>
            </a:r>
          </a:p>
        </p:txBody>
      </p:sp>
      <p:sp>
        <p:nvSpPr>
          <p:cNvPr id="3" name="Subtitle 2"/>
          <p:cNvSpPr>
            <a:spLocks noGrp="1"/>
          </p:cNvSpPr>
          <p:nvPr>
            <p:ph type="subTitle" idx="1"/>
          </p:nvPr>
        </p:nvSpPr>
        <p:spPr>
          <a:xfrm>
            <a:off x="304800" y="3886200"/>
            <a:ext cx="3810000" cy="1752600"/>
          </a:xfrm>
        </p:spPr>
        <p:txBody>
          <a:bodyPr>
            <a:normAutofit/>
          </a:bodyPr>
          <a:lstStyle>
            <a:lvl1pPr marL="0" indent="0" algn="ctr">
              <a:buNone/>
              <a:defRPr sz="2000">
                <a:solidFill>
                  <a:schemeClr val="tx1">
                    <a:lumMod val="75000"/>
                    <a:lumOff val="25000"/>
                  </a:schemeClr>
                </a:solidFill>
                <a:latin typeface="Arial" pitchFamily="34" charset="0"/>
                <a:cs typeface="Arial" pitchFamily="34"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219200" y="0"/>
            <a:ext cx="7924800" cy="914400"/>
          </a:xfrm>
        </p:spPr>
        <p:txBody>
          <a:bodyPr>
            <a:normAutofit/>
          </a:bodyPr>
          <a:lstStyle>
            <a:lvl1pPr>
              <a:defRPr sz="4000" b="1">
                <a:solidFill>
                  <a:schemeClr val="bg1"/>
                </a:solidFill>
                <a:effectLst>
                  <a:outerShdw blurRad="38100" dist="38100" dir="2700000" algn="tl">
                    <a:srgbClr val="000000">
                      <a:alpha val="43137"/>
                    </a:srgbClr>
                  </a:outerShdw>
                </a:effectLst>
                <a:latin typeface="Arial" pitchFamily="34" charset="0"/>
                <a:cs typeface="Arial" pitchFamily="34" charset="0"/>
              </a:defRPr>
            </a:lvl1pPr>
          </a:lstStyle>
          <a:p>
            <a:r>
              <a:rPr lang="en-US"/>
              <a:t>Click to edit Master title style</a:t>
            </a:r>
            <a:endParaRPr lang="en-US" dirty="0"/>
          </a:p>
        </p:txBody>
      </p:sp>
      <p:sp>
        <p:nvSpPr>
          <p:cNvPr id="3" name="Content Placeholder 2"/>
          <p:cNvSpPr>
            <a:spLocks noGrp="1"/>
          </p:cNvSpPr>
          <p:nvPr>
            <p:ph idx="1"/>
          </p:nvPr>
        </p:nvSpPr>
        <p:spPr>
          <a:xfrm>
            <a:off x="762000" y="1143000"/>
            <a:ext cx="7924800" cy="49831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356350"/>
            <a:ext cx="2514600" cy="365125"/>
          </a:xfrm>
        </p:spPr>
        <p:txBody>
          <a:bodyPr/>
          <a:lstStyle>
            <a:lvl1pPr>
              <a:defRPr i="1" dirty="0" smtClean="0"/>
            </a:lvl1pPr>
          </a:lstStyle>
          <a:p>
            <a:fld id="{438EC9FF-F1EE-4D64-AAE3-314D39B244AA}" type="datetimeFigureOut">
              <a:rPr lang="en-US" smtClean="0"/>
              <a:pPr/>
              <a:t>2/8/2022</a:t>
            </a:fld>
            <a:endParaRPr lang="en-US"/>
          </a:p>
        </p:txBody>
      </p:sp>
      <p:sp>
        <p:nvSpPr>
          <p:cNvPr id="5" name="Slide Number Placeholder 5"/>
          <p:cNvSpPr>
            <a:spLocks noGrp="1"/>
          </p:cNvSpPr>
          <p:nvPr>
            <p:ph type="sldNum" sz="quarter" idx="11"/>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8" name="Footer Placeholder 4"/>
          <p:cNvSpPr>
            <a:spLocks noGrp="1"/>
          </p:cNvSpPr>
          <p:nvPr>
            <p:ph type="ftr" sz="quarter" idx="11"/>
          </p:nvPr>
        </p:nvSpPr>
        <p:spPr/>
        <p:txBody>
          <a:bodyPr/>
          <a:lstStyle>
            <a:lvl1pPr>
              <a:defRPr/>
            </a:lvl1pPr>
          </a:lstStyle>
          <a:p>
            <a:endParaRPr lang="en-US"/>
          </a:p>
        </p:txBody>
      </p:sp>
      <p:sp>
        <p:nvSpPr>
          <p:cNvPr id="9"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4" name="Footer Placeholder 4"/>
          <p:cNvSpPr>
            <a:spLocks noGrp="1"/>
          </p:cNvSpPr>
          <p:nvPr>
            <p:ph type="ftr" sz="quarter" idx="11"/>
          </p:nvPr>
        </p:nvSpPr>
        <p:spPr/>
        <p:txBody>
          <a:bodyPr/>
          <a:lstStyle>
            <a:lvl1pPr>
              <a:defRPr/>
            </a:lvl1pPr>
          </a:lstStyle>
          <a:p>
            <a:endParaRPr lang="en-US"/>
          </a:p>
        </p:txBody>
      </p:sp>
      <p:sp>
        <p:nvSpPr>
          <p:cNvPr id="5"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3" name="Footer Placeholder 4"/>
          <p:cNvSpPr>
            <a:spLocks noGrp="1"/>
          </p:cNvSpPr>
          <p:nvPr>
            <p:ph type="ftr" sz="quarter" idx="11"/>
          </p:nvPr>
        </p:nvSpPr>
        <p:spPr/>
        <p:txBody>
          <a:bodyPr/>
          <a:lstStyle>
            <a:lvl1pPr>
              <a:defRPr/>
            </a:lvl1pPr>
          </a:lstStyle>
          <a:p>
            <a:endParaRPr lang="en-US"/>
          </a:p>
        </p:txBody>
      </p:sp>
      <p:sp>
        <p:nvSpPr>
          <p:cNvPr id="4"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6" name="Footer Placeholder 4"/>
          <p:cNvSpPr>
            <a:spLocks noGrp="1"/>
          </p:cNvSpPr>
          <p:nvPr>
            <p:ph type="ftr" sz="quarter" idx="11"/>
          </p:nvPr>
        </p:nvSpPr>
        <p:spPr/>
        <p:txBody>
          <a:bodyPr/>
          <a:lstStyle>
            <a:lvl1pPr>
              <a:defRPr/>
            </a:lvl1pPr>
          </a:lstStyle>
          <a:p>
            <a:endParaRPr lang="en-US"/>
          </a:p>
        </p:txBody>
      </p:sp>
      <p:sp>
        <p:nvSpPr>
          <p:cNvPr id="7"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fld id="{438EC9FF-F1EE-4D64-AAE3-314D39B244AA}" type="datetimeFigureOut">
              <a:rPr lang="en-US" smtClean="0"/>
              <a:pPr/>
              <a:t>2/8/2022</a:t>
            </a:fld>
            <a:endParaRPr lang="en-US"/>
          </a:p>
        </p:txBody>
      </p:sp>
      <p:sp>
        <p:nvSpPr>
          <p:cNvPr id="5" name="Footer Placeholder 4"/>
          <p:cNvSpPr>
            <a:spLocks noGrp="1"/>
          </p:cNvSpPr>
          <p:nvPr>
            <p:ph type="ftr" sz="quarter" idx="11"/>
          </p:nvPr>
        </p:nvSpPr>
        <p:spPr/>
        <p:txBody>
          <a:bodyPr/>
          <a:lstStyle>
            <a:lvl1pPr>
              <a:defRPr/>
            </a:lvl1pPr>
          </a:lstStyle>
          <a:p>
            <a:endParaRPr lang="en-US"/>
          </a:p>
        </p:txBody>
      </p:sp>
      <p:sp>
        <p:nvSpPr>
          <p:cNvPr id="6" name="Slide Number Placeholder 5"/>
          <p:cNvSpPr>
            <a:spLocks noGrp="1"/>
          </p:cNvSpPr>
          <p:nvPr>
            <p:ph type="sldNum" sz="quarter" idx="12"/>
          </p:nvPr>
        </p:nvSpPr>
        <p:spPr/>
        <p:txBody>
          <a:bodyPr/>
          <a:lstStyle>
            <a:lvl1pPr>
              <a:defRPr/>
            </a:lvl1pPr>
          </a:lstStyle>
          <a:p>
            <a:fld id="{467F4A11-7302-485F-8750-514421951BA0}" type="slidenum">
              <a:rPr lang="en-US" smtClean="0"/>
              <a:pPr/>
              <a:t>‹#›</a:t>
            </a:fld>
            <a:endParaRPr lang="en-US"/>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solidFill>
          <a:schemeClr val="bg1">
            <a:alpha val="98000"/>
          </a:schemeClr>
        </a:solidFill>
        <a:effectLst/>
      </p:bgPr>
    </p:bg>
    <p:spTree>
      <p:nvGrpSpPr>
        <p:cNvPr id="1" name=""/>
        <p:cNvGrpSpPr/>
        <p:nvPr/>
      </p:nvGrpSpPr>
      <p:grpSpPr>
        <a:xfrm>
          <a:off x="0" y="0"/>
          <a:ext cx="0" cy="0"/>
          <a:chOff x="0" y="0"/>
          <a:chExt cx="0" cy="0"/>
        </a:xfrm>
      </p:grpSpPr>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2830" y="-40640"/>
            <a:ext cx="9166990" cy="6932252"/>
          </a:xfrm>
          <a:prstGeom prst="rect">
            <a:avLst/>
          </a:prstGeom>
        </p:spPr>
      </p:pic>
      <p:sp>
        <p:nvSpPr>
          <p:cNvPr id="2" name="Title 1"/>
          <p:cNvSpPr>
            <a:spLocks noGrp="1"/>
          </p:cNvSpPr>
          <p:nvPr>
            <p:ph type="ctrTitle"/>
          </p:nvPr>
        </p:nvSpPr>
        <p:spPr>
          <a:xfrm>
            <a:off x="975360" y="2720975"/>
            <a:ext cx="7772400" cy="1470025"/>
          </a:xfrm>
        </p:spPr>
        <p:txBody>
          <a:bodyPr/>
          <a:lstStyle>
            <a:lvl1pPr>
              <a:defRPr>
                <a:solidFill>
                  <a:srgbClr val="2D3E6C"/>
                </a:solidFill>
              </a:defRPr>
            </a:lvl1pPr>
          </a:lstStyle>
          <a:p>
            <a:r>
              <a:rPr lang="en-US" dirty="0"/>
              <a:t>Click to edit Master title style</a:t>
            </a:r>
          </a:p>
        </p:txBody>
      </p:sp>
      <p:sp>
        <p:nvSpPr>
          <p:cNvPr id="3" name="Subtitle 2"/>
          <p:cNvSpPr>
            <a:spLocks noGrp="1"/>
          </p:cNvSpPr>
          <p:nvPr>
            <p:ph type="subTitle" idx="1"/>
          </p:nvPr>
        </p:nvSpPr>
        <p:spPr>
          <a:xfrm>
            <a:off x="1676400" y="4267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Tree>
    <p:extLst>
      <p:ext uri="{BB962C8B-B14F-4D97-AF65-F5344CB8AC3E}">
        <p14:creationId xmlns:p14="http://schemas.microsoft.com/office/powerpoint/2010/main" val="257227473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914400" y="426972"/>
            <a:ext cx="8229600" cy="944628"/>
          </a:xfrm>
        </p:spPr>
        <p:txBody>
          <a:bodyPr/>
          <a:lstStyle>
            <a:lvl1pPr>
              <a:defRPr>
                <a:solidFill>
                  <a:schemeClr val="bg1"/>
                </a:solidFill>
              </a:defRPr>
            </a:lvl1pPr>
          </a:lstStyle>
          <a:p>
            <a:r>
              <a:rPr lang="en-US" dirty="0"/>
              <a:t>Click to edit Master title style</a:t>
            </a:r>
          </a:p>
        </p:txBody>
      </p:sp>
      <p:sp>
        <p:nvSpPr>
          <p:cNvPr id="3" name="Content Placeholder 2"/>
          <p:cNvSpPr>
            <a:spLocks noGrp="1"/>
          </p:cNvSpPr>
          <p:nvPr>
            <p:ph idx="1"/>
          </p:nvPr>
        </p:nvSpPr>
        <p:spPr>
          <a:xfrm>
            <a:off x="838200" y="1600200"/>
            <a:ext cx="8229600" cy="4525963"/>
          </a:xfrm>
        </p:spPr>
        <p:txBody>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a:xfrm>
            <a:off x="457200" y="6356350"/>
            <a:ext cx="2133600" cy="365125"/>
          </a:xfrm>
          <a:prstGeom prst="rect">
            <a:avLst/>
          </a:prstGeom>
        </p:spPr>
        <p:txBody>
          <a:bodyPr/>
          <a:lstStyle/>
          <a:p>
            <a:fld id="{07D28595-8B18-4987-8770-34189F624ECE}" type="datetimeFigureOut">
              <a:rPr lang="en-US" smtClean="0"/>
              <a:t>2/8/2022</a:t>
            </a:fld>
            <a:endParaRPr lang="en-US"/>
          </a:p>
        </p:txBody>
      </p:sp>
      <p:sp>
        <p:nvSpPr>
          <p:cNvPr id="5" name="Footer Placeholder 4"/>
          <p:cNvSpPr>
            <a:spLocks noGrp="1"/>
          </p:cNvSpPr>
          <p:nvPr>
            <p:ph type="ftr" sz="quarter" idx="11"/>
          </p:nvPr>
        </p:nvSpPr>
        <p:spPr>
          <a:xfrm>
            <a:off x="3124200" y="6356350"/>
            <a:ext cx="2895600" cy="365125"/>
          </a:xfrm>
          <a:prstGeom prst="rect">
            <a:avLst/>
          </a:prstGeom>
        </p:spPr>
        <p:txBody>
          <a:bodyPr/>
          <a:lstStyle/>
          <a:p>
            <a:endParaRPr lang="en-US"/>
          </a:p>
        </p:txBody>
      </p:sp>
      <p:sp>
        <p:nvSpPr>
          <p:cNvPr id="6" name="Slide Number Placeholder 5"/>
          <p:cNvSpPr>
            <a:spLocks noGrp="1"/>
          </p:cNvSpPr>
          <p:nvPr>
            <p:ph type="sldNum" sz="quarter" idx="12"/>
          </p:nvPr>
        </p:nvSpPr>
        <p:spPr>
          <a:xfrm>
            <a:off x="6553200" y="6356350"/>
            <a:ext cx="2133600" cy="365125"/>
          </a:xfrm>
          <a:prstGeom prst="rect">
            <a:avLst/>
          </a:prstGeom>
        </p:spPr>
        <p:txBody>
          <a:bodyPr/>
          <a:lstStyle/>
          <a:p>
            <a:fld id="{7802D36C-E269-42CA-9E8E-9CBACDFC46C6}" type="slidenum">
              <a:rPr lang="en-US" smtClean="0"/>
              <a:t>‹#›</a:t>
            </a:fld>
            <a:endParaRPr lang="en-US"/>
          </a:p>
        </p:txBody>
      </p:sp>
    </p:spTree>
    <p:extLst>
      <p:ext uri="{BB962C8B-B14F-4D97-AF65-F5344CB8AC3E}">
        <p14:creationId xmlns:p14="http://schemas.microsoft.com/office/powerpoint/2010/main" val="132272308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853440" y="467562"/>
            <a:ext cx="8229600" cy="858753"/>
          </a:xfrm>
        </p:spPr>
        <p:txBody>
          <a:bodyPr/>
          <a:lstStyle/>
          <a:p>
            <a:r>
              <a:rPr lang="en-US" dirty="0"/>
              <a:t>Click to edit Master title style</a:t>
            </a:r>
          </a:p>
        </p:txBody>
      </p:sp>
      <p:sp>
        <p:nvSpPr>
          <p:cNvPr id="3" name="Content Placeholder 2"/>
          <p:cNvSpPr>
            <a:spLocks noGrp="1"/>
          </p:cNvSpPr>
          <p:nvPr>
            <p:ph sz="half" idx="1"/>
          </p:nvPr>
        </p:nvSpPr>
        <p:spPr>
          <a:xfrm>
            <a:off x="82804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501904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a:xfrm>
            <a:off x="457200" y="6356350"/>
            <a:ext cx="2133600" cy="365125"/>
          </a:xfrm>
          <a:prstGeom prst="rect">
            <a:avLst/>
          </a:prstGeom>
        </p:spPr>
        <p:txBody>
          <a:bodyPr/>
          <a:lstStyle/>
          <a:p>
            <a:fld id="{07D28595-8B18-4987-8770-34189F624ECE}" type="datetimeFigureOut">
              <a:rPr lang="en-US" smtClean="0"/>
              <a:t>2/8/2022</a:t>
            </a:fld>
            <a:endParaRPr lang="en-US"/>
          </a:p>
        </p:txBody>
      </p:sp>
      <p:sp>
        <p:nvSpPr>
          <p:cNvPr id="6" name="Footer Placeholder 5"/>
          <p:cNvSpPr>
            <a:spLocks noGrp="1"/>
          </p:cNvSpPr>
          <p:nvPr>
            <p:ph type="ftr" sz="quarter" idx="11"/>
          </p:nvPr>
        </p:nvSpPr>
        <p:spPr>
          <a:xfrm>
            <a:off x="3124200" y="6356350"/>
            <a:ext cx="2895600" cy="365125"/>
          </a:xfrm>
          <a:prstGeom prst="rect">
            <a:avLst/>
          </a:prstGeom>
        </p:spPr>
        <p:txBody>
          <a:bodyPr/>
          <a:lstStyle/>
          <a:p>
            <a:endParaRPr lang="en-US"/>
          </a:p>
        </p:txBody>
      </p:sp>
      <p:sp>
        <p:nvSpPr>
          <p:cNvPr id="7" name="Slide Number Placeholder 6"/>
          <p:cNvSpPr>
            <a:spLocks noGrp="1"/>
          </p:cNvSpPr>
          <p:nvPr>
            <p:ph type="sldNum" sz="quarter" idx="12"/>
          </p:nvPr>
        </p:nvSpPr>
        <p:spPr>
          <a:xfrm>
            <a:off x="6553200" y="6356350"/>
            <a:ext cx="2133600" cy="365125"/>
          </a:xfrm>
          <a:prstGeom prst="rect">
            <a:avLst/>
          </a:prstGeom>
        </p:spPr>
        <p:txBody>
          <a:bodyPr/>
          <a:lstStyle/>
          <a:p>
            <a:fld id="{7802D36C-E269-42CA-9E8E-9CBACDFC46C6}" type="slidenum">
              <a:rPr lang="en-US" smtClean="0"/>
              <a:t>‹#›</a:t>
            </a:fld>
            <a:endParaRPr lang="en-US"/>
          </a:p>
        </p:txBody>
      </p:sp>
    </p:spTree>
    <p:extLst>
      <p:ext uri="{BB962C8B-B14F-4D97-AF65-F5344CB8AC3E}">
        <p14:creationId xmlns:p14="http://schemas.microsoft.com/office/powerpoint/2010/main" val="146456144"/>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dirty="0"/>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a:xfrm>
            <a:off x="457200" y="6356350"/>
            <a:ext cx="2133600" cy="365125"/>
          </a:xfrm>
          <a:prstGeom prst="rect">
            <a:avLst/>
          </a:prstGeom>
        </p:spPr>
        <p:txBody>
          <a:bodyPr/>
          <a:lstStyle/>
          <a:p>
            <a:fld id="{07D28595-8B18-4987-8770-34189F624ECE}" type="datetimeFigureOut">
              <a:rPr lang="en-US" smtClean="0"/>
              <a:t>2/8/2022</a:t>
            </a:fld>
            <a:endParaRPr lang="en-US"/>
          </a:p>
        </p:txBody>
      </p:sp>
      <p:sp>
        <p:nvSpPr>
          <p:cNvPr id="8" name="Footer Placeholder 7"/>
          <p:cNvSpPr>
            <a:spLocks noGrp="1"/>
          </p:cNvSpPr>
          <p:nvPr>
            <p:ph type="ftr" sz="quarter" idx="11"/>
          </p:nvPr>
        </p:nvSpPr>
        <p:spPr>
          <a:xfrm>
            <a:off x="3124200" y="6356350"/>
            <a:ext cx="2895600" cy="365125"/>
          </a:xfrm>
          <a:prstGeom prst="rect">
            <a:avLst/>
          </a:prstGeom>
        </p:spPr>
        <p:txBody>
          <a:bodyPr/>
          <a:lstStyle/>
          <a:p>
            <a:endParaRPr lang="en-US"/>
          </a:p>
        </p:txBody>
      </p:sp>
      <p:sp>
        <p:nvSpPr>
          <p:cNvPr id="9" name="Slide Number Placeholder 8"/>
          <p:cNvSpPr>
            <a:spLocks noGrp="1"/>
          </p:cNvSpPr>
          <p:nvPr>
            <p:ph type="sldNum" sz="quarter" idx="12"/>
          </p:nvPr>
        </p:nvSpPr>
        <p:spPr>
          <a:xfrm>
            <a:off x="6553200" y="6356350"/>
            <a:ext cx="2133600" cy="365125"/>
          </a:xfrm>
          <a:prstGeom prst="rect">
            <a:avLst/>
          </a:prstGeom>
        </p:spPr>
        <p:txBody>
          <a:bodyPr/>
          <a:lstStyle/>
          <a:p>
            <a:fld id="{7802D36C-E269-42CA-9E8E-9CBACDFC46C6}" type="slidenum">
              <a:rPr lang="en-US" smtClean="0"/>
              <a:t>‹#›</a:t>
            </a:fld>
            <a:endParaRPr lang="en-US"/>
          </a:p>
        </p:txBody>
      </p:sp>
    </p:spTree>
    <p:extLst>
      <p:ext uri="{BB962C8B-B14F-4D97-AF65-F5344CB8AC3E}">
        <p14:creationId xmlns:p14="http://schemas.microsoft.com/office/powerpoint/2010/main" val="345817201"/>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Click to edit Master title style</a:t>
            </a:r>
          </a:p>
        </p:txBody>
      </p:sp>
      <p:sp>
        <p:nvSpPr>
          <p:cNvPr id="3" name="Date Placeholder 2"/>
          <p:cNvSpPr>
            <a:spLocks noGrp="1"/>
          </p:cNvSpPr>
          <p:nvPr>
            <p:ph type="dt" sz="half" idx="10"/>
          </p:nvPr>
        </p:nvSpPr>
        <p:spPr>
          <a:xfrm>
            <a:off x="457200" y="6356350"/>
            <a:ext cx="2133600" cy="365125"/>
          </a:xfrm>
          <a:prstGeom prst="rect">
            <a:avLst/>
          </a:prstGeom>
        </p:spPr>
        <p:txBody>
          <a:bodyPr/>
          <a:lstStyle/>
          <a:p>
            <a:fld id="{07D28595-8B18-4987-8770-34189F624ECE}" type="datetimeFigureOut">
              <a:rPr lang="en-US" smtClean="0"/>
              <a:t>2/8/2022</a:t>
            </a:fld>
            <a:endParaRPr lang="en-US"/>
          </a:p>
        </p:txBody>
      </p:sp>
      <p:sp>
        <p:nvSpPr>
          <p:cNvPr id="4" name="Footer Placeholder 3"/>
          <p:cNvSpPr>
            <a:spLocks noGrp="1"/>
          </p:cNvSpPr>
          <p:nvPr>
            <p:ph type="ftr" sz="quarter" idx="11"/>
          </p:nvPr>
        </p:nvSpPr>
        <p:spPr>
          <a:xfrm>
            <a:off x="3124200" y="6356350"/>
            <a:ext cx="2895600" cy="365125"/>
          </a:xfrm>
          <a:prstGeom prst="rect">
            <a:avLst/>
          </a:prstGeom>
        </p:spPr>
        <p:txBody>
          <a:bodyPr/>
          <a:lstStyle/>
          <a:p>
            <a:endParaRPr lang="en-US"/>
          </a:p>
        </p:txBody>
      </p:sp>
      <p:sp>
        <p:nvSpPr>
          <p:cNvPr id="5" name="Slide Number Placeholder 4"/>
          <p:cNvSpPr>
            <a:spLocks noGrp="1"/>
          </p:cNvSpPr>
          <p:nvPr>
            <p:ph type="sldNum" sz="quarter" idx="12"/>
          </p:nvPr>
        </p:nvSpPr>
        <p:spPr>
          <a:xfrm>
            <a:off x="6553200" y="6356350"/>
            <a:ext cx="2133600" cy="365125"/>
          </a:xfrm>
          <a:prstGeom prst="rect">
            <a:avLst/>
          </a:prstGeom>
        </p:spPr>
        <p:txBody>
          <a:bodyPr/>
          <a:lstStyle/>
          <a:p>
            <a:fld id="{7802D36C-E269-42CA-9E8E-9CBACDFC46C6}" type="slidenum">
              <a:rPr lang="en-US" smtClean="0"/>
              <a:t>‹#›</a:t>
            </a:fld>
            <a:endParaRPr lang="en-US"/>
          </a:p>
        </p:txBody>
      </p:sp>
    </p:spTree>
    <p:extLst>
      <p:ext uri="{BB962C8B-B14F-4D97-AF65-F5344CB8AC3E}">
        <p14:creationId xmlns:p14="http://schemas.microsoft.com/office/powerpoint/2010/main" val="16233809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14.xml"/><Relationship Id="rId7" Type="http://schemas.openxmlformats.org/officeDocument/2006/relationships/image" Target="../media/image3.png"/><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theme" Target="../theme/theme2.xml"/><Relationship Id="rId5" Type="http://schemas.openxmlformats.org/officeDocument/2006/relationships/slideLayout" Target="../slideLayouts/slideLayout16.xml"/><Relationship Id="rId4" Type="http://schemas.openxmlformats.org/officeDocument/2006/relationships/slideLayout" Target="../slideLayouts/slideLayout15.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026" name="Picture 8" descr="normal slide.jpg"/>
          <p:cNvPicPr>
            <a:picLocks noChangeAspect="1"/>
          </p:cNvPicPr>
          <p:nvPr/>
        </p:nvPicPr>
        <p:blipFill>
          <a:blip r:embed="rId13" cstate="print"/>
          <a:srcRect/>
          <a:stretch>
            <a:fillRect/>
          </a:stretch>
        </p:blipFill>
        <p:spPr bwMode="auto">
          <a:xfrm>
            <a:off x="0" y="0"/>
            <a:ext cx="9144000" cy="6858000"/>
          </a:xfrm>
          <a:prstGeom prst="rect">
            <a:avLst/>
          </a:prstGeom>
          <a:noFill/>
          <a:ln w="9525">
            <a:noFill/>
            <a:miter lim="800000"/>
            <a:headEnd/>
            <a:tailEnd/>
          </a:ln>
        </p:spPr>
      </p:pic>
      <p:sp>
        <p:nvSpPr>
          <p:cNvPr id="1027" name="Title Placeholder 1"/>
          <p:cNvSpPr>
            <a:spLocks noGrp="1"/>
          </p:cNvSpPr>
          <p:nvPr>
            <p:ph type="title"/>
          </p:nvPr>
        </p:nvSpPr>
        <p:spPr bwMode="auto">
          <a:xfrm>
            <a:off x="457200" y="274638"/>
            <a:ext cx="8229600" cy="1143000"/>
          </a:xfrm>
          <a:prstGeom prst="rect">
            <a:avLst/>
          </a:prstGeom>
          <a:noFill/>
          <a:ln w="9525">
            <a:noFill/>
            <a:miter lim="800000"/>
            <a:headEnd/>
            <a:tailEnd/>
          </a:ln>
        </p:spPr>
        <p:txBody>
          <a:bodyPr vert="horz" wrap="square" lIns="91440" tIns="45720" rIns="91440" bIns="45720" numCol="1" anchor="ctr" anchorCtr="0" compatLnSpc="1">
            <a:prstTxWarp prst="textNoShape">
              <a:avLst/>
            </a:prstTxWarp>
          </a:bodyPr>
          <a:lstStyle/>
          <a:p>
            <a:pPr lvl="0"/>
            <a:r>
              <a:rPr lang="en-US"/>
              <a:t>Click to edit Master title style</a:t>
            </a:r>
          </a:p>
        </p:txBody>
      </p:sp>
      <p:sp>
        <p:nvSpPr>
          <p:cNvPr id="1028" name="Text Placeholder 2"/>
          <p:cNvSpPr>
            <a:spLocks noGrp="1"/>
          </p:cNvSpPr>
          <p:nvPr>
            <p:ph type="body" idx="1"/>
          </p:nvPr>
        </p:nvSpPr>
        <p:spPr bwMode="auto">
          <a:xfrm>
            <a:off x="457200" y="1600200"/>
            <a:ext cx="8229600" cy="4525963"/>
          </a:xfrm>
          <a:prstGeom prst="rect">
            <a:avLst/>
          </a:prstGeom>
          <a:noFill/>
          <a:ln w="9525">
            <a:noFill/>
            <a:miter lim="800000"/>
            <a:headEnd/>
            <a:tailEnd/>
          </a:ln>
        </p:spPr>
        <p:txBody>
          <a:bodyPr vert="horz" wrap="square" lIns="91440" tIns="45720" rIns="91440" bIns="45720" numCol="1" anchor="t" anchorCtr="0" compatLnSpc="1">
            <a:prstTxWarp prst="textNoShape">
              <a:avLst/>
            </a:prstTxWarp>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fontAlgn="auto">
              <a:spcBef>
                <a:spcPts val="0"/>
              </a:spcBef>
              <a:spcAft>
                <a:spcPts val="0"/>
              </a:spcAft>
              <a:defRPr sz="1200">
                <a:solidFill>
                  <a:schemeClr val="tx1">
                    <a:tint val="75000"/>
                  </a:schemeClr>
                </a:solidFill>
                <a:latin typeface="+mn-lt"/>
                <a:cs typeface="+mn-cs"/>
              </a:defRPr>
            </a:lvl1pPr>
          </a:lstStyle>
          <a:p>
            <a:fld id="{438EC9FF-F1EE-4D64-AAE3-314D39B244AA}" type="datetimeFigureOut">
              <a:rPr lang="en-US" smtClean="0"/>
              <a:pPr/>
              <a:t>2/8/2022</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fontAlgn="auto">
              <a:spcBef>
                <a:spcPts val="0"/>
              </a:spcBef>
              <a:spcAft>
                <a:spcPts val="0"/>
              </a:spcAft>
              <a:defRPr sz="1200">
                <a:solidFill>
                  <a:schemeClr val="tx1">
                    <a:tint val="75000"/>
                  </a:schemeClr>
                </a:solidFill>
                <a:latin typeface="+mn-lt"/>
                <a:cs typeface="+mn-cs"/>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fontAlgn="auto">
              <a:spcBef>
                <a:spcPts val="0"/>
              </a:spcBef>
              <a:spcAft>
                <a:spcPts val="0"/>
              </a:spcAft>
              <a:defRPr sz="1200">
                <a:solidFill>
                  <a:schemeClr val="tx1">
                    <a:tint val="75000"/>
                  </a:schemeClr>
                </a:solidFill>
                <a:latin typeface="+mn-lt"/>
                <a:cs typeface="+mn-cs"/>
              </a:defRPr>
            </a:lvl1pPr>
          </a:lstStyle>
          <a:p>
            <a:fld id="{467F4A11-7302-485F-8750-514421951BA0}"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ctr" rtl="0" eaLnBrk="1" fontAlgn="base" hangingPunct="1">
        <a:spcBef>
          <a:spcPct val="0"/>
        </a:spcBef>
        <a:spcAft>
          <a:spcPct val="0"/>
        </a:spcAft>
        <a:defRPr sz="4400" kern="1200">
          <a:solidFill>
            <a:schemeClr val="tx1"/>
          </a:solidFill>
          <a:latin typeface="+mj-lt"/>
          <a:ea typeface="+mj-ea"/>
          <a:cs typeface="+mj-cs"/>
        </a:defRPr>
      </a:lvl1pPr>
      <a:lvl2pPr algn="ctr" rtl="0" eaLnBrk="1" fontAlgn="base" hangingPunct="1">
        <a:spcBef>
          <a:spcPct val="0"/>
        </a:spcBef>
        <a:spcAft>
          <a:spcPct val="0"/>
        </a:spcAft>
        <a:defRPr sz="4400">
          <a:solidFill>
            <a:schemeClr val="tx1"/>
          </a:solidFill>
          <a:latin typeface="Calibri" pitchFamily="34" charset="0"/>
        </a:defRPr>
      </a:lvl2pPr>
      <a:lvl3pPr algn="ctr" rtl="0" eaLnBrk="1" fontAlgn="base" hangingPunct="1">
        <a:spcBef>
          <a:spcPct val="0"/>
        </a:spcBef>
        <a:spcAft>
          <a:spcPct val="0"/>
        </a:spcAft>
        <a:defRPr sz="4400">
          <a:solidFill>
            <a:schemeClr val="tx1"/>
          </a:solidFill>
          <a:latin typeface="Calibri" pitchFamily="34" charset="0"/>
        </a:defRPr>
      </a:lvl3pPr>
      <a:lvl4pPr algn="ctr" rtl="0" eaLnBrk="1" fontAlgn="base" hangingPunct="1">
        <a:spcBef>
          <a:spcPct val="0"/>
        </a:spcBef>
        <a:spcAft>
          <a:spcPct val="0"/>
        </a:spcAft>
        <a:defRPr sz="4400">
          <a:solidFill>
            <a:schemeClr val="tx1"/>
          </a:solidFill>
          <a:latin typeface="Calibri" pitchFamily="34" charset="0"/>
        </a:defRPr>
      </a:lvl4pPr>
      <a:lvl5pPr algn="ctr" rtl="0" eaLnBrk="1" fontAlgn="base" hangingPunct="1">
        <a:spcBef>
          <a:spcPct val="0"/>
        </a:spcBef>
        <a:spcAft>
          <a:spcPct val="0"/>
        </a:spcAft>
        <a:defRPr sz="4400">
          <a:solidFill>
            <a:schemeClr val="tx1"/>
          </a:solidFill>
          <a:latin typeface="Calibri" pitchFamily="34" charset="0"/>
        </a:defRPr>
      </a:lvl5pPr>
      <a:lvl6pPr marL="457200" algn="ctr" rtl="0" eaLnBrk="1" fontAlgn="base" hangingPunct="1">
        <a:spcBef>
          <a:spcPct val="0"/>
        </a:spcBef>
        <a:spcAft>
          <a:spcPct val="0"/>
        </a:spcAft>
        <a:defRPr sz="4400">
          <a:solidFill>
            <a:schemeClr val="tx1"/>
          </a:solidFill>
          <a:latin typeface="Calibri" pitchFamily="34" charset="0"/>
        </a:defRPr>
      </a:lvl6pPr>
      <a:lvl7pPr marL="914400" algn="ctr" rtl="0" eaLnBrk="1" fontAlgn="base" hangingPunct="1">
        <a:spcBef>
          <a:spcPct val="0"/>
        </a:spcBef>
        <a:spcAft>
          <a:spcPct val="0"/>
        </a:spcAft>
        <a:defRPr sz="4400">
          <a:solidFill>
            <a:schemeClr val="tx1"/>
          </a:solidFill>
          <a:latin typeface="Calibri" pitchFamily="34" charset="0"/>
        </a:defRPr>
      </a:lvl7pPr>
      <a:lvl8pPr marL="1371600" algn="ctr" rtl="0" eaLnBrk="1" fontAlgn="base" hangingPunct="1">
        <a:spcBef>
          <a:spcPct val="0"/>
        </a:spcBef>
        <a:spcAft>
          <a:spcPct val="0"/>
        </a:spcAft>
        <a:defRPr sz="4400">
          <a:solidFill>
            <a:schemeClr val="tx1"/>
          </a:solidFill>
          <a:latin typeface="Calibri" pitchFamily="34" charset="0"/>
        </a:defRPr>
      </a:lvl8pPr>
      <a:lvl9pPr marL="1828800" algn="ctr" rtl="0" eaLnBrk="1" fontAlgn="base" hangingPunct="1">
        <a:spcBef>
          <a:spcPct val="0"/>
        </a:spcBef>
        <a:spcAft>
          <a:spcPct val="0"/>
        </a:spcAft>
        <a:defRPr sz="4400">
          <a:solidFill>
            <a:schemeClr val="tx1"/>
          </a:solidFill>
          <a:latin typeface="Calibri" pitchFamily="34" charset="0"/>
        </a:defRPr>
      </a:lvl9pPr>
    </p:titleStyle>
    <p:bodyStyle>
      <a:lvl1pPr marL="342900" indent="-342900" algn="l" rtl="0" eaLnBrk="1" fontAlgn="base" hangingPunct="1">
        <a:spcBef>
          <a:spcPct val="20000"/>
        </a:spcBef>
        <a:spcAft>
          <a:spcPct val="0"/>
        </a:spcAft>
        <a:buFont typeface="Arial" charset="0"/>
        <a:buChar char="•"/>
        <a:defRPr sz="3200" kern="1200">
          <a:solidFill>
            <a:schemeClr val="tx1"/>
          </a:solidFill>
          <a:latin typeface="+mn-lt"/>
          <a:ea typeface="+mn-ea"/>
          <a:cs typeface="+mn-cs"/>
        </a:defRPr>
      </a:lvl1pPr>
      <a:lvl2pPr marL="742950" indent="-285750" algn="l" rtl="0" eaLnBrk="1" fontAlgn="base" hangingPunct="1">
        <a:spcBef>
          <a:spcPct val="20000"/>
        </a:spcBef>
        <a:spcAft>
          <a:spcPct val="0"/>
        </a:spcAft>
        <a:buFont typeface="Arial" charset="0"/>
        <a:buChar char="–"/>
        <a:defRPr sz="2800" kern="1200">
          <a:solidFill>
            <a:schemeClr val="tx1"/>
          </a:solidFill>
          <a:latin typeface="+mn-lt"/>
          <a:ea typeface="+mn-ea"/>
          <a:cs typeface="+mn-cs"/>
        </a:defRPr>
      </a:lvl2pPr>
      <a:lvl3pPr marL="1143000" indent="-228600" algn="l" rtl="0" eaLnBrk="1" fontAlgn="base" hangingPunct="1">
        <a:spcBef>
          <a:spcPct val="20000"/>
        </a:spcBef>
        <a:spcAft>
          <a:spcPct val="0"/>
        </a:spcAft>
        <a:buFont typeface="Arial" charset="0"/>
        <a:buChar char="•"/>
        <a:defRPr sz="2400" kern="1200">
          <a:solidFill>
            <a:schemeClr val="tx1"/>
          </a:solidFill>
          <a:latin typeface="+mn-lt"/>
          <a:ea typeface="+mn-ea"/>
          <a:cs typeface="+mn-cs"/>
        </a:defRPr>
      </a:lvl3pPr>
      <a:lvl4pPr marL="16002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4pPr>
      <a:lvl5pPr marL="2057400" indent="-228600" algn="l" rtl="0" eaLnBrk="1" fontAlgn="base" hangingPunct="1">
        <a:spcBef>
          <a:spcPct val="20000"/>
        </a:spcBef>
        <a:spcAft>
          <a:spcPct val="0"/>
        </a:spcAft>
        <a:buFont typeface="Arial"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7" name="Picture 6"/>
          <p:cNvPicPr>
            <a:picLocks noChangeAspect="1"/>
          </p:cNvPicPr>
          <p:nvPr userDrawn="1"/>
        </p:nvPicPr>
        <p:blipFill>
          <a:blip r:embed="rId7">
            <a:extLst>
              <a:ext uri="{28A0092B-C50C-407E-A947-70E740481C1C}">
                <a14:useLocalDpi xmlns:a14="http://schemas.microsoft.com/office/drawing/2010/main" val="0"/>
              </a:ext>
            </a:extLst>
          </a:blip>
          <a:stretch>
            <a:fillRect/>
          </a:stretch>
        </p:blipFill>
        <p:spPr>
          <a:xfrm>
            <a:off x="7169" y="-20320"/>
            <a:ext cx="9136831" cy="6903720"/>
          </a:xfrm>
          <a:prstGeom prst="rect">
            <a:avLst/>
          </a:prstGeom>
        </p:spPr>
      </p:pic>
      <p:sp>
        <p:nvSpPr>
          <p:cNvPr id="2" name="Title Placeholder 1"/>
          <p:cNvSpPr>
            <a:spLocks noGrp="1"/>
          </p:cNvSpPr>
          <p:nvPr>
            <p:ph type="title"/>
          </p:nvPr>
        </p:nvSpPr>
        <p:spPr>
          <a:xfrm>
            <a:off x="792480" y="467562"/>
            <a:ext cx="8229600" cy="858753"/>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7620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298551131"/>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Lst>
  <p:txStyles>
    <p:titleStyle>
      <a:lvl1pPr algn="ctr" defTabSz="914400" rtl="0" eaLnBrk="1" latinLnBrk="0" hangingPunct="1">
        <a:spcBef>
          <a:spcPct val="0"/>
        </a:spcBef>
        <a:buNone/>
        <a:defRPr sz="4400" kern="1200">
          <a:solidFill>
            <a:schemeClr val="bg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hyperlink" Target="http://www.statutes.legis.state.tx.us/GetStatute.aspx?Code=CR&amp;Value=17.42" TargetMode="Externa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hyperlink" Target="http://www.statutes.legis.state.tx.us/GetStatute.aspx?Code=HS&amp;Value=462" TargetMode="External"/><Relationship Id="rId2" Type="http://schemas.openxmlformats.org/officeDocument/2006/relationships/hyperlink" Target="http://www.statutes.legis.state.tx.us/GetStatute.aspx?Code=HS&amp;Value=242" TargetMode="External"/><Relationship Id="rId1" Type="http://schemas.openxmlformats.org/officeDocument/2006/relationships/slideLayout" Target="../slideLayouts/slideLayout2.xml"/><Relationship Id="rId5" Type="http://schemas.openxmlformats.org/officeDocument/2006/relationships/hyperlink" Target="http://www.statutes.legis.state.tx.us/GetStatute.aspx?Code=HS&amp;Value=593" TargetMode="External"/><Relationship Id="rId4" Type="http://schemas.openxmlformats.org/officeDocument/2006/relationships/hyperlink" Target="http://www.statutes.legis.state.tx.us/GetStatute.aspx?Code=HS&amp;Value=574" TargetMode="Externa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Title 1">
            <a:extLst>
              <a:ext uri="{FF2B5EF4-FFF2-40B4-BE49-F238E27FC236}">
                <a16:creationId xmlns:a16="http://schemas.microsoft.com/office/drawing/2014/main" id="{86CCB87D-F518-4613-AE56-ED2A27023999}"/>
              </a:ext>
            </a:extLst>
          </p:cNvPr>
          <p:cNvSpPr>
            <a:spLocks noGrp="1"/>
          </p:cNvSpPr>
          <p:nvPr>
            <p:ph type="ctrTitle"/>
          </p:nvPr>
        </p:nvSpPr>
        <p:spPr>
          <a:xfrm>
            <a:off x="1905000" y="2384426"/>
            <a:ext cx="6172200" cy="1882774"/>
          </a:xfrm>
        </p:spPr>
        <p:txBody>
          <a:bodyPr>
            <a:normAutofit fontScale="90000"/>
          </a:bodyPr>
          <a:lstStyle/>
          <a:p>
            <a:pPr eaLnBrk="1" hangingPunct="1"/>
            <a:r>
              <a:rPr lang="en-US" altLang="en-US" b="1" dirty="0"/>
              <a:t>Court Orders, Subpoenas and Disclosures to Law Enforcement</a:t>
            </a:r>
          </a:p>
        </p:txBody>
      </p:sp>
      <p:sp>
        <p:nvSpPr>
          <p:cNvPr id="3" name="Subtitle 2">
            <a:extLst>
              <a:ext uri="{FF2B5EF4-FFF2-40B4-BE49-F238E27FC236}">
                <a16:creationId xmlns:a16="http://schemas.microsoft.com/office/drawing/2014/main" id="{44438953-7769-413A-B655-9492FFB7A33C}"/>
              </a:ext>
            </a:extLst>
          </p:cNvPr>
          <p:cNvSpPr>
            <a:spLocks noGrp="1"/>
          </p:cNvSpPr>
          <p:nvPr>
            <p:ph type="subTitle" idx="1"/>
          </p:nvPr>
        </p:nvSpPr>
        <p:spPr/>
        <p:txBody>
          <a:bodyPr rtlCol="0">
            <a:noAutofit/>
          </a:bodyPr>
          <a:lstStyle/>
          <a:p>
            <a:pPr eaLnBrk="1" fontAlgn="auto" hangingPunct="1">
              <a:spcAft>
                <a:spcPts val="0"/>
              </a:spcAft>
              <a:defRPr/>
            </a:pPr>
            <a:endParaRPr lang="en-US" b="1" dirty="0">
              <a:solidFill>
                <a:schemeClr val="tx2">
                  <a:lumMod val="75000"/>
                </a:schemeClr>
              </a:solidFill>
            </a:endParaRPr>
          </a:p>
          <a:p>
            <a:pPr eaLnBrk="1" fontAlgn="auto" hangingPunct="1">
              <a:spcAft>
                <a:spcPts val="0"/>
              </a:spcAft>
              <a:defRPr/>
            </a:pPr>
            <a:r>
              <a:rPr lang="en-US" b="1" dirty="0">
                <a:solidFill>
                  <a:schemeClr val="tx2">
                    <a:lumMod val="75000"/>
                  </a:schemeClr>
                </a:solidFill>
              </a:rPr>
              <a:t>Pamela L. Beach</a:t>
            </a:r>
          </a:p>
          <a:p>
            <a:pPr eaLnBrk="1" fontAlgn="auto" hangingPunct="1">
              <a:spcAft>
                <a:spcPts val="0"/>
              </a:spcAft>
              <a:defRPr/>
            </a:pPr>
            <a:r>
              <a:rPr lang="en-US" b="1" dirty="0">
                <a:solidFill>
                  <a:schemeClr val="tx2">
                    <a:lumMod val="75000"/>
                  </a:schemeClr>
                </a:solidFill>
              </a:rPr>
              <a:t>General Counse</a:t>
            </a:r>
            <a:r>
              <a:rPr lang="en-US" dirty="0">
                <a:solidFill>
                  <a:schemeClr val="tx2">
                    <a:lumMod val="75000"/>
                  </a:schemeClr>
                </a:solidFill>
              </a:rPr>
              <a:t>l</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E1B8D1-A3E8-4C90-8330-FC38C78AB744}"/>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C7D497D0-7385-4CBB-8550-DE585D904A4A}"/>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sz="4400" dirty="0"/>
              <a:t>Disclosures to Law Enforcement</a:t>
            </a:r>
          </a:p>
        </p:txBody>
      </p:sp>
    </p:spTree>
    <p:extLst>
      <p:ext uri="{BB962C8B-B14F-4D97-AF65-F5344CB8AC3E}">
        <p14:creationId xmlns:p14="http://schemas.microsoft.com/office/powerpoint/2010/main" val="346795108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H&amp;SC 611</a:t>
            </a:r>
          </a:p>
        </p:txBody>
      </p:sp>
      <p:sp>
        <p:nvSpPr>
          <p:cNvPr id="3" name="Content Placeholder 2"/>
          <p:cNvSpPr>
            <a:spLocks noGrp="1"/>
          </p:cNvSpPr>
          <p:nvPr>
            <p:ph idx="1"/>
          </p:nvPr>
        </p:nvSpPr>
        <p:spPr/>
        <p:txBody>
          <a:bodyPr/>
          <a:lstStyle/>
          <a:p>
            <a:pPr>
              <a:buNone/>
            </a:pPr>
            <a:r>
              <a:rPr lang="en-US" dirty="0"/>
              <a:t>	</a:t>
            </a:r>
          </a:p>
          <a:p>
            <a:pPr>
              <a:buNone/>
            </a:pPr>
            <a:r>
              <a:rPr lang="en-US" dirty="0"/>
              <a:t>	Sec. 611.004. AUTHORIZED DISCLOSURE OF CONFIDENTIAL INFORMATION OTHER THAN IN JUDICIAL OR ADMINISTRATIVE PROCEEDING. </a:t>
            </a:r>
          </a:p>
          <a:p>
            <a:pPr>
              <a:buNone/>
            </a:pPr>
            <a:r>
              <a:rPr lang="en-US" dirty="0"/>
              <a:t>	(a) A professional may disclose confidential information only:</a:t>
            </a:r>
          </a:p>
          <a:p>
            <a:pPr>
              <a:buNone/>
            </a:pPr>
            <a:r>
              <a:rPr lang="en-US" dirty="0"/>
              <a:t>	(1) to a governmental agency if the disclosure is required or authorized by law;</a:t>
            </a:r>
          </a:p>
          <a:p>
            <a:endParaRPr lang="en-US" dirty="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H&amp;SC 611.004(2)</a:t>
            </a:r>
          </a:p>
        </p:txBody>
      </p:sp>
      <p:sp>
        <p:nvSpPr>
          <p:cNvPr id="3" name="Content Placeholder 2"/>
          <p:cNvSpPr>
            <a:spLocks noGrp="1"/>
          </p:cNvSpPr>
          <p:nvPr>
            <p:ph idx="1"/>
          </p:nvPr>
        </p:nvSpPr>
        <p:spPr/>
        <p:txBody>
          <a:bodyPr/>
          <a:lstStyle/>
          <a:p>
            <a:pPr>
              <a:buNone/>
            </a:pPr>
            <a:r>
              <a:rPr lang="en-US" dirty="0"/>
              <a:t>	Allows disclosures to law enforcement </a:t>
            </a:r>
          </a:p>
          <a:p>
            <a:pPr>
              <a:buNone/>
            </a:pPr>
            <a:r>
              <a:rPr lang="en-US" dirty="0"/>
              <a:t>	</a:t>
            </a:r>
          </a:p>
          <a:p>
            <a:pPr>
              <a:buNone/>
            </a:pPr>
            <a:r>
              <a:rPr lang="en-US" dirty="0"/>
              <a:t>(1)  if the professional determines that there is a probability of imminent physical injury by the patient to the patient or others or there is a probability of immediate mental or emotional injury to the patient (611.004(2); and</a:t>
            </a:r>
          </a:p>
          <a:p>
            <a:pPr>
              <a:buNone/>
            </a:pPr>
            <a:endParaRPr lang="en-US" dirty="0"/>
          </a:p>
          <a:p>
            <a:endParaRPr lang="en-US" dirty="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p>
          <a:p>
            <a:pPr>
              <a:buNone/>
            </a:pPr>
            <a:r>
              <a:rPr lang="en-US" dirty="0"/>
              <a:t>(2)  to designated persons or personnel of a correctional facility in which a person is detained if the disclosure is for the sole purpose of providing treatment and health care to the person in custody (611.004(9</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HIPAA</a:t>
            </a:r>
          </a:p>
        </p:txBody>
      </p:sp>
      <p:sp>
        <p:nvSpPr>
          <p:cNvPr id="3" name="Content Placeholder 2"/>
          <p:cNvSpPr>
            <a:spLocks noGrp="1"/>
          </p:cNvSpPr>
          <p:nvPr>
            <p:ph idx="1"/>
          </p:nvPr>
        </p:nvSpPr>
        <p:spPr/>
        <p:txBody>
          <a:bodyPr/>
          <a:lstStyle/>
          <a:p>
            <a:pPr>
              <a:buNone/>
            </a:pPr>
            <a:r>
              <a:rPr lang="en-US" dirty="0"/>
              <a:t>	HIPAA allows disclosure to law enforcement in the following circumstances:</a:t>
            </a:r>
          </a:p>
          <a:p>
            <a:pPr lvl="0">
              <a:buNone/>
            </a:pPr>
            <a:r>
              <a:rPr lang="en-US" dirty="0"/>
              <a:t>	To comply with a court order or court-ordered warrant, a subpoena or summons issued by a judicial officer, or a grand jury subpoena. The Rule recognizes that the legal process in obtaining a court order and the secrecy of the grand jury process provides protections for the individual’s private information (45 CFR 164.512 (f)(1)(ii)(A)-(B)).</a:t>
            </a:r>
          </a:p>
          <a:p>
            <a:endParaRPr lang="en-US"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None/>
            </a:pPr>
            <a:r>
              <a:rPr lang="en-US" dirty="0"/>
              <a:t>	</a:t>
            </a:r>
          </a:p>
          <a:p>
            <a:pPr lvl="0">
              <a:buNone/>
            </a:pPr>
            <a:r>
              <a:rPr lang="en-US" dirty="0"/>
              <a:t>	To respond to an administrative request</a:t>
            </a:r>
            <a:r>
              <a:rPr lang="en-US" i="1" dirty="0"/>
              <a:t>,</a:t>
            </a:r>
            <a:r>
              <a:rPr lang="en-US" dirty="0"/>
              <a:t> such as an administrative subpoena or investigative demand or other written request from a law enforcement official. </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None/>
            </a:pPr>
            <a:r>
              <a:rPr lang="en-US" dirty="0"/>
              <a:t>	</a:t>
            </a:r>
          </a:p>
          <a:p>
            <a:pPr lvl="0">
              <a:buNone/>
            </a:pPr>
            <a:r>
              <a:rPr lang="en-US" dirty="0"/>
              <a:t>	Because an administrative request may be made without judicial involvement, the Rule requires all administrative requests to include or be accompanied by a written statement that the information requested is relevant and material, specific and limited in scope, and de-identified information cannot be used (45 CFR 164.512(f)(1)(ii)(C)).</a:t>
            </a:r>
          </a:p>
          <a:p>
            <a:endParaRPr lang="en-US" dirty="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r>
              <a:rPr lang="en-US" dirty="0"/>
              <a:t>To respond to a request for PHI for purposes of identifying or locating a suspect, fugitive, material witness or missing person; but the covered entity must limit disclosures of PHI to name and address, date and place of birth, social security number, ABO blood type and </a:t>
            </a:r>
            <a:r>
              <a:rPr lang="en-US" dirty="0" err="1"/>
              <a:t>rh</a:t>
            </a:r>
            <a:r>
              <a:rPr lang="en-US" dirty="0"/>
              <a:t> factor, type of injury, date and time of treatment, date and time of death, and a description of distinguishing physical characteristics. </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None/>
            </a:pPr>
            <a:r>
              <a:rPr lang="en-US" dirty="0"/>
              <a:t>	</a:t>
            </a:r>
          </a:p>
          <a:p>
            <a:pPr lvl="0">
              <a:buNone/>
            </a:pPr>
            <a:r>
              <a:rPr lang="en-US" dirty="0"/>
              <a:t>	Other information related to the individual’s DNA, dental records, body fluid or tissue typing, samples, or analysis cannot be disclosed under this provision, but may be disclosed in response to a court order, warrant, or written administrative request (45 CFR 164.512(f)(2)).</a:t>
            </a:r>
          </a:p>
          <a:p>
            <a:endParaRPr lang="en-US" dirty="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This same limited information may be reported to law enforcement:</a:t>
            </a:r>
            <a:endParaRPr lang="en-US" sz="2800" dirty="0"/>
          </a:p>
          <a:p>
            <a:pPr lvl="1"/>
            <a:endParaRPr lang="en-US" dirty="0"/>
          </a:p>
          <a:p>
            <a:pPr lvl="1">
              <a:buFont typeface="Wingdings" pitchFamily="2" charset="2"/>
              <a:buChar char="§"/>
            </a:pPr>
            <a:r>
              <a:rPr lang="en-US" dirty="0"/>
              <a:t>About a suspected perpetrator of a crime when the report is made by the victim who is a member of the covered entity’s workforce (45 CFR 164.502(j)(2));</a:t>
            </a:r>
            <a:endParaRPr lang="en-US" sz="2400" dirty="0"/>
          </a:p>
          <a:p>
            <a:endParaRPr lang="en-US"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42900" lvl="1" indent="-342900">
              <a:buNone/>
            </a:pPr>
            <a:r>
              <a:rPr lang="en-US" dirty="0"/>
              <a:t>	</a:t>
            </a:r>
          </a:p>
          <a:p>
            <a:pPr marL="342900" lvl="1" indent="-342900">
              <a:buFont typeface="Wingdings" pitchFamily="2" charset="2"/>
              <a:buChar char="§"/>
            </a:pPr>
            <a:r>
              <a:rPr lang="en-US" dirty="0"/>
              <a:t>To identify or apprehend an individual who has admitted participation in a violent crime that the covered entity reasonably believes may have caused serious physical harm to a victim, provided that the admission was not made in the course of or based on the individual’s request for therapy, counseling, or treatment related to the propensity to commit this type of violent act (45 CFR 164.512(j)(1)(ii)(A), (j)(2)-(3)).</a:t>
            </a:r>
            <a:endParaRPr lang="en-US" sz="2400" dirty="0"/>
          </a:p>
          <a:p>
            <a:endParaRPr lang="en-US" dirty="0"/>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endParaRPr lang="en-US" dirty="0"/>
          </a:p>
          <a:p>
            <a:pPr>
              <a:buFont typeface="Wingdings" pitchFamily="2" charset="2"/>
              <a:buChar char="§"/>
            </a:pPr>
            <a:r>
              <a:rPr lang="en-US" dirty="0"/>
              <a:t>To respond to a request for PHI about a victim of a crime, and the victim agrees</a:t>
            </a:r>
            <a:r>
              <a:rPr lang="en-US" i="1" dirty="0"/>
              <a:t> </a:t>
            </a:r>
            <a:r>
              <a:rPr lang="en-US" dirty="0"/>
              <a:t>and law enforcement agrees it won’t be used against the victim.</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Font typeface="Wingdings" pitchFamily="2" charset="2"/>
              <a:buChar char="§"/>
            </a:pPr>
            <a:r>
              <a:rPr lang="en-US" dirty="0"/>
              <a:t>To report PHI to law enforcement when required by law to do so (45 CFR 164.512(f)(1)(</a:t>
            </a:r>
            <a:r>
              <a:rPr lang="en-US" dirty="0" err="1"/>
              <a:t>i</a:t>
            </a:r>
            <a:r>
              <a:rPr lang="en-US" dirty="0"/>
              <a:t>)). For example, state laws commonly require health care providers to report incidents of gunshot or stab wounds, or other violent injuries; and the Rule permits disclosures of PHI as necessary to comply with these laws.</a:t>
            </a:r>
          </a:p>
          <a:p>
            <a:endParaRPr lang="en-US" dirty="0"/>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Font typeface="Wingdings" pitchFamily="2" charset="2"/>
              <a:buChar char="§"/>
            </a:pPr>
            <a:endParaRPr lang="en-US" dirty="0"/>
          </a:p>
          <a:p>
            <a:pPr>
              <a:buFont typeface="Wingdings" pitchFamily="2" charset="2"/>
              <a:buChar char="§"/>
            </a:pPr>
            <a:r>
              <a:rPr lang="en-US" dirty="0"/>
              <a:t>To alert law enforcement to the death of the individual</a:t>
            </a:r>
            <a:r>
              <a:rPr lang="en-US" i="1" dirty="0"/>
              <a:t>,</a:t>
            </a:r>
            <a:r>
              <a:rPr lang="en-US" dirty="0"/>
              <a:t> when there is a suspicion that death resulted from criminal conduct (45 CFR 164.512(f)(4)).</a:t>
            </a:r>
          </a:p>
          <a:p>
            <a:endParaRPr lang="en-US" dirty="0"/>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42900" lvl="1" indent="-342900">
              <a:buFont typeface="Arial" charset="0"/>
              <a:buChar char="•"/>
            </a:pPr>
            <a:endParaRPr lang="en-US" dirty="0"/>
          </a:p>
          <a:p>
            <a:pPr marL="342900" lvl="1" indent="-342900">
              <a:buNone/>
            </a:pPr>
            <a:r>
              <a:rPr lang="en-US" dirty="0"/>
              <a:t>	</a:t>
            </a:r>
            <a:r>
              <a:rPr lang="en-US" sz="3200" dirty="0"/>
              <a:t>Information about a decedent may also be shared with medical examiners or coroners to assist them in identifying the decedent, determining the cause of death, or to carry out their other authorized duties(45 CFR 164.512(g)(1)).</a:t>
            </a:r>
          </a:p>
          <a:p>
            <a:endParaRPr lang="en-US" dirty="0"/>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0">
              <a:buNone/>
            </a:pPr>
            <a:r>
              <a:rPr lang="en-US" dirty="0"/>
              <a:t>	</a:t>
            </a:r>
          </a:p>
          <a:p>
            <a:pPr lvl="0">
              <a:buNone/>
            </a:pPr>
            <a:r>
              <a:rPr lang="en-US" dirty="0"/>
              <a:t>	To report PHI that the covered entity in good faith believes to be evidence of a crime that occurred on the covered entity’s premises (45 CFR 164.512(f)(5)).</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endParaRPr lang="en-US" dirty="0"/>
          </a:p>
          <a:p>
            <a:pPr lvl="1">
              <a:buFont typeface="Wingdings" pitchFamily="2" charset="2"/>
              <a:buChar char="§"/>
            </a:pPr>
            <a:r>
              <a:rPr lang="en-US" dirty="0"/>
              <a:t>To a law enforcement official reasonably able </a:t>
            </a:r>
            <a:r>
              <a:rPr lang="en-US" b="1" dirty="0"/>
              <a:t>to prevent or lessen a serious and imminent threat to the health or safety of an individual or the public</a:t>
            </a:r>
            <a:r>
              <a:rPr lang="en-US" dirty="0"/>
              <a:t> (45 CFR 164.512(j)(1)(</a:t>
            </a:r>
            <a:r>
              <a:rPr lang="en-US" dirty="0" err="1"/>
              <a:t>i</a:t>
            </a:r>
            <a:r>
              <a:rPr lang="en-US" dirty="0"/>
              <a:t>)); or</a:t>
            </a:r>
            <a:endParaRPr lang="en-US" sz="2400" dirty="0"/>
          </a:p>
          <a:p>
            <a:pPr lvl="1"/>
            <a:endParaRPr lang="en-US" dirty="0"/>
          </a:p>
          <a:p>
            <a:pPr lvl="1">
              <a:buFont typeface="Wingdings" pitchFamily="2" charset="2"/>
              <a:buChar char="§"/>
            </a:pPr>
            <a:r>
              <a:rPr lang="en-US" dirty="0"/>
              <a:t>To identify or apprehend an individual who appears to have escaped from lawful custody(45 CFR 164.512(j)(1)(ii)(B))</a:t>
            </a:r>
            <a:r>
              <a:rPr lang="en-US" i="1" dirty="0"/>
              <a:t>.</a:t>
            </a:r>
            <a:endParaRPr lang="en-US" sz="2400" dirty="0"/>
          </a:p>
          <a:p>
            <a:endParaRPr lang="en-US" dirty="0"/>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marL="342900" lvl="1" indent="-342900">
              <a:buFont typeface="Arial" charset="0"/>
              <a:buChar char="•"/>
            </a:pPr>
            <a:endParaRPr lang="en-US" dirty="0"/>
          </a:p>
          <a:p>
            <a:pPr marL="342900" lvl="1" indent="-342900">
              <a:buNone/>
            </a:pPr>
            <a:r>
              <a:rPr lang="en-US" dirty="0"/>
              <a:t>	To federal officials authorized to conduct intelligence, counter-intelligence, and other national security activities under the National Security Act (45 CFR 164.512(k)(2)) or to provide protective services to the President and others and conduct related investigations (45 CFR 164.512(k)(3));</a:t>
            </a:r>
            <a:endParaRPr lang="en-US" sz="2400" dirty="0"/>
          </a:p>
          <a:p>
            <a:endParaRPr lang="en-US" dirty="0"/>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pPr>
              <a:buNone/>
            </a:pPr>
            <a:r>
              <a:rPr lang="en-US" dirty="0"/>
              <a:t>	To respond to a request for PHI by a correctional institution or a law enforcement official having lawful custody of an inmate or others if they represent such PHI is needed to provide health care to the</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p>
          <a:p>
            <a:pPr>
              <a:buNone/>
            </a:pPr>
            <a:r>
              <a:rPr lang="en-US" dirty="0"/>
              <a:t>	Except when required by law, the disclosures to law enforcement summarized above are subject to a minimum necessary determination by the covered entity (45 CFR 164.502(b), 164.514(d)).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42 CFR Part 2</a:t>
            </a:r>
          </a:p>
        </p:txBody>
      </p:sp>
      <p:sp>
        <p:nvSpPr>
          <p:cNvPr id="3" name="Content Placeholder 2"/>
          <p:cNvSpPr>
            <a:spLocks noGrp="1"/>
          </p:cNvSpPr>
          <p:nvPr>
            <p:ph idx="1"/>
          </p:nvPr>
        </p:nvSpPr>
        <p:spPr/>
        <p:txBody>
          <a:bodyPr/>
          <a:lstStyle/>
          <a:p>
            <a:pPr lvl="0">
              <a:buNone/>
            </a:pPr>
            <a:r>
              <a:rPr lang="en-US" dirty="0"/>
              <a:t>	</a:t>
            </a:r>
          </a:p>
          <a:p>
            <a:pPr lvl="0">
              <a:buNone/>
            </a:pPr>
            <a:r>
              <a:rPr lang="en-US" dirty="0"/>
              <a:t>	Law enforcement agencies can be notified if an immediate threat to the health or safety of an individual exists due to a crime on program premises or against program personnel. </a:t>
            </a:r>
          </a:p>
          <a:p>
            <a:endParaRPr lang="en-US" dirty="0"/>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p>
          <a:p>
            <a:pPr>
              <a:buNone/>
            </a:pPr>
            <a:r>
              <a:rPr lang="en-US" dirty="0"/>
              <a:t>	A Part 2 program is permitted to report the crime or attempted crime to a law enforcement agency or to seek its assistance [42 CFR §2.12(c)(5)]. Part 2 permits a program to disclose information regarding the circumstances of such incident, including the suspect’s name, address, last known whereabouts, and status as a patient in the program.</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H&amp;SC 614</a:t>
            </a:r>
          </a:p>
        </p:txBody>
      </p:sp>
      <p:sp>
        <p:nvSpPr>
          <p:cNvPr id="3" name="Content Placeholder 2"/>
          <p:cNvSpPr>
            <a:spLocks noGrp="1"/>
          </p:cNvSpPr>
          <p:nvPr>
            <p:ph idx="1"/>
          </p:nvPr>
        </p:nvSpPr>
        <p:spPr/>
        <p:txBody>
          <a:bodyPr/>
          <a:lstStyle/>
          <a:p>
            <a:endParaRPr lang="en-US" b="1" dirty="0"/>
          </a:p>
          <a:p>
            <a:pPr>
              <a:buNone/>
            </a:pPr>
            <a:r>
              <a:rPr lang="en-US" b="1" dirty="0"/>
              <a:t>	</a:t>
            </a:r>
          </a:p>
          <a:p>
            <a:pPr algn="ctr">
              <a:buNone/>
            </a:pPr>
            <a:r>
              <a:rPr lang="en-US" b="1" dirty="0"/>
              <a:t>	Texas Correctional Office on Offenders with Medical or Mental Impairments</a:t>
            </a:r>
            <a:endParaRPr lang="en-US" dirty="0"/>
          </a:p>
          <a:p>
            <a:pPr>
              <a:buNone/>
            </a:pPr>
            <a:endParaRPr lang="en-US" dirty="0"/>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614.001 (8)  "Offender with a medical or mental impairment" means a juvenile or adult who is arrested or charged with a criminal offense and who:</a:t>
            </a:r>
          </a:p>
          <a:p>
            <a:pPr>
              <a:buNone/>
            </a:pPr>
            <a:r>
              <a:rPr lang="en-US" dirty="0"/>
              <a:t>	(A)  is a person with:</a:t>
            </a:r>
          </a:p>
          <a:p>
            <a:pPr>
              <a:buNone/>
            </a:pPr>
            <a:r>
              <a:rPr lang="en-US" dirty="0"/>
              <a:t>		(</a:t>
            </a:r>
            <a:r>
              <a:rPr lang="en-US" dirty="0" err="1"/>
              <a:t>i</a:t>
            </a:r>
            <a:r>
              <a:rPr lang="en-US" dirty="0"/>
              <a:t>)  a mental impairment; or</a:t>
            </a:r>
          </a:p>
          <a:p>
            <a:pPr>
              <a:buNone/>
            </a:pPr>
            <a:r>
              <a:rPr lang="en-US" dirty="0"/>
              <a:t>		(ii)  a physical disability, terminal illness, or significant illness; or</a:t>
            </a:r>
          </a:p>
          <a:p>
            <a:pPr>
              <a:buNone/>
            </a:pPr>
            <a:r>
              <a:rPr lang="en-US" dirty="0"/>
              <a:t>	(B)  is elderly.</a:t>
            </a:r>
          </a:p>
          <a:p>
            <a:endParaRPr lang="en-US" dirty="0"/>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614.001 (3-a)  "Continuity of care and services" refers to the process of:</a:t>
            </a:r>
          </a:p>
          <a:p>
            <a:pPr lvl="1">
              <a:buNone/>
            </a:pPr>
            <a:endParaRPr lang="en-US" dirty="0"/>
          </a:p>
          <a:p>
            <a:pPr lvl="1">
              <a:buNone/>
            </a:pPr>
            <a:r>
              <a:rPr lang="en-US" dirty="0"/>
              <a:t>(A)  identifying the medical, psychiatric, or psychological care or treatment needs and educational or rehabilitative service needs of an offender with medical or mental impairments;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p>
          <a:p>
            <a:pPr>
              <a:buNone/>
            </a:pPr>
            <a:r>
              <a:rPr lang="en-US" dirty="0"/>
              <a:t>(B)  developing a plan for meeting the treatment, care, and service needs of the offender with medical or mental impairments; and</a:t>
            </a:r>
          </a:p>
          <a:p>
            <a:endParaRPr lang="en-US" dirty="0"/>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(C)  coordinating the provision of treatment, care, and services between the various agencies who provide treatment, care, or services such that they may continue to be provided to the offender at the time of arrest, while charges are pending, during post-adjudication or post-conviction custody or criminal justice supervision, and for pretrial diversion.</a:t>
            </a:r>
          </a:p>
          <a:p>
            <a:endParaRPr lang="en-US" dirty="0"/>
          </a:p>
          <a:p>
            <a:endParaRPr lang="en-US" dirty="0"/>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  An agency shall:</a:t>
            </a:r>
          </a:p>
          <a:p>
            <a:pPr>
              <a:buNone/>
            </a:pPr>
            <a:r>
              <a:rPr lang="en-US" dirty="0"/>
              <a:t>	(1)  accept information relating to a special needs offender or a juvenile with a mental impairment that is sent to the agency to serve the purposes of continuity of care and services regardless of whether other state law makes that information confidential; and</a:t>
            </a:r>
          </a:p>
          <a:p>
            <a:r>
              <a:rPr lang="en-US" dirty="0"/>
              <a:t> </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(2) disclose information relating to a special needs offender or a juvenile with a mental impairment, including information about the offender's or juvenile's identity, needs, treatment, social, criminal, and vocational history, supervision status and compliance with conditions of supervision, and medical and mental health history, if the disclosure serves the purposes of continuity of care and services.</a:t>
            </a:r>
          </a:p>
          <a:p>
            <a:r>
              <a:rPr lang="en-US" dirty="0"/>
              <a:t> </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  the Texas Department of Criminal Justice and the Correctional Managed Health Care Committee;</a:t>
            </a:r>
          </a:p>
          <a:p>
            <a:pPr>
              <a:buNone/>
            </a:pPr>
            <a:r>
              <a:rPr lang="en-US" dirty="0"/>
              <a:t>	(B)  the Board of Pardons and Paroles;</a:t>
            </a:r>
          </a:p>
          <a:p>
            <a:pPr>
              <a:buNone/>
            </a:pPr>
            <a:r>
              <a:rPr lang="en-US" dirty="0"/>
              <a:t>	(C)  the Department of State Health Services;</a:t>
            </a:r>
          </a:p>
          <a:p>
            <a:pPr>
              <a:buNone/>
            </a:pPr>
            <a:r>
              <a:rPr lang="en-US" dirty="0"/>
              <a:t>	(D)  the Texas Juvenile Justice Department;</a:t>
            </a:r>
          </a:p>
          <a:p>
            <a:pPr>
              <a:buNone/>
            </a:pPr>
            <a:r>
              <a:rPr lang="en-US" dirty="0"/>
              <a:t>	(E)   the Department of Assistive and Rehabilitative Services;</a:t>
            </a:r>
          </a:p>
          <a:p>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(F)  the Texas Education Agency;</a:t>
            </a:r>
          </a:p>
          <a:p>
            <a:pPr>
              <a:buNone/>
            </a:pPr>
            <a:r>
              <a:rPr lang="en-US" dirty="0"/>
              <a:t>	(G)  the Commission on Jail Standards;</a:t>
            </a:r>
          </a:p>
          <a:p>
            <a:pPr>
              <a:buNone/>
            </a:pPr>
            <a:r>
              <a:rPr lang="en-US" dirty="0"/>
              <a:t>	(H)  the Department of Aging and Disability Services;</a:t>
            </a:r>
          </a:p>
          <a:p>
            <a:pPr>
              <a:buNone/>
            </a:pPr>
            <a:r>
              <a:rPr lang="en-US" dirty="0"/>
              <a:t>	(I)  the Texas School for the Blind and Visually Impaired;</a:t>
            </a:r>
          </a:p>
          <a:p>
            <a:pPr>
              <a:buNone/>
            </a:pPr>
            <a:r>
              <a:rPr lang="en-US" dirty="0"/>
              <a:t>	(J)  community supervision and corrections departments and local juvenile probation departments;</a:t>
            </a:r>
          </a:p>
          <a:p>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(K)  personal bond pretrial release offices established under Article </a:t>
            </a:r>
            <a:r>
              <a:rPr lang="en-US" u="sng" dirty="0">
                <a:hlinkClick r:id="rId2"/>
              </a:rPr>
              <a:t>17.42</a:t>
            </a:r>
            <a:r>
              <a:rPr lang="en-US" dirty="0"/>
              <a:t>, Code of Criminal Procedure;</a:t>
            </a:r>
          </a:p>
          <a:p>
            <a:pPr>
              <a:buNone/>
            </a:pPr>
            <a:r>
              <a:rPr lang="en-US" dirty="0"/>
              <a:t>	(L)  local jails regulated by the Commission on Jail Standards;</a:t>
            </a:r>
          </a:p>
          <a:p>
            <a:pPr>
              <a:buNone/>
            </a:pPr>
            <a:r>
              <a:rPr lang="en-US" dirty="0"/>
              <a:t>	(M)  a municipal or county health department;</a:t>
            </a:r>
          </a:p>
          <a:p>
            <a:endParaRPr lang="en-US" dirty="0"/>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(N)  a hospital district;</a:t>
            </a:r>
          </a:p>
          <a:p>
            <a:pPr>
              <a:buNone/>
            </a:pPr>
            <a:r>
              <a:rPr lang="en-US" dirty="0"/>
              <a:t>	(O)  a judge of this state with jurisdiction over juvenile or criminal cases;</a:t>
            </a:r>
          </a:p>
          <a:p>
            <a:pPr>
              <a:buNone/>
            </a:pPr>
            <a:r>
              <a:rPr lang="en-US" dirty="0"/>
              <a:t>	(P)  an attorney who is appointed or retained to represent a special needs offender or a juvenile with a mental impairment;</a:t>
            </a:r>
          </a:p>
          <a:p>
            <a:pPr>
              <a:buNone/>
            </a:pPr>
            <a:r>
              <a:rPr lang="en-US" dirty="0"/>
              <a:t>	(Q)  the Health and Human Services Commission;</a:t>
            </a:r>
          </a:p>
          <a:p>
            <a:endParaRPr lang="en-US" dirty="0"/>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762000" y="1143000"/>
            <a:ext cx="7924800" cy="5105400"/>
          </a:xfrm>
        </p:spPr>
        <p:txBody>
          <a:bodyPr/>
          <a:lstStyle/>
          <a:p>
            <a:pPr>
              <a:buNone/>
            </a:pPr>
            <a:r>
              <a:rPr lang="en-US" dirty="0"/>
              <a:t>	(R)  the Department of Information Resources;</a:t>
            </a:r>
          </a:p>
          <a:p>
            <a:pPr>
              <a:buNone/>
            </a:pPr>
            <a:r>
              <a:rPr lang="en-US" dirty="0"/>
              <a:t>	(S)  the bureau of identification and records of the Department of Public Safety, for the sole purpose of providing real-time, contemporaneous identification of individuals in the Department of State Health Services client data base; and</a:t>
            </a:r>
          </a:p>
          <a:p>
            <a:pPr>
              <a:buNone/>
            </a:pPr>
            <a:r>
              <a:rPr lang="en-US" dirty="0"/>
              <a:t>	(T)  the Department of Family and Protective Services.</a:t>
            </a:r>
          </a:p>
          <a:p>
            <a:pPr>
              <a:buNone/>
            </a:pPr>
            <a:r>
              <a:rPr lang="en-US" dirty="0"/>
              <a:t> </a:t>
            </a:r>
          </a:p>
          <a:p>
            <a:endParaRPr lang="en-US" dirty="0"/>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EAB2DC-47E8-4161-A07F-AE6AD98C4B45}"/>
              </a:ext>
            </a:extLst>
          </p:cNvPr>
          <p:cNvSpPr>
            <a:spLocks noGrp="1"/>
          </p:cNvSpPr>
          <p:nvPr>
            <p:ph type="title"/>
          </p:nvPr>
        </p:nvSpPr>
        <p:spPr/>
        <p:txBody>
          <a:bodyPr/>
          <a:lstStyle/>
          <a:p>
            <a:endParaRPr lang="en-US" dirty="0"/>
          </a:p>
        </p:txBody>
      </p:sp>
      <p:sp>
        <p:nvSpPr>
          <p:cNvPr id="3" name="Content Placeholder 2">
            <a:extLst>
              <a:ext uri="{FF2B5EF4-FFF2-40B4-BE49-F238E27FC236}">
                <a16:creationId xmlns:a16="http://schemas.microsoft.com/office/drawing/2014/main" id="{322D9B58-EB0E-422D-B695-656161A1E028}"/>
              </a:ext>
            </a:extLst>
          </p:cNvPr>
          <p:cNvSpPr>
            <a:spLocks noGrp="1"/>
          </p:cNvSpPr>
          <p:nvPr>
            <p:ph idx="1"/>
          </p:nvPr>
        </p:nvSpPr>
        <p:spPr/>
        <p:txBody>
          <a:bodyPr/>
          <a:lstStyle/>
          <a:p>
            <a:pPr marL="0" indent="0" algn="ctr">
              <a:buNone/>
            </a:pPr>
            <a:endParaRPr lang="en-US" dirty="0"/>
          </a:p>
          <a:p>
            <a:pPr marL="0" indent="0" algn="ctr">
              <a:buNone/>
            </a:pPr>
            <a:endParaRPr lang="en-US" dirty="0"/>
          </a:p>
          <a:p>
            <a:pPr marL="0" indent="0" algn="ctr">
              <a:buNone/>
            </a:pPr>
            <a:r>
              <a:rPr lang="en-US" sz="4000" dirty="0"/>
              <a:t>Disclosures pursuant to </a:t>
            </a:r>
          </a:p>
          <a:p>
            <a:pPr marL="0" indent="0" algn="ctr">
              <a:buNone/>
            </a:pPr>
            <a:r>
              <a:rPr lang="en-US" sz="4000" dirty="0"/>
              <a:t>civil subpoenas</a:t>
            </a:r>
          </a:p>
        </p:txBody>
      </p:sp>
    </p:spTree>
    <p:extLst>
      <p:ext uri="{BB962C8B-B14F-4D97-AF65-F5344CB8AC3E}">
        <p14:creationId xmlns:p14="http://schemas.microsoft.com/office/powerpoint/2010/main" val="3427173241"/>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7A41D3-05CE-429D-9EA0-7142E1C7F4D1}"/>
              </a:ext>
            </a:extLst>
          </p:cNvPr>
          <p:cNvSpPr>
            <a:spLocks noGrp="1"/>
          </p:cNvSpPr>
          <p:nvPr>
            <p:ph type="title"/>
          </p:nvPr>
        </p:nvSpPr>
        <p:spPr/>
        <p:txBody>
          <a:bodyPr/>
          <a:lstStyle/>
          <a:p>
            <a:r>
              <a:rPr lang="en-US" dirty="0"/>
              <a:t>H&amp;SC 611</a:t>
            </a:r>
          </a:p>
        </p:txBody>
      </p:sp>
      <p:sp>
        <p:nvSpPr>
          <p:cNvPr id="3" name="Content Placeholder 2">
            <a:extLst>
              <a:ext uri="{FF2B5EF4-FFF2-40B4-BE49-F238E27FC236}">
                <a16:creationId xmlns:a16="http://schemas.microsoft.com/office/drawing/2014/main" id="{C5877210-BA26-4853-A8E2-C49B77AEAB6C}"/>
              </a:ext>
            </a:extLst>
          </p:cNvPr>
          <p:cNvSpPr>
            <a:spLocks noGrp="1"/>
          </p:cNvSpPr>
          <p:nvPr>
            <p:ph idx="1"/>
          </p:nvPr>
        </p:nvSpPr>
        <p:spPr/>
        <p:txBody>
          <a:bodyPr/>
          <a:lstStyle/>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Sec. 611.006.  AUTHORIZED DISCLOSURE OF CONFIDENTIAL INFORMATION IN JUDICIAL OR ADMINISTRATIVE PROCEEDING.  (a)  A professional may disclose confidential information in:</a:t>
            </a:r>
            <a:endParaRPr lang="en-US" sz="2000" dirty="0">
              <a:effectLst/>
              <a:latin typeface="Times New Roman" panose="02020603050405020304" pitchFamily="18" charset="0"/>
              <a:ea typeface="Times New Roman" panose="02020603050405020304" pitchFamily="18" charset="0"/>
            </a:endParaRPr>
          </a:p>
          <a:p>
            <a:pPr marL="0" marR="0" indent="990600">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000" dirty="0">
              <a:solidFill>
                <a:srgbClr val="000000"/>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	(1)  a judicial or administrative proceeding brought by the patient or the patient's legally authorized representative against a professional, including malpractice proceedings;</a:t>
            </a:r>
            <a:endParaRPr lang="en-US" sz="2000" dirty="0">
              <a:effectLst/>
              <a:latin typeface="Times New Roman" panose="02020603050405020304" pitchFamily="18" charset="0"/>
              <a:ea typeface="Times New Roman" panose="02020603050405020304" pitchFamily="18" charset="0"/>
            </a:endParaRPr>
          </a:p>
          <a:p>
            <a:pPr marL="0" marR="0" indent="990600">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000" dirty="0">
              <a:solidFill>
                <a:srgbClr val="000000"/>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	(2)  a license revocation proceeding in which the patient is a complaining witness and in which disclosure is relevant to the claim or defense of a professional;</a:t>
            </a:r>
            <a:endParaRPr lang="en-US" sz="2000" dirty="0">
              <a:effectLst/>
              <a:latin typeface="Times New Roman" panose="02020603050405020304" pitchFamily="18" charset="0"/>
              <a:ea typeface="Times New Roman" panose="02020603050405020304" pitchFamily="18" charset="0"/>
            </a:endParaRPr>
          </a:p>
          <a:p>
            <a:pPr marL="0" marR="0" indent="990600">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000" dirty="0">
              <a:solidFill>
                <a:srgbClr val="000000"/>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	(3)  a judicial or administrative proceeding in which the patient waives the patient's right in writing to the privilege of confidentiality of information or when a representative of the patient acting on the patient's behalf submits a written waiver to the confidentiality privilege;</a:t>
            </a:r>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113084660"/>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A67A983-A85F-4C1D-9642-029BFE2D265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75536DEA-EB2C-4D0C-9380-1A1E487C9B78}"/>
              </a:ext>
            </a:extLst>
          </p:cNvPr>
          <p:cNvSpPr>
            <a:spLocks noGrp="1"/>
          </p:cNvSpPr>
          <p:nvPr>
            <p:ph idx="1"/>
          </p:nvPr>
        </p:nvSpPr>
        <p:spPr/>
        <p:txBody>
          <a:bodyPr/>
          <a:lstStyle/>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(4)  a judicial or administrative proceeding to substantiate and collect on a claim for mental or emotional health services rendered to the patient;</a:t>
            </a:r>
            <a:endParaRPr lang="en-US" sz="2000" dirty="0">
              <a:effectLst/>
              <a:latin typeface="Times New Roman" panose="02020603050405020304" pitchFamily="18" charset="0"/>
              <a:ea typeface="Times New Roman" panose="02020603050405020304" pitchFamily="18" charset="0"/>
            </a:endParaRPr>
          </a:p>
          <a:p>
            <a:pPr marL="0" marR="0" indent="990600">
              <a:spcBef>
                <a:spcPts val="0"/>
              </a:spcBef>
              <a:spcAft>
                <a:spcPts val="0"/>
              </a:spcAft>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000" dirty="0">
              <a:solidFill>
                <a:srgbClr val="000000"/>
              </a:solidFill>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(5)  a judicial proceeding if the judge finds that the patient, after having been informed that communications would not be privileged, has made communications to a professional in the course of a court-ordered examination relating to the patient's mental or emotional condition or disorder, except that those communications may be disclosed only with respect to issues involving the patient's mental or emotional health;</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(6)  a judicial proceeding affecting the parent-child relationship;</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	</a:t>
            </a: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000" dirty="0">
                <a:solidFill>
                  <a:srgbClr val="000000"/>
                </a:solidFill>
                <a:effectLst/>
                <a:latin typeface="Times New Roman" panose="02020603050405020304" pitchFamily="18" charset="0"/>
                <a:ea typeface="Times New Roman" panose="02020603050405020304" pitchFamily="18" charset="0"/>
              </a:rPr>
              <a:t>(7)  any criminal proceeding, as otherwise provided by law;</a:t>
            </a:r>
            <a:endParaRPr lang="en-US" sz="2000" dirty="0">
              <a:effectLst/>
              <a:latin typeface="Times New Roman" panose="02020603050405020304" pitchFamily="18" charset="0"/>
              <a:ea typeface="Times New Roman" panose="02020603050405020304" pitchFamily="18" charset="0"/>
            </a:endParaRPr>
          </a:p>
          <a:p>
            <a:pPr marL="0" marR="0" indent="0">
              <a:spcBef>
                <a:spcPts val="0"/>
              </a:spcBef>
              <a:spcAft>
                <a:spcPts val="800"/>
              </a:spcAft>
              <a:buNone/>
            </a:pPr>
            <a:r>
              <a:rPr lang="en-US" sz="24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1624131532"/>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8080BB3-E5E4-4B7F-BF4B-15034CD3DDF5}"/>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3620578F-7D45-4BB3-B037-433C80B42FF4}"/>
              </a:ext>
            </a:extLst>
          </p:cNvPr>
          <p:cNvSpPr>
            <a:spLocks noGrp="1"/>
          </p:cNvSpPr>
          <p:nvPr>
            <p:ph idx="1"/>
          </p:nvPr>
        </p:nvSpPr>
        <p:spPr/>
        <p:txBody>
          <a:bodyPr/>
          <a:lstStyle/>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400" dirty="0">
                <a:latin typeface="Times New Roman" panose="02020603050405020304" pitchFamily="18" charset="0"/>
                <a:ea typeface="Times New Roman" panose="02020603050405020304" pitchFamily="18" charset="0"/>
              </a:rPr>
              <a:t>(</a:t>
            </a:r>
            <a:r>
              <a:rPr lang="en-US" sz="2400" dirty="0">
                <a:effectLst/>
                <a:latin typeface="Times New Roman" panose="02020603050405020304" pitchFamily="18" charset="0"/>
                <a:ea typeface="Times New Roman" panose="02020603050405020304" pitchFamily="18" charset="0"/>
              </a:rPr>
              <a:t>8)  a judicial or administrative proceeding regarding the abuse or neglect, or the cause of abuse or neglect, of a resident of an institution, as that term is defined by Chapter </a:t>
            </a:r>
            <a:r>
              <a:rPr lang="en-US" sz="2400" u="sng" dirty="0">
                <a:effectLst/>
                <a:latin typeface="Times New Roman" panose="02020603050405020304" pitchFamily="18" charset="0"/>
                <a:ea typeface="Times New Roman" panose="02020603050405020304" pitchFamily="18" charset="0"/>
                <a:hlinkClick r:id="rId2">
                  <a:extLst>
                    <a:ext uri="{A12FA001-AC4F-418D-AE19-62706E023703}">
                      <ahyp:hlinkClr xmlns:ahyp="http://schemas.microsoft.com/office/drawing/2018/hyperlinkcolor" val="tx"/>
                    </a:ext>
                  </a:extLst>
                </a:hlinkClick>
              </a:rPr>
              <a:t>242</a:t>
            </a:r>
            <a:r>
              <a:rPr lang="en-US" sz="2400" dirty="0">
                <a:effectLst/>
                <a:latin typeface="Times New Roman" panose="02020603050405020304" pitchFamily="18" charset="0"/>
                <a:ea typeface="Times New Roman" panose="02020603050405020304" pitchFamily="18" charset="0"/>
              </a:rPr>
              <a:t>;</a:t>
            </a: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400" dirty="0">
                <a:effectLst/>
                <a:latin typeface="Times New Roman" panose="02020603050405020304" pitchFamily="18" charset="0"/>
                <a:ea typeface="Times New Roman" panose="02020603050405020304" pitchFamily="18" charset="0"/>
              </a:rPr>
              <a:t>(9)  a judicial proceeding relating to a will if the patient's physical or mental condition is relevant to the execution of the will;</a:t>
            </a: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endParaRPr lang="en-US" sz="2400" dirty="0">
              <a:effectLst/>
              <a:latin typeface="Times New Roman" panose="02020603050405020304" pitchFamily="18" charset="0"/>
              <a:ea typeface="Times New Roman" panose="02020603050405020304" pitchFamily="18" charset="0"/>
            </a:endParaRP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400" dirty="0">
                <a:effectLst/>
                <a:latin typeface="Times New Roman" panose="02020603050405020304" pitchFamily="18" charset="0"/>
                <a:ea typeface="Times New Roman" panose="02020603050405020304" pitchFamily="18" charset="0"/>
              </a:rPr>
              <a:t>(10)  an involuntary commitment proceeding for court-ordered treatment or for a probable cause hearing under:</a:t>
            </a: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400" dirty="0">
                <a:effectLst/>
                <a:latin typeface="Times New Roman" panose="02020603050405020304" pitchFamily="18" charset="0"/>
                <a:ea typeface="Times New Roman" panose="02020603050405020304" pitchFamily="18" charset="0"/>
              </a:rPr>
              <a:t>	(A)  Chapter </a:t>
            </a:r>
            <a:r>
              <a:rPr lang="en-US" sz="2400" u="sng" dirty="0">
                <a:effectLst/>
                <a:latin typeface="Times New Roman" panose="02020603050405020304" pitchFamily="18" charset="0"/>
                <a:ea typeface="Times New Roman" panose="02020603050405020304" pitchFamily="18" charset="0"/>
                <a:hlinkClick r:id="rId3">
                  <a:extLst>
                    <a:ext uri="{A12FA001-AC4F-418D-AE19-62706E023703}">
                      <ahyp:hlinkClr xmlns:ahyp="http://schemas.microsoft.com/office/drawing/2018/hyperlinkcolor" val="tx"/>
                    </a:ext>
                  </a:extLst>
                </a:hlinkClick>
              </a:rPr>
              <a:t>462</a:t>
            </a:r>
            <a:r>
              <a:rPr lang="en-US" sz="2400" dirty="0">
                <a:effectLst/>
                <a:latin typeface="Times New Roman" panose="02020603050405020304" pitchFamily="18" charset="0"/>
                <a:ea typeface="Times New Roman" panose="02020603050405020304" pitchFamily="18" charset="0"/>
              </a:rPr>
              <a:t>;</a:t>
            </a: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400" dirty="0">
                <a:effectLst/>
                <a:latin typeface="Times New Roman" panose="02020603050405020304" pitchFamily="18" charset="0"/>
                <a:ea typeface="Times New Roman" panose="02020603050405020304" pitchFamily="18" charset="0"/>
              </a:rPr>
              <a:t>	(B)  Chapter </a:t>
            </a:r>
            <a:r>
              <a:rPr lang="en-US" sz="2400" u="sng" dirty="0">
                <a:effectLst/>
                <a:latin typeface="Times New Roman" panose="02020603050405020304" pitchFamily="18" charset="0"/>
                <a:ea typeface="Times New Roman" panose="02020603050405020304" pitchFamily="18" charset="0"/>
                <a:hlinkClick r:id="rId4">
                  <a:extLst>
                    <a:ext uri="{A12FA001-AC4F-418D-AE19-62706E023703}">
                      <ahyp:hlinkClr xmlns:ahyp="http://schemas.microsoft.com/office/drawing/2018/hyperlinkcolor" val="tx"/>
                    </a:ext>
                  </a:extLst>
                </a:hlinkClick>
              </a:rPr>
              <a:t>574</a:t>
            </a:r>
            <a:r>
              <a:rPr lang="en-US" sz="2400" dirty="0">
                <a:effectLst/>
                <a:latin typeface="Times New Roman" panose="02020603050405020304" pitchFamily="18" charset="0"/>
                <a:ea typeface="Times New Roman" panose="02020603050405020304" pitchFamily="18" charset="0"/>
              </a:rPr>
              <a:t>;  or</a:t>
            </a:r>
          </a:p>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2400" dirty="0">
                <a:effectLst/>
                <a:latin typeface="Times New Roman" panose="02020603050405020304" pitchFamily="18" charset="0"/>
                <a:ea typeface="Times New Roman" panose="02020603050405020304" pitchFamily="18" charset="0"/>
              </a:rPr>
              <a:t>	(C)  Chapter </a:t>
            </a:r>
            <a:r>
              <a:rPr lang="en-US" sz="2400" u="sng" dirty="0">
                <a:effectLst/>
                <a:latin typeface="Times New Roman" panose="02020603050405020304" pitchFamily="18" charset="0"/>
                <a:ea typeface="Times New Roman" panose="02020603050405020304" pitchFamily="18" charset="0"/>
                <a:hlinkClick r:id="rId5">
                  <a:extLst>
                    <a:ext uri="{A12FA001-AC4F-418D-AE19-62706E023703}">
                      <ahyp:hlinkClr xmlns:ahyp="http://schemas.microsoft.com/office/drawing/2018/hyperlinkcolor" val="tx"/>
                    </a:ext>
                  </a:extLst>
                </a:hlinkClick>
              </a:rPr>
              <a:t>593</a:t>
            </a:r>
            <a:r>
              <a:rPr lang="en-US" sz="2400" dirty="0">
                <a:effectLst/>
                <a:latin typeface="Times New Roman" panose="02020603050405020304" pitchFamily="18" charset="0"/>
                <a:ea typeface="Times New Roman" panose="02020603050405020304" pitchFamily="18" charset="0"/>
              </a:rPr>
              <a:t>;  or</a:t>
            </a:r>
          </a:p>
          <a:p>
            <a:endParaRPr lang="en-US" dirty="0"/>
          </a:p>
        </p:txBody>
      </p:sp>
    </p:spTree>
    <p:extLst>
      <p:ext uri="{BB962C8B-B14F-4D97-AF65-F5344CB8AC3E}">
        <p14:creationId xmlns:p14="http://schemas.microsoft.com/office/powerpoint/2010/main" val="1806578902"/>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274591-1936-44F5-A877-F084083FE54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B2E8C0B-1CDE-40F0-A6C9-8802FA533E56}"/>
              </a:ext>
            </a:extLst>
          </p:cNvPr>
          <p:cNvSpPr>
            <a:spLocks noGrp="1"/>
          </p:cNvSpPr>
          <p:nvPr>
            <p:ph idx="1"/>
          </p:nvPr>
        </p:nvSpPr>
        <p:spPr/>
        <p:txBody>
          <a:bodyPr/>
          <a:lstStyle/>
          <a:p>
            <a:pPr marL="0" marR="0" indent="0">
              <a:spcBef>
                <a:spcPts val="0"/>
              </a:spcBef>
              <a:spcAft>
                <a:spcPts val="0"/>
              </a:spcAft>
              <a:buNone/>
              <a:tabLst>
                <a:tab pos="581660" algn="l"/>
                <a:tab pos="1163320" algn="l"/>
                <a:tab pos="1744980" algn="l"/>
                <a:tab pos="2326640" algn="l"/>
                <a:tab pos="2908300" algn="l"/>
                <a:tab pos="3489960" algn="l"/>
                <a:tab pos="4071620" algn="l"/>
                <a:tab pos="4653280" algn="l"/>
                <a:tab pos="5234940" algn="l"/>
                <a:tab pos="5816600" algn="l"/>
                <a:tab pos="6398260" algn="l"/>
                <a:tab pos="6979920" algn="l"/>
                <a:tab pos="7561580" algn="l"/>
                <a:tab pos="8143240" algn="l"/>
                <a:tab pos="8724900" algn="l"/>
                <a:tab pos="9306560" algn="l"/>
              </a:tabLst>
            </a:pPr>
            <a:r>
              <a:rPr lang="en-US" sz="3200" dirty="0">
                <a:effectLst/>
                <a:latin typeface="Times New Roman" panose="02020603050405020304" pitchFamily="18" charset="0"/>
                <a:ea typeface="Times New Roman" panose="02020603050405020304" pitchFamily="18" charset="0"/>
              </a:rPr>
              <a:t>(11)  a judicial or administrative proceeding where the court or agency has issued an order or subpoena.</a:t>
            </a:r>
          </a:p>
          <a:p>
            <a:pPr marL="0" marR="0" indent="0">
              <a:spcBef>
                <a:spcPts val="0"/>
              </a:spcBef>
              <a:spcAft>
                <a:spcPts val="800"/>
              </a:spcAft>
              <a:buNone/>
            </a:pPr>
            <a:r>
              <a:rPr lang="en-US" sz="3200" dirty="0">
                <a:effectLst/>
                <a:latin typeface="Times New Roman" panose="02020603050405020304" pitchFamily="18" charset="0"/>
                <a:ea typeface="Calibri" panose="020F0502020204030204" pitchFamily="34" charset="0"/>
                <a:cs typeface="Times New Roman" panose="02020603050405020304" pitchFamily="18" charset="0"/>
              </a:rPr>
              <a:t> </a:t>
            </a:r>
            <a:endParaRPr lang="en-US" sz="3200" dirty="0">
              <a:effectLst/>
              <a:latin typeface="Calibri" panose="020F0502020204030204" pitchFamily="34" charset="0"/>
              <a:ea typeface="Calibri" panose="020F0502020204030204" pitchFamily="34" charset="0"/>
              <a:cs typeface="Times New Roman" panose="02020603050405020304" pitchFamily="18" charset="0"/>
            </a:endParaRPr>
          </a:p>
          <a:p>
            <a:endParaRPr lang="en-US" dirty="0"/>
          </a:p>
        </p:txBody>
      </p:sp>
    </p:spTree>
    <p:extLst>
      <p:ext uri="{BB962C8B-B14F-4D97-AF65-F5344CB8AC3E}">
        <p14:creationId xmlns:p14="http://schemas.microsoft.com/office/powerpoint/2010/main" val="4247294525"/>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Subpoenas</a:t>
            </a:r>
          </a:p>
        </p:txBody>
      </p:sp>
      <p:sp>
        <p:nvSpPr>
          <p:cNvPr id="3" name="Content Placeholder 2"/>
          <p:cNvSpPr>
            <a:spLocks noGrp="1"/>
          </p:cNvSpPr>
          <p:nvPr>
            <p:ph idx="1"/>
          </p:nvPr>
        </p:nvSpPr>
        <p:spPr/>
        <p:txBody>
          <a:bodyPr/>
          <a:lstStyle/>
          <a:p>
            <a:pPr>
              <a:buNone/>
            </a:pPr>
            <a:r>
              <a:rPr lang="en-US" b="1" dirty="0"/>
              <a:t>	176.1 Form</a:t>
            </a:r>
            <a:r>
              <a:rPr lang="en-US" dirty="0"/>
              <a:t>. Every subpoena must be issued in the name of "The State of Texas" and must:</a:t>
            </a:r>
          </a:p>
          <a:p>
            <a:pPr>
              <a:buNone/>
            </a:pPr>
            <a:r>
              <a:rPr lang="en-US" dirty="0"/>
              <a:t>	(a) state the style of the suit and its cause number;</a:t>
            </a:r>
          </a:p>
          <a:p>
            <a:pPr>
              <a:buNone/>
            </a:pPr>
            <a:r>
              <a:rPr lang="en-US" dirty="0"/>
              <a:t>	(b) state the court in which the suit is pending;</a:t>
            </a:r>
          </a:p>
          <a:p>
            <a:pPr>
              <a:buNone/>
            </a:pPr>
            <a:r>
              <a:rPr lang="en-US" dirty="0"/>
              <a:t>	(c) state the date on which the subpoena is issued;</a:t>
            </a:r>
          </a:p>
          <a:p>
            <a:pPr>
              <a:buNone/>
            </a:pPr>
            <a:endParaRPr lang="en-US" sz="5400" b="1" dirty="0"/>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(d)  identify the person to whom the subpoena is directed;</a:t>
            </a:r>
          </a:p>
          <a:p>
            <a:pPr>
              <a:buNone/>
            </a:pPr>
            <a:r>
              <a:rPr lang="en-US" dirty="0"/>
              <a:t>	(e)  state the time, place, and nature of the action required by the person to whom the subpoena is directed;</a:t>
            </a:r>
          </a:p>
          <a:p>
            <a:pPr>
              <a:buNone/>
            </a:pPr>
            <a:r>
              <a:rPr lang="en-US" dirty="0"/>
              <a:t>	(f)  identify the party at whose instance the subpoena is issued, and the party’s attorney of record, if any;</a:t>
            </a:r>
          </a:p>
          <a:p>
            <a:endParaRPr lang="en-US" dirty="0"/>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lvl="1">
              <a:buNone/>
            </a:pPr>
            <a:endParaRPr lang="en-US" dirty="0"/>
          </a:p>
          <a:p>
            <a:pPr lvl="1">
              <a:buNone/>
            </a:pPr>
            <a:endParaRPr lang="en-US" dirty="0"/>
          </a:p>
          <a:p>
            <a:pPr>
              <a:buNone/>
            </a:pPr>
            <a:endParaRPr lang="en-US" dirty="0"/>
          </a:p>
        </p:txBody>
      </p:sp>
      <p:sp>
        <p:nvSpPr>
          <p:cNvPr id="4" name="Rectangle 3"/>
          <p:cNvSpPr/>
          <p:nvPr/>
        </p:nvSpPr>
        <p:spPr>
          <a:xfrm>
            <a:off x="838200" y="1219200"/>
            <a:ext cx="7848600" cy="2831544"/>
          </a:xfrm>
          <a:prstGeom prst="rect">
            <a:avLst/>
          </a:prstGeom>
        </p:spPr>
        <p:txBody>
          <a:bodyPr wrap="square">
            <a:spAutoFit/>
          </a:bodyPr>
          <a:lstStyle/>
          <a:p>
            <a:r>
              <a:rPr lang="en-US" dirty="0"/>
              <a:t> </a:t>
            </a:r>
          </a:p>
          <a:p>
            <a:endParaRPr lang="en-US" sz="3200" dirty="0"/>
          </a:p>
          <a:p>
            <a:pPr marL="514350" indent="-514350">
              <a:buAutoNum type="alphaLcParenBoth" startAt="7"/>
            </a:pPr>
            <a:r>
              <a:rPr lang="en-US" sz="3200" dirty="0"/>
              <a:t>state the text of Rule 176.8(a); and</a:t>
            </a:r>
          </a:p>
          <a:p>
            <a:pPr marL="514350" indent="-514350"/>
            <a:endParaRPr lang="en-US" sz="3200" dirty="0"/>
          </a:p>
          <a:p>
            <a:r>
              <a:rPr lang="en-US" sz="3200" dirty="0"/>
              <a:t>(h)  be signed by the person issuing the subpoena.</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Civil Subpoenas</a:t>
            </a:r>
          </a:p>
        </p:txBody>
      </p:sp>
      <p:sp>
        <p:nvSpPr>
          <p:cNvPr id="3" name="Content Placeholder 2"/>
          <p:cNvSpPr>
            <a:spLocks noGrp="1"/>
          </p:cNvSpPr>
          <p:nvPr>
            <p:ph idx="1"/>
          </p:nvPr>
        </p:nvSpPr>
        <p:spPr/>
        <p:txBody>
          <a:bodyPr/>
          <a:lstStyle/>
          <a:p>
            <a:pPr>
              <a:buNone/>
            </a:pPr>
            <a:r>
              <a:rPr lang="en-US" sz="2800" b="1" dirty="0"/>
              <a:t>176.2	Required Actions</a:t>
            </a:r>
            <a:r>
              <a:rPr lang="en-US" sz="2800" dirty="0"/>
              <a:t> </a:t>
            </a:r>
          </a:p>
          <a:p>
            <a:pPr>
              <a:buNone/>
            </a:pPr>
            <a:r>
              <a:rPr lang="en-US" sz="2800" dirty="0"/>
              <a:t>	A subpoena must command the person to whom it is directed to do either or both of the following: </a:t>
            </a:r>
          </a:p>
          <a:p>
            <a:pPr>
              <a:buNone/>
            </a:pPr>
            <a:r>
              <a:rPr lang="en-US" sz="2800" dirty="0"/>
              <a:t>	</a:t>
            </a:r>
          </a:p>
          <a:p>
            <a:pPr>
              <a:buNone/>
            </a:pPr>
            <a:r>
              <a:rPr lang="en-US" sz="2800" dirty="0"/>
              <a:t>	(a)  attend and give testimony at a deposition, hearing, or trial;</a:t>
            </a:r>
          </a:p>
          <a:p>
            <a:pPr>
              <a:buNone/>
            </a:pPr>
            <a:r>
              <a:rPr lang="en-US" sz="2800" dirty="0"/>
              <a:t>	</a:t>
            </a:r>
          </a:p>
          <a:p>
            <a:pPr>
              <a:buNone/>
            </a:pPr>
            <a:r>
              <a:rPr lang="en-US" sz="2800" dirty="0"/>
              <a:t>	(b)  produce and permit inspection and coping of designated documents or tangible things in the possession, custody, or control of that person.</a:t>
            </a:r>
          </a:p>
          <a:p>
            <a:endParaRPr lang="en-US" dirty="0"/>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176.3  Limitations</a:t>
            </a:r>
            <a:r>
              <a:rPr lang="en-US" dirty="0"/>
              <a:t> </a:t>
            </a:r>
          </a:p>
          <a:p>
            <a:pPr>
              <a:buNone/>
            </a:pPr>
            <a:r>
              <a:rPr lang="en-US" dirty="0"/>
              <a:t>	</a:t>
            </a:r>
            <a:r>
              <a:rPr lang="en-US" sz="2800" dirty="0"/>
              <a:t>(a)  </a:t>
            </a:r>
            <a:r>
              <a:rPr lang="en-US" sz="2800" i="1" dirty="0"/>
              <a:t>Range</a:t>
            </a:r>
            <a:r>
              <a:rPr lang="en-US" sz="2800" dirty="0"/>
              <a:t>.  A person may not be required by subpoena to appear or produce documents or other things in a county that is more than 150 miles from where the person resides or is served.  However, a person whose appearance or production at a deposition may be compelled by notice alone under Rules 199.3 or 200.2 may be required to appear and produce documents or other things at any location permitted under Rules 199.2(b)(2).</a:t>
            </a:r>
          </a:p>
          <a:p>
            <a:pPr>
              <a:buNone/>
            </a:pPr>
            <a:endParaRPr lang="en-US" sz="5400" b="1" dirty="0"/>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176.4  Who May Issue</a:t>
            </a:r>
            <a:endParaRPr lang="en-US" dirty="0"/>
          </a:p>
          <a:p>
            <a:pPr>
              <a:buNone/>
            </a:pPr>
            <a:r>
              <a:rPr lang="en-US" dirty="0"/>
              <a:t>A subpoena may be issued by:</a:t>
            </a:r>
          </a:p>
          <a:p>
            <a:pPr>
              <a:buNone/>
            </a:pPr>
            <a:r>
              <a:rPr lang="en-US" dirty="0"/>
              <a:t> </a:t>
            </a:r>
          </a:p>
          <a:p>
            <a:pPr>
              <a:buNone/>
            </a:pPr>
            <a:r>
              <a:rPr lang="en-US" dirty="0"/>
              <a:t>	(a)  the clerk of the appropriate district, county, or justice court, who must provide the party requesting the subpoena with an original copy for each witness to be competed by the party;</a:t>
            </a:r>
          </a:p>
          <a:p>
            <a:endParaRPr lang="en-US" dirty="0"/>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(b)  an attorney authorized to practice in the State of Texas, as an officer of the court;  or </a:t>
            </a:r>
          </a:p>
          <a:p>
            <a:pPr>
              <a:buNone/>
            </a:pPr>
            <a:r>
              <a:rPr lang="en-US" dirty="0"/>
              <a:t>	(c)  an officer authorized to take depositions in this State, who must issue the subpoena immediately on a request accompanied by a notice to take a deposition under Rules 199 or 200, or a notice under Rule 205.3, and who may also serve the notice with the subpoena.</a:t>
            </a:r>
          </a:p>
          <a:p>
            <a:endParaRPr lang="en-US" dirty="0"/>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b="1" dirty="0"/>
              <a:t>176.5  Service</a:t>
            </a:r>
            <a:r>
              <a:rPr lang="en-US" dirty="0"/>
              <a:t> </a:t>
            </a:r>
          </a:p>
          <a:p>
            <a:pPr>
              <a:buNone/>
            </a:pPr>
            <a:r>
              <a:rPr lang="en-US" dirty="0"/>
              <a:t>	</a:t>
            </a:r>
            <a:r>
              <a:rPr lang="en-US" sz="2800" dirty="0"/>
              <a:t>(a)  </a:t>
            </a:r>
            <a:r>
              <a:rPr lang="en-US" sz="2800" i="1" dirty="0"/>
              <a:t>Manner of Service</a:t>
            </a:r>
            <a:r>
              <a:rPr lang="en-US" sz="2800" dirty="0"/>
              <a:t>.  A subpoena may be served at any place within the State of Texas by any sheriff or constable of the State of Texas, or any person who is not a party and is 18 years of age or older.  A subpoena must be served by delivering a copy to the witness and tendering to that person any fees required by law.  If the witness is a party and is represented by an attorney of record in the proceeding, the subpoena may be served on the witness’s attorney of record.</a:t>
            </a:r>
          </a:p>
          <a:p>
            <a:endParaRPr lang="en-US" sz="2800" dirty="0"/>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sz="2800" dirty="0"/>
              <a:t>	(b)  </a:t>
            </a:r>
            <a:r>
              <a:rPr lang="en-US" sz="2800" i="1" dirty="0"/>
              <a:t>Proof of Service</a:t>
            </a:r>
            <a:r>
              <a:rPr lang="en-US" sz="2800" dirty="0"/>
              <a:t>.  Proof of service must be made by filing either: </a:t>
            </a:r>
          </a:p>
          <a:p>
            <a:pPr>
              <a:buNone/>
            </a:pPr>
            <a:r>
              <a:rPr lang="en-US" sz="2800" dirty="0"/>
              <a:t>	 (1)  the witness’s signed written memorandum attached to the subpoena showing that the witness accepted the subpoena; or</a:t>
            </a:r>
          </a:p>
          <a:p>
            <a:pPr>
              <a:buNone/>
            </a:pPr>
            <a:r>
              <a:rPr lang="en-US" sz="2800" dirty="0"/>
              <a:t> </a:t>
            </a:r>
          </a:p>
          <a:p>
            <a:pPr>
              <a:buNone/>
            </a:pPr>
            <a:r>
              <a:rPr lang="en-US" sz="2800" dirty="0"/>
              <a:t>	(2)  a statement by the person who made the service stating the date, time, and manner of service, and the name of the person served.</a:t>
            </a:r>
          </a:p>
          <a:p>
            <a:pPr>
              <a:buNone/>
            </a:pPr>
            <a:r>
              <a:rPr lang="en-US" sz="2800" dirty="0"/>
              <a:t> </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D31BB7-6CFA-43BB-A093-7D2BBE56B65C}"/>
              </a:ext>
            </a:extLst>
          </p:cNvPr>
          <p:cNvSpPr>
            <a:spLocks noGrp="1"/>
          </p:cNvSpPr>
          <p:nvPr>
            <p:ph type="title"/>
          </p:nvPr>
        </p:nvSpPr>
        <p:spPr/>
        <p:txBody>
          <a:bodyPr/>
          <a:lstStyle/>
          <a:p>
            <a:r>
              <a:rPr lang="en-US" dirty="0"/>
              <a:t>Assurances</a:t>
            </a:r>
          </a:p>
        </p:txBody>
      </p:sp>
      <p:sp>
        <p:nvSpPr>
          <p:cNvPr id="3" name="Content Placeholder 2">
            <a:extLst>
              <a:ext uri="{FF2B5EF4-FFF2-40B4-BE49-F238E27FC236}">
                <a16:creationId xmlns:a16="http://schemas.microsoft.com/office/drawing/2014/main" id="{81D54F2B-E64E-4533-8DE8-42D487FD005E}"/>
              </a:ext>
            </a:extLst>
          </p:cNvPr>
          <p:cNvSpPr>
            <a:spLocks noGrp="1"/>
          </p:cNvSpPr>
          <p:nvPr>
            <p:ph idx="1"/>
          </p:nvPr>
        </p:nvSpPr>
        <p:spPr/>
        <p:txBody>
          <a:bodyPr/>
          <a:lstStyle/>
          <a:p>
            <a:pPr marL="0" marR="0" indent="0">
              <a:buNone/>
            </a:pPr>
            <a:r>
              <a:rPr lang="en-US" sz="2400" dirty="0">
                <a:solidFill>
                  <a:srgbClr val="000000"/>
                </a:solidFill>
                <a:effectLst/>
                <a:latin typeface="Arial" panose="020B0604020202020204" pitchFamily="34" charset="0"/>
                <a:ea typeface="Times New Roman" panose="02020603050405020304" pitchFamily="18" charset="0"/>
              </a:rPr>
              <a:t>45 CFR164.512</a:t>
            </a:r>
            <a:endParaRPr lang="en-US" sz="2400" dirty="0">
              <a:effectLst/>
              <a:latin typeface="Times New Roman" panose="02020603050405020304" pitchFamily="18" charset="0"/>
              <a:ea typeface="Times New Roman" panose="02020603050405020304" pitchFamily="18" charset="0"/>
            </a:endParaRPr>
          </a:p>
          <a:p>
            <a:pPr marL="0" marR="0" indent="304800"/>
            <a:endParaRPr lang="en-US" sz="2400" dirty="0">
              <a:solidFill>
                <a:srgbClr val="000000"/>
              </a:solidFill>
              <a:effectLst/>
              <a:latin typeface="Arial" panose="020B0604020202020204" pitchFamily="34" charset="0"/>
              <a:ea typeface="Times New Roman" panose="02020603050405020304" pitchFamily="18" charset="0"/>
            </a:endParaRPr>
          </a:p>
          <a:p>
            <a:pPr marL="0" marR="0" indent="0">
              <a:buNone/>
            </a:pPr>
            <a:r>
              <a:rPr lang="en-US" sz="2400" dirty="0">
                <a:solidFill>
                  <a:srgbClr val="000000"/>
                </a:solidFill>
                <a:effectLst/>
                <a:latin typeface="Arial" panose="020B0604020202020204" pitchFamily="34" charset="0"/>
                <a:ea typeface="Times New Roman" panose="02020603050405020304" pitchFamily="18" charset="0"/>
              </a:rPr>
              <a:t>(e) </a:t>
            </a:r>
            <a:r>
              <a:rPr lang="en-US" sz="2400" i="1" dirty="0">
                <a:solidFill>
                  <a:srgbClr val="000000"/>
                </a:solidFill>
                <a:effectLst/>
                <a:latin typeface="Arial" panose="020B0604020202020204" pitchFamily="34" charset="0"/>
                <a:ea typeface="Times New Roman" panose="02020603050405020304" pitchFamily="18" charset="0"/>
              </a:rPr>
              <a:t>Standard: Disclosures for judicial and administrative proceedings</a:t>
            </a:r>
            <a:r>
              <a:rPr lang="en-US" sz="2400" dirty="0">
                <a:solidFill>
                  <a:srgbClr val="000000"/>
                </a:solidFill>
                <a:effectLst/>
                <a:latin typeface="Arial" panose="020B0604020202020204" pitchFamily="34" charset="0"/>
                <a:ea typeface="Times New Roman" panose="02020603050405020304" pitchFamily="18" charset="0"/>
              </a:rPr>
              <a:t>—</a:t>
            </a:r>
          </a:p>
          <a:p>
            <a:pPr marL="0" marR="0" indent="0">
              <a:buNone/>
            </a:pPr>
            <a:r>
              <a:rPr lang="en-US" sz="2400" dirty="0">
                <a:solidFill>
                  <a:srgbClr val="000000"/>
                </a:solidFill>
                <a:effectLst/>
                <a:latin typeface="Arial" panose="020B0604020202020204" pitchFamily="34" charset="0"/>
                <a:ea typeface="Times New Roman" panose="02020603050405020304" pitchFamily="18" charset="0"/>
              </a:rPr>
              <a:t>	(1) </a:t>
            </a:r>
            <a:r>
              <a:rPr lang="en-US" sz="2400" i="1" dirty="0">
                <a:solidFill>
                  <a:srgbClr val="000000"/>
                </a:solidFill>
                <a:effectLst/>
                <a:latin typeface="Arial" panose="020B0604020202020204" pitchFamily="34" charset="0"/>
                <a:ea typeface="Times New Roman" panose="02020603050405020304" pitchFamily="18" charset="0"/>
              </a:rPr>
              <a:t>Permitted disclosures.</a:t>
            </a:r>
            <a:r>
              <a:rPr lang="en-US" sz="2400" dirty="0">
                <a:solidFill>
                  <a:srgbClr val="000000"/>
                </a:solidFill>
                <a:effectLst/>
                <a:latin typeface="Arial" panose="020B0604020202020204" pitchFamily="34" charset="0"/>
                <a:ea typeface="Times New Roman" panose="02020603050405020304" pitchFamily="18" charset="0"/>
              </a:rPr>
              <a:t> A covered entity may disclose protected health information in the course of any judicial or administrative proceeding: </a:t>
            </a:r>
            <a:endParaRPr lang="en-US" sz="2400" dirty="0">
              <a:effectLst/>
              <a:latin typeface="Times New Roman" panose="02020603050405020304" pitchFamily="18" charset="0"/>
              <a:ea typeface="Times New Roman" panose="02020603050405020304" pitchFamily="18" charset="0"/>
            </a:endParaRPr>
          </a:p>
          <a:p>
            <a:pPr marL="0" marR="0" indent="0">
              <a:buNone/>
            </a:pPr>
            <a:r>
              <a:rPr lang="en-US" sz="2400" dirty="0">
                <a:solidFill>
                  <a:srgbClr val="000000"/>
                </a:solidFill>
                <a:effectLst/>
                <a:latin typeface="Arial" panose="020B0604020202020204" pitchFamily="34" charset="0"/>
                <a:ea typeface="Times New Roman" panose="02020603050405020304" pitchFamily="18" charset="0"/>
              </a:rPr>
              <a:t>		(i) In response to an order of a court or administrative tribunal, provided that the covered entity discloses only the protected health information expressly authorized by such order; or </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997973374"/>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9AC074-9803-41C4-8FB4-6EADE60F3457}"/>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BEC3E2E2-9290-4BDA-A803-646C42FAB728}"/>
              </a:ext>
            </a:extLst>
          </p:cNvPr>
          <p:cNvSpPr>
            <a:spLocks noGrp="1"/>
          </p:cNvSpPr>
          <p:nvPr>
            <p:ph idx="1"/>
          </p:nvPr>
        </p:nvSpPr>
        <p:spPr/>
        <p:txBody>
          <a:bodyPr/>
          <a:lstStyle/>
          <a:p>
            <a:pPr marL="0" marR="0" indent="0">
              <a:buNone/>
            </a:pPr>
            <a:r>
              <a:rPr lang="en-US" sz="1800" dirty="0">
                <a:solidFill>
                  <a:srgbClr val="000000"/>
                </a:solidFill>
                <a:effectLst/>
                <a:latin typeface="Arial" panose="020B0604020202020204" pitchFamily="34" charset="0"/>
                <a:ea typeface="Times New Roman" panose="02020603050405020304" pitchFamily="18" charset="0"/>
              </a:rPr>
              <a:t>	</a:t>
            </a:r>
            <a:r>
              <a:rPr lang="en-US" sz="2400" dirty="0">
                <a:solidFill>
                  <a:srgbClr val="000000"/>
                </a:solidFill>
                <a:effectLst/>
                <a:latin typeface="Arial" panose="020B0604020202020204" pitchFamily="34" charset="0"/>
                <a:ea typeface="Times New Roman" panose="02020603050405020304" pitchFamily="18" charset="0"/>
              </a:rPr>
              <a:t>(ii) In response to a subpoena, discovery request, or other lawful process, that is not accompanied by an order of a court or administrative tribunal, if: </a:t>
            </a:r>
            <a:endParaRPr lang="en-US" sz="2400" dirty="0">
              <a:effectLst/>
              <a:latin typeface="Times New Roman" panose="02020603050405020304" pitchFamily="18" charset="0"/>
              <a:ea typeface="Times New Roman" panose="02020603050405020304" pitchFamily="18" charset="0"/>
            </a:endParaRPr>
          </a:p>
          <a:p>
            <a:pPr marL="0" marR="0" indent="304800"/>
            <a:endParaRPr lang="en-US" sz="2400" dirty="0">
              <a:solidFill>
                <a:srgbClr val="000000"/>
              </a:solidFill>
              <a:effectLst/>
              <a:latin typeface="Arial" panose="020B0604020202020204" pitchFamily="34" charset="0"/>
              <a:ea typeface="Times New Roman" panose="02020603050405020304" pitchFamily="18" charset="0"/>
            </a:endParaRPr>
          </a:p>
          <a:p>
            <a:pPr marL="0" marR="0" indent="0">
              <a:buNone/>
            </a:pPr>
            <a:r>
              <a:rPr lang="en-US" sz="2400" dirty="0">
                <a:solidFill>
                  <a:srgbClr val="000000"/>
                </a:solidFill>
                <a:latin typeface="Arial" panose="020B0604020202020204" pitchFamily="34" charset="0"/>
                <a:ea typeface="Times New Roman" panose="02020603050405020304" pitchFamily="18" charset="0"/>
              </a:rPr>
              <a:t>		</a:t>
            </a:r>
            <a:r>
              <a:rPr lang="en-US" sz="2400" dirty="0">
                <a:solidFill>
                  <a:srgbClr val="000000"/>
                </a:solidFill>
                <a:effectLst/>
                <a:latin typeface="Arial" panose="020B0604020202020204" pitchFamily="34" charset="0"/>
                <a:ea typeface="Times New Roman" panose="02020603050405020304" pitchFamily="18" charset="0"/>
              </a:rPr>
              <a:t>(A) The covered entity receives satisfactory assurance, as described in paragraph (e)(1)(iii) of this section, from the party seeking the information that reasonable efforts have been made by such party to ensure that the individual who is the subject of the protected health information that has been requested has been given notice of the request; or </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101892998"/>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0C83E88-4BB7-4665-9190-38522B48E010}"/>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12958B7F-E276-4E63-AD06-E4F410B4FD3A}"/>
              </a:ext>
            </a:extLst>
          </p:cNvPr>
          <p:cNvSpPr>
            <a:spLocks noGrp="1"/>
          </p:cNvSpPr>
          <p:nvPr>
            <p:ph idx="1"/>
          </p:nvPr>
        </p:nvSpPr>
        <p:spPr/>
        <p:txBody>
          <a:bodyPr/>
          <a:lstStyle/>
          <a:p>
            <a:pPr marL="0" indent="0">
              <a:buNone/>
            </a:pPr>
            <a:r>
              <a:rPr lang="en-US" sz="1800" dirty="0">
                <a:solidFill>
                  <a:srgbClr val="000000"/>
                </a:solidFill>
                <a:effectLst/>
                <a:latin typeface="Arial" panose="020B0604020202020204" pitchFamily="34" charset="0"/>
                <a:ea typeface="Times New Roman" panose="02020603050405020304" pitchFamily="18" charset="0"/>
              </a:rPr>
              <a:t>	</a:t>
            </a:r>
            <a:r>
              <a:rPr lang="en-US" sz="2800" dirty="0">
                <a:solidFill>
                  <a:srgbClr val="000000"/>
                </a:solidFill>
                <a:effectLst/>
                <a:latin typeface="Arial" panose="020B0604020202020204" pitchFamily="34" charset="0"/>
                <a:ea typeface="Times New Roman" panose="02020603050405020304" pitchFamily="18" charset="0"/>
              </a:rPr>
              <a:t>(B) The covered entity receives satisfactory assurance, as described in paragraph (e)(1)(iv) of this section, from the party seeking the information that reasonable efforts have been made by such party to secure a qualified protective order that meets the requirements of paragraph (e)(1)(v) of this section. </a:t>
            </a:r>
            <a:endParaRPr lang="en-US" sz="28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1826087244"/>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6C051E-CA86-411E-8D81-FE28DC3D1491}"/>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AE3386AA-6877-4363-BB4C-90B3D62A7642}"/>
              </a:ext>
            </a:extLst>
          </p:cNvPr>
          <p:cNvSpPr>
            <a:spLocks noGrp="1"/>
          </p:cNvSpPr>
          <p:nvPr>
            <p:ph idx="1"/>
          </p:nvPr>
        </p:nvSpPr>
        <p:spPr/>
        <p:txBody>
          <a:bodyPr/>
          <a:lstStyle/>
          <a:p>
            <a:pPr marL="0" marR="0" indent="0">
              <a:buNone/>
            </a:pPr>
            <a:r>
              <a:rPr lang="en-US" sz="1800" dirty="0">
                <a:solidFill>
                  <a:srgbClr val="000000"/>
                </a:solidFill>
                <a:effectLst/>
                <a:latin typeface="Arial" panose="020B0604020202020204" pitchFamily="34" charset="0"/>
                <a:ea typeface="Times New Roman" panose="02020603050405020304" pitchFamily="18" charset="0"/>
              </a:rPr>
              <a:t> 	</a:t>
            </a:r>
            <a:r>
              <a:rPr lang="en-US" sz="2400" dirty="0">
                <a:solidFill>
                  <a:srgbClr val="000000"/>
                </a:solidFill>
                <a:effectLst/>
                <a:latin typeface="Arial" panose="020B0604020202020204" pitchFamily="34" charset="0"/>
                <a:ea typeface="Times New Roman" panose="02020603050405020304" pitchFamily="18" charset="0"/>
              </a:rPr>
              <a:t>(iii) For the purposes of paragraph (e)(1)(ii)(A) of this section, a covered entity receives satisfactory assurances from a party seeking protected health information if the covered entity receives from such party a written statement and accompanying documentation demonstrating that:</a:t>
            </a:r>
            <a:endParaRPr lang="en-US" sz="2400" dirty="0">
              <a:effectLst/>
              <a:latin typeface="Times New Roman" panose="02020603050405020304" pitchFamily="18" charset="0"/>
              <a:ea typeface="Times New Roman" panose="02020603050405020304" pitchFamily="18" charset="0"/>
            </a:endParaRPr>
          </a:p>
          <a:p>
            <a:pPr marL="0" marR="0" indent="0">
              <a:buNone/>
            </a:pPr>
            <a:r>
              <a:rPr lang="en-US" sz="2400" dirty="0">
                <a:solidFill>
                  <a:srgbClr val="000000"/>
                </a:solidFill>
                <a:effectLst/>
                <a:latin typeface="Arial" panose="020B0604020202020204" pitchFamily="34" charset="0"/>
                <a:ea typeface="Times New Roman" panose="02020603050405020304" pitchFamily="18" charset="0"/>
              </a:rPr>
              <a:t>	</a:t>
            </a:r>
          </a:p>
          <a:p>
            <a:pPr marL="0" marR="0" indent="0">
              <a:buNone/>
            </a:pPr>
            <a:r>
              <a:rPr lang="en-US" sz="2400" dirty="0">
                <a:solidFill>
                  <a:srgbClr val="000000"/>
                </a:solidFill>
                <a:effectLst/>
                <a:latin typeface="Arial" panose="020B0604020202020204" pitchFamily="34" charset="0"/>
                <a:ea typeface="Times New Roman" panose="02020603050405020304" pitchFamily="18" charset="0"/>
              </a:rPr>
              <a:t>		(A) The party requesting such information has made a good faith attempt to provide written notice to the individual (or, if the individual's location is unknown, to mail a notice to the individual's last known address); </a:t>
            </a:r>
            <a:endParaRPr lang="en-US" sz="24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4716888"/>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06CA18-29BF-4958-AFB9-73AA5865C509}"/>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9E59847A-11DF-4C29-A8BB-9944D408E78A}"/>
              </a:ext>
            </a:extLst>
          </p:cNvPr>
          <p:cNvSpPr>
            <a:spLocks noGrp="1"/>
          </p:cNvSpPr>
          <p:nvPr>
            <p:ph idx="1"/>
          </p:nvPr>
        </p:nvSpPr>
        <p:spPr/>
        <p:txBody>
          <a:bodyPr/>
          <a:lstStyle/>
          <a:p>
            <a:pPr marL="0" marR="0" indent="0">
              <a:buNone/>
            </a:pPr>
            <a:r>
              <a:rPr lang="en-US" sz="1800" dirty="0">
                <a:solidFill>
                  <a:srgbClr val="000000"/>
                </a:solidFill>
                <a:effectLst/>
                <a:latin typeface="Arial" panose="020B0604020202020204" pitchFamily="34" charset="0"/>
                <a:ea typeface="Times New Roman" panose="02020603050405020304" pitchFamily="18" charset="0"/>
              </a:rPr>
              <a:t>	</a:t>
            </a:r>
            <a:r>
              <a:rPr lang="en-US" sz="2000" dirty="0">
                <a:solidFill>
                  <a:srgbClr val="000000"/>
                </a:solidFill>
                <a:effectLst/>
                <a:latin typeface="Arial" panose="020B0604020202020204" pitchFamily="34" charset="0"/>
                <a:ea typeface="Times New Roman" panose="02020603050405020304" pitchFamily="18" charset="0"/>
              </a:rPr>
              <a:t>(B) The notice included sufficient information about the litigation or proceeding in which the protected health information is requested to permit the individual to raise an objection to the court or administrative tribunal; and </a:t>
            </a:r>
            <a:endParaRPr lang="en-US" sz="2000" dirty="0">
              <a:effectLst/>
              <a:latin typeface="Times New Roman" panose="02020603050405020304" pitchFamily="18" charset="0"/>
              <a:ea typeface="Times New Roman" panose="02020603050405020304" pitchFamily="18" charset="0"/>
            </a:endParaRPr>
          </a:p>
          <a:p>
            <a:pPr marL="0" marR="0" indent="0">
              <a:buNone/>
            </a:pPr>
            <a:r>
              <a:rPr lang="en-US" sz="2000" dirty="0">
                <a:solidFill>
                  <a:srgbClr val="000000"/>
                </a:solidFill>
                <a:effectLst/>
                <a:latin typeface="Arial" panose="020B0604020202020204" pitchFamily="34" charset="0"/>
                <a:ea typeface="Times New Roman" panose="02020603050405020304" pitchFamily="18" charset="0"/>
              </a:rPr>
              <a:t>	</a:t>
            </a:r>
          </a:p>
          <a:p>
            <a:pPr marL="0" marR="0" indent="0">
              <a:buNone/>
            </a:pPr>
            <a:r>
              <a:rPr lang="en-US" sz="2000" dirty="0">
                <a:solidFill>
                  <a:srgbClr val="000000"/>
                </a:solidFill>
                <a:latin typeface="Arial" panose="020B0604020202020204" pitchFamily="34" charset="0"/>
                <a:ea typeface="Times New Roman" panose="02020603050405020304" pitchFamily="18" charset="0"/>
              </a:rPr>
              <a:t>	</a:t>
            </a:r>
            <a:r>
              <a:rPr lang="en-US" sz="2000" dirty="0">
                <a:solidFill>
                  <a:srgbClr val="000000"/>
                </a:solidFill>
                <a:effectLst/>
                <a:latin typeface="Arial" panose="020B0604020202020204" pitchFamily="34" charset="0"/>
                <a:ea typeface="Times New Roman" panose="02020603050405020304" pitchFamily="18" charset="0"/>
              </a:rPr>
              <a:t>(C) The time for the individual to raise objections to the court or administrative tribunal has elapsed, and:</a:t>
            </a:r>
          </a:p>
          <a:p>
            <a:pPr marL="0" marR="0" indent="0">
              <a:buNone/>
            </a:pPr>
            <a:r>
              <a:rPr lang="en-US" sz="2000" dirty="0">
                <a:solidFill>
                  <a:srgbClr val="000000"/>
                </a:solidFill>
                <a:effectLst/>
                <a:latin typeface="Arial" panose="020B0604020202020204" pitchFamily="34"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0" marR="0" indent="0">
              <a:buNone/>
            </a:pPr>
            <a:r>
              <a:rPr lang="en-US" sz="2000" dirty="0">
                <a:solidFill>
                  <a:srgbClr val="000000"/>
                </a:solidFill>
                <a:effectLst/>
                <a:latin typeface="Arial" panose="020B0604020202020204" pitchFamily="34" charset="0"/>
                <a:ea typeface="Times New Roman" panose="02020603050405020304" pitchFamily="18" charset="0"/>
              </a:rPr>
              <a:t>		(</a:t>
            </a:r>
            <a:r>
              <a:rPr lang="en-US" sz="2000" i="1" dirty="0">
                <a:solidFill>
                  <a:srgbClr val="000000"/>
                </a:solidFill>
                <a:effectLst/>
                <a:latin typeface="Arial" panose="020B0604020202020204" pitchFamily="34" charset="0"/>
                <a:ea typeface="Times New Roman" panose="02020603050405020304" pitchFamily="18" charset="0"/>
              </a:rPr>
              <a:t>1</a:t>
            </a:r>
            <a:r>
              <a:rPr lang="en-US" sz="2000" dirty="0">
                <a:solidFill>
                  <a:srgbClr val="000000"/>
                </a:solidFill>
                <a:effectLst/>
                <a:latin typeface="Arial" panose="020B0604020202020204" pitchFamily="34" charset="0"/>
                <a:ea typeface="Times New Roman" panose="02020603050405020304" pitchFamily="18" charset="0"/>
              </a:rPr>
              <a:t>) No objections were filed; or</a:t>
            </a:r>
          </a:p>
          <a:p>
            <a:pPr marL="0" marR="0" indent="0">
              <a:buNone/>
            </a:pPr>
            <a:endParaRPr lang="en-US" sz="2000" dirty="0">
              <a:effectLst/>
              <a:latin typeface="Times New Roman" panose="02020603050405020304" pitchFamily="18" charset="0"/>
              <a:ea typeface="Times New Roman" panose="02020603050405020304" pitchFamily="18" charset="0"/>
            </a:endParaRPr>
          </a:p>
          <a:p>
            <a:pPr marL="0" marR="0" indent="0">
              <a:buNone/>
            </a:pPr>
            <a:r>
              <a:rPr lang="en-US" sz="2000" dirty="0">
                <a:solidFill>
                  <a:srgbClr val="000000"/>
                </a:solidFill>
                <a:effectLst/>
                <a:latin typeface="Arial" panose="020B0604020202020204" pitchFamily="34" charset="0"/>
                <a:ea typeface="Times New Roman" panose="02020603050405020304" pitchFamily="18" charset="0"/>
              </a:rPr>
              <a:t>		(</a:t>
            </a:r>
            <a:r>
              <a:rPr lang="en-US" sz="2000" i="1" dirty="0">
                <a:solidFill>
                  <a:srgbClr val="000000"/>
                </a:solidFill>
                <a:effectLst/>
                <a:latin typeface="Arial" panose="020B0604020202020204" pitchFamily="34" charset="0"/>
                <a:ea typeface="Times New Roman" panose="02020603050405020304" pitchFamily="18" charset="0"/>
              </a:rPr>
              <a:t>2</a:t>
            </a:r>
            <a:r>
              <a:rPr lang="en-US" sz="2000" dirty="0">
                <a:solidFill>
                  <a:srgbClr val="000000"/>
                </a:solidFill>
                <a:effectLst/>
                <a:latin typeface="Arial" panose="020B0604020202020204" pitchFamily="34" charset="0"/>
                <a:ea typeface="Times New Roman" panose="02020603050405020304" pitchFamily="18" charset="0"/>
              </a:rPr>
              <a:t>) All objections filed by the individual have been resolved by the court or the administrative tribunal and the disclosures being sought are consistent with such resolution. </a:t>
            </a:r>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756572583"/>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0356916-2537-4DF4-A356-A32DD2D0817A}"/>
              </a:ext>
            </a:extLst>
          </p:cNvPr>
          <p:cNvSpPr>
            <a:spLocks noGrp="1"/>
          </p:cNvSpPr>
          <p:nvPr>
            <p:ph type="title"/>
          </p:nvPr>
        </p:nvSpPr>
        <p:spPr/>
        <p:txBody>
          <a:bodyPr/>
          <a:lstStyle/>
          <a:p>
            <a:endParaRPr lang="en-US"/>
          </a:p>
        </p:txBody>
      </p:sp>
      <p:sp>
        <p:nvSpPr>
          <p:cNvPr id="3" name="Content Placeholder 2">
            <a:extLst>
              <a:ext uri="{FF2B5EF4-FFF2-40B4-BE49-F238E27FC236}">
                <a16:creationId xmlns:a16="http://schemas.microsoft.com/office/drawing/2014/main" id="{6EC5D1DA-3A8F-4D83-9E4A-490BF901C771}"/>
              </a:ext>
            </a:extLst>
          </p:cNvPr>
          <p:cNvSpPr>
            <a:spLocks noGrp="1"/>
          </p:cNvSpPr>
          <p:nvPr>
            <p:ph idx="1"/>
          </p:nvPr>
        </p:nvSpPr>
        <p:spPr/>
        <p:txBody>
          <a:bodyPr/>
          <a:lstStyle/>
          <a:p>
            <a:pPr marL="0" marR="0" indent="0">
              <a:buNone/>
            </a:pPr>
            <a:r>
              <a:rPr lang="en-US" sz="1800" dirty="0">
                <a:solidFill>
                  <a:srgbClr val="000000"/>
                </a:solidFill>
                <a:effectLst/>
                <a:latin typeface="Arial" panose="020B0604020202020204" pitchFamily="34" charset="0"/>
                <a:ea typeface="Times New Roman" panose="02020603050405020304" pitchFamily="18" charset="0"/>
              </a:rPr>
              <a:t>	</a:t>
            </a:r>
            <a:r>
              <a:rPr lang="en-US" sz="2000" dirty="0">
                <a:solidFill>
                  <a:srgbClr val="000000"/>
                </a:solidFill>
                <a:effectLst/>
                <a:latin typeface="Arial" panose="020B0604020202020204" pitchFamily="34" charset="0"/>
                <a:ea typeface="Times New Roman" panose="02020603050405020304" pitchFamily="18" charset="0"/>
              </a:rPr>
              <a:t>(iv) For the purposes of paragraph (e)(1)(ii)(B) of this section, a covered entity receives satisfactory assurances from a party seeking protected health information, if the covered entity receives from such party a written statement and accompanying documentation demonstrating that:</a:t>
            </a:r>
          </a:p>
          <a:p>
            <a:pPr marL="0" marR="0" indent="0">
              <a:buNone/>
            </a:pPr>
            <a:r>
              <a:rPr lang="en-US" sz="2000" dirty="0">
                <a:solidFill>
                  <a:srgbClr val="000000"/>
                </a:solidFill>
                <a:effectLst/>
                <a:latin typeface="Arial" panose="020B0604020202020204" pitchFamily="34" charset="0"/>
                <a:ea typeface="Times New Roman" panose="02020603050405020304" pitchFamily="18" charset="0"/>
              </a:rPr>
              <a:t> </a:t>
            </a:r>
            <a:endParaRPr lang="en-US" sz="2000" dirty="0">
              <a:effectLst/>
              <a:latin typeface="Times New Roman" panose="02020603050405020304" pitchFamily="18" charset="0"/>
              <a:ea typeface="Times New Roman" panose="02020603050405020304" pitchFamily="18" charset="0"/>
            </a:endParaRPr>
          </a:p>
          <a:p>
            <a:pPr marL="0" marR="0" indent="0">
              <a:buNone/>
            </a:pPr>
            <a:r>
              <a:rPr lang="en-US" sz="2000" dirty="0">
                <a:solidFill>
                  <a:srgbClr val="000000"/>
                </a:solidFill>
                <a:effectLst/>
                <a:latin typeface="Arial" panose="020B0604020202020204" pitchFamily="34" charset="0"/>
                <a:ea typeface="Times New Roman" panose="02020603050405020304" pitchFamily="18" charset="0"/>
              </a:rPr>
              <a:t>		(A) The parties to the dispute giving rise to the request for information have agreed to a qualified protective order and have presented it to the court or administrative tribunal with jurisdiction over the dispute; or </a:t>
            </a:r>
            <a:endParaRPr lang="en-US" sz="2000" dirty="0">
              <a:effectLst/>
              <a:latin typeface="Times New Roman" panose="02020603050405020304" pitchFamily="18" charset="0"/>
              <a:ea typeface="Times New Roman" panose="02020603050405020304" pitchFamily="18" charset="0"/>
            </a:endParaRPr>
          </a:p>
          <a:p>
            <a:pPr marL="0" indent="0">
              <a:buNone/>
            </a:pPr>
            <a:r>
              <a:rPr lang="en-US" sz="2000" dirty="0">
                <a:solidFill>
                  <a:srgbClr val="000000"/>
                </a:solidFill>
                <a:effectLst/>
                <a:latin typeface="Arial" panose="020B0604020202020204" pitchFamily="34" charset="0"/>
                <a:ea typeface="Times New Roman" panose="02020603050405020304" pitchFamily="18" charset="0"/>
              </a:rPr>
              <a:t>		</a:t>
            </a:r>
          </a:p>
          <a:p>
            <a:pPr marL="0" indent="0">
              <a:buNone/>
            </a:pPr>
            <a:r>
              <a:rPr lang="en-US" sz="2000" dirty="0">
                <a:solidFill>
                  <a:srgbClr val="000000"/>
                </a:solidFill>
                <a:latin typeface="Arial" panose="020B0604020202020204" pitchFamily="34" charset="0"/>
                <a:ea typeface="Times New Roman" panose="02020603050405020304" pitchFamily="18" charset="0"/>
              </a:rPr>
              <a:t>		</a:t>
            </a:r>
            <a:r>
              <a:rPr lang="en-US" sz="2000" dirty="0">
                <a:solidFill>
                  <a:srgbClr val="000000"/>
                </a:solidFill>
                <a:effectLst/>
                <a:latin typeface="Arial" panose="020B0604020202020204" pitchFamily="34" charset="0"/>
                <a:ea typeface="Times New Roman" panose="02020603050405020304" pitchFamily="18" charset="0"/>
              </a:rPr>
              <a:t>(B) The party seeking the protected health information has requested a qualified protective order from such court or administrative tribunal. </a:t>
            </a:r>
            <a:endParaRPr lang="en-US" sz="2000" dirty="0">
              <a:effectLst/>
              <a:latin typeface="Times New Roman" panose="02020603050405020304" pitchFamily="18" charset="0"/>
              <a:ea typeface="Times New Roman" panose="02020603050405020304" pitchFamily="18" charset="0"/>
            </a:endParaRPr>
          </a:p>
          <a:p>
            <a:endParaRPr lang="en-US" dirty="0"/>
          </a:p>
        </p:txBody>
      </p:sp>
    </p:spTree>
    <p:extLst>
      <p:ext uri="{BB962C8B-B14F-4D97-AF65-F5344CB8AC3E}">
        <p14:creationId xmlns:p14="http://schemas.microsoft.com/office/powerpoint/2010/main" val="3679612080"/>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08BD217-CF76-4B64-BD87-FF7B1FE7C267}"/>
              </a:ext>
            </a:extLst>
          </p:cNvPr>
          <p:cNvSpPr>
            <a:spLocks noGrp="1"/>
          </p:cNvSpPr>
          <p:nvPr>
            <p:ph type="title"/>
          </p:nvPr>
        </p:nvSpPr>
        <p:spPr/>
        <p:txBody>
          <a:bodyPr/>
          <a:lstStyle/>
          <a:p>
            <a:r>
              <a:rPr lang="en-US" dirty="0"/>
              <a:t>Covid exception</a:t>
            </a:r>
          </a:p>
        </p:txBody>
      </p:sp>
      <p:sp>
        <p:nvSpPr>
          <p:cNvPr id="3" name="Content Placeholder 2">
            <a:extLst>
              <a:ext uri="{FF2B5EF4-FFF2-40B4-BE49-F238E27FC236}">
                <a16:creationId xmlns:a16="http://schemas.microsoft.com/office/drawing/2014/main" id="{F8239464-0F53-42F8-A6CF-952575D40AB0}"/>
              </a:ext>
            </a:extLst>
          </p:cNvPr>
          <p:cNvSpPr>
            <a:spLocks noGrp="1"/>
          </p:cNvSpPr>
          <p:nvPr>
            <p:ph idx="1"/>
          </p:nvPr>
        </p:nvSpPr>
        <p:spPr/>
        <p:txBody>
          <a:bodyPr/>
          <a:lstStyle/>
          <a:p>
            <a:r>
              <a:rPr lang="en-US" dirty="0"/>
              <a:t>During covid, the Texas Supreme Court has allowed service by email.</a:t>
            </a:r>
          </a:p>
        </p:txBody>
      </p:sp>
    </p:spTree>
    <p:extLst>
      <p:ext uri="{BB962C8B-B14F-4D97-AF65-F5344CB8AC3E}">
        <p14:creationId xmlns:p14="http://schemas.microsoft.com/office/powerpoint/2010/main" val="1496725952"/>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Criminal Subpoenas</a:t>
            </a:r>
          </a:p>
        </p:txBody>
      </p:sp>
      <p:sp>
        <p:nvSpPr>
          <p:cNvPr id="3" name="Content Placeholder 2"/>
          <p:cNvSpPr>
            <a:spLocks noGrp="1"/>
          </p:cNvSpPr>
          <p:nvPr>
            <p:ph idx="1"/>
          </p:nvPr>
        </p:nvSpPr>
        <p:spPr/>
        <p:txBody>
          <a:bodyPr/>
          <a:lstStyle/>
          <a:p>
            <a:pPr>
              <a:buNone/>
            </a:pPr>
            <a:r>
              <a:rPr lang="en-US" sz="2800" dirty="0"/>
              <a:t>Art. 24.01. ISSUANCE OF SUBPOENAS. (a) A subpoena may summon one or more persons to appear:</a:t>
            </a:r>
          </a:p>
          <a:p>
            <a:pPr>
              <a:buNone/>
            </a:pPr>
            <a:r>
              <a:rPr lang="en-US" sz="2800" dirty="0"/>
              <a:t>(1) before a court to testify in a criminal action at a specified term of the court or on a specified day; or</a:t>
            </a:r>
          </a:p>
          <a:p>
            <a:pPr>
              <a:buNone/>
            </a:pPr>
            <a:r>
              <a:rPr lang="en-US" sz="2800" dirty="0"/>
              <a:t>(2) on a specified day:</a:t>
            </a:r>
          </a:p>
          <a:p>
            <a:pPr>
              <a:buNone/>
            </a:pPr>
            <a:r>
              <a:rPr lang="en-US" sz="2800" dirty="0"/>
              <a:t>	(A) before an examining court;</a:t>
            </a:r>
          </a:p>
          <a:p>
            <a:pPr>
              <a:buNone/>
            </a:pPr>
            <a:r>
              <a:rPr lang="en-US" sz="2800" dirty="0"/>
              <a:t>	(B) at a coroner's inquest;</a:t>
            </a:r>
          </a:p>
          <a:p>
            <a:pPr>
              <a:buNone/>
            </a:pPr>
            <a:r>
              <a:rPr lang="en-US" sz="2800" dirty="0"/>
              <a:t>	(C) before a grand jury;</a:t>
            </a:r>
          </a:p>
          <a:p>
            <a:pPr>
              <a:buNone/>
            </a:pPr>
            <a:r>
              <a:rPr lang="en-US" sz="2800" dirty="0"/>
              <a:t>	(D) at a habeas corpus hearing; or</a:t>
            </a:r>
          </a:p>
          <a:p>
            <a:endParaRPr lang="en-US" sz="2800" dirty="0"/>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t>
            </a:r>
            <a:r>
              <a:rPr lang="en-US" sz="2800" dirty="0"/>
              <a:t>(E) in any other proceeding in which the person's testimony may be required in accordance with this code.</a:t>
            </a:r>
          </a:p>
          <a:p>
            <a:pPr>
              <a:buNone/>
            </a:pPr>
            <a:r>
              <a:rPr lang="en-US" sz="2800" dirty="0"/>
              <a:t>	(b) The person named in the subpoena to summon the person whose appearance is sought must be:</a:t>
            </a:r>
          </a:p>
          <a:p>
            <a:pPr>
              <a:buNone/>
            </a:pPr>
            <a:r>
              <a:rPr lang="en-US" sz="2800" dirty="0"/>
              <a:t>		(1) a peace officer; or</a:t>
            </a:r>
          </a:p>
          <a:p>
            <a:pPr>
              <a:buNone/>
            </a:pPr>
            <a:r>
              <a:rPr lang="en-US" sz="2800" dirty="0"/>
              <a:t>		(2) a least 18 years old and, at the time the subpoena is issued, not a participant in the proceeding for which the appearance is sought.</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Art. 24.02. SUBPOENA DUCES TECUM. If a witness have in his possession any instrument of writing or other thing desired as evidence, the subpoena may specify such evidence and direct that the witness bring the same with him and produce it in court.</a:t>
            </a:r>
          </a:p>
          <a:p>
            <a:pPr>
              <a:buNone/>
            </a:pPr>
            <a:br>
              <a:rPr lang="en-US" dirty="0"/>
            </a:br>
            <a:endParaRPr lang="en-US" dirty="0"/>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685800" y="1371600"/>
            <a:ext cx="7924800" cy="4983163"/>
          </a:xfrm>
        </p:spPr>
        <p:txBody>
          <a:bodyPr/>
          <a:lstStyle/>
          <a:p>
            <a:r>
              <a:rPr lang="en-US" dirty="0"/>
              <a:t>Art. 24.03. SUBPOENA AND APPLICATION THEREFOR</a:t>
            </a:r>
          </a:p>
          <a:p>
            <a:endParaRPr lang="en-US" dirty="0"/>
          </a:p>
          <a:p>
            <a:r>
              <a:rPr lang="en-US" dirty="0"/>
              <a:t>The defendant or his attorney or the State's attorney shall make an application in writing or by electronic means to such clerk for each witness desired. </a:t>
            </a:r>
          </a:p>
          <a:p>
            <a:r>
              <a:rPr lang="en-US" dirty="0"/>
              <a:t>It states the name of each witness, the location and vocation, if known, </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r>
              <a:rPr lang="en-US" dirty="0"/>
              <a:t>the testimony of the witness is material to the State or to the defense. </a:t>
            </a:r>
          </a:p>
          <a:p>
            <a:r>
              <a:rPr lang="en-US" dirty="0"/>
              <a:t>The application must be filed with the clerk.</a:t>
            </a:r>
          </a:p>
          <a:p>
            <a:r>
              <a:rPr lang="en-US" dirty="0"/>
              <a:t> The witness is served with a subpoena, </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Art. 24.04. SERVICE AND RETURN OF SUBPOENA. (a) A subpoena is served by:</a:t>
            </a:r>
          </a:p>
          <a:p>
            <a:pPr>
              <a:buNone/>
            </a:pPr>
            <a:r>
              <a:rPr lang="en-US" sz="2800" dirty="0"/>
              <a:t>	(1) reading the subpoena in the hearing of the witness;</a:t>
            </a:r>
          </a:p>
          <a:p>
            <a:pPr>
              <a:buNone/>
            </a:pPr>
            <a:r>
              <a:rPr lang="en-US" sz="2800" dirty="0"/>
              <a:t>	(2) delivering a copy of the subpoena to the witness;</a:t>
            </a:r>
          </a:p>
          <a:p>
            <a:pPr>
              <a:buNone/>
            </a:pPr>
            <a:r>
              <a:rPr lang="en-US" sz="2800" dirty="0"/>
              <a:t>	(3) electronically transmitting a copy of the subpoena, acknowledgment of receipt requested, to the last known electronic address of the witness; or</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(4) mailing a copy of the subpoena by certified mail, return receipt requested, to the last known address of the witness unless:</a:t>
            </a:r>
          </a:p>
          <a:p>
            <a:pPr>
              <a:buNone/>
            </a:pPr>
            <a:r>
              <a:rPr lang="en-US" sz="2800" dirty="0"/>
              <a:t>	(A) the applicant for the subpoena requests in writing that the subpoena not be served by certified mail; or</a:t>
            </a:r>
          </a:p>
          <a:p>
            <a:pPr>
              <a:buNone/>
            </a:pPr>
            <a:r>
              <a:rPr lang="en-US" sz="2800" dirty="0"/>
              <a:t>	(B) the proceeding for which the witness is being subpoenaed is set to begin within seven business days after the date the subpoena would be mailed.</a:t>
            </a:r>
          </a:p>
          <a:p>
            <a:endParaRPr lang="en-US" dirty="0"/>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pPr>
              <a:buNone/>
            </a:pPr>
            <a:r>
              <a:rPr lang="en-US" dirty="0"/>
              <a:t>	(c) A subpoena served under Subsection (a)(3) of this article must be accompanied by notice that an acknowledgment of receipt of the subpoena must be made in a manner enabling verification of the person acknowledging receipt.</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p:txBody>
          <a:bodyPr/>
          <a:lstStyle/>
          <a:p>
            <a:endParaRPr lang="en-US" dirty="0"/>
          </a:p>
          <a:p>
            <a:endParaRPr lang="en-US" dirty="0"/>
          </a:p>
          <a:p>
            <a:pPr algn="ctr">
              <a:buNone/>
            </a:pPr>
            <a:r>
              <a:rPr lang="en-US" sz="4800" dirty="0"/>
              <a:t>QUESTIONS?</a:t>
            </a:r>
          </a:p>
        </p:txBody>
      </p:sp>
    </p:spTree>
  </p:cSld>
  <p:clrMapOvr>
    <a:masterClrMapping/>
  </p:clrMapOvr>
</p:sld>
</file>

<file path=ppt/theme/theme1.xml><?xml version="1.0" encoding="utf-8"?>
<a:theme xmlns:a="http://schemas.openxmlformats.org/drawingml/2006/main" name="New logo TCRMF">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New logo TCRMF</Template>
  <TotalTime>26037</TotalTime>
  <Words>3866</Words>
  <Application>Microsoft Office PowerPoint</Application>
  <PresentationFormat>On-screen Show (4:3)</PresentationFormat>
  <Paragraphs>223</Paragraphs>
  <Slides>65</Slides>
  <Notes>0</Notes>
  <HiddenSlides>0</HiddenSlides>
  <MMClips>0</MMClips>
  <ScaleCrop>false</ScaleCrop>
  <HeadingPairs>
    <vt:vector size="6" baseType="variant">
      <vt:variant>
        <vt:lpstr>Fonts Used</vt:lpstr>
      </vt:variant>
      <vt:variant>
        <vt:i4>4</vt:i4>
      </vt:variant>
      <vt:variant>
        <vt:lpstr>Theme</vt:lpstr>
      </vt:variant>
      <vt:variant>
        <vt:i4>2</vt:i4>
      </vt:variant>
      <vt:variant>
        <vt:lpstr>Slide Titles</vt:lpstr>
      </vt:variant>
      <vt:variant>
        <vt:i4>65</vt:i4>
      </vt:variant>
    </vt:vector>
  </HeadingPairs>
  <TitlesOfParts>
    <vt:vector size="71" baseType="lpstr">
      <vt:lpstr>Arial</vt:lpstr>
      <vt:lpstr>Calibri</vt:lpstr>
      <vt:lpstr>Times New Roman</vt:lpstr>
      <vt:lpstr>Wingdings</vt:lpstr>
      <vt:lpstr>New logo TCRMF</vt:lpstr>
      <vt:lpstr>Office Theme</vt:lpstr>
      <vt:lpstr>Court Orders, Subpoenas and Disclosures to Law Enforcement</vt:lpstr>
      <vt:lpstr>PowerPoint Presentation</vt:lpstr>
      <vt:lpstr>H&amp;SC 611</vt:lpstr>
      <vt:lpstr>H&amp;SC 611.004(2)</vt:lpstr>
      <vt:lpstr>PowerPoint Presentation</vt:lpstr>
      <vt:lpstr>HIPAA</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42 CFR Part 2</vt:lpstr>
      <vt:lpstr>PowerPoint Presentation</vt:lpstr>
      <vt:lpstr>H&amp;SC 614</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H&amp;SC 611</vt:lpstr>
      <vt:lpstr>PowerPoint Presentation</vt:lpstr>
      <vt:lpstr>PowerPoint Presentation</vt:lpstr>
      <vt:lpstr>PowerPoint Presentation</vt:lpstr>
      <vt:lpstr>Subpoenas</vt:lpstr>
      <vt:lpstr>PowerPoint Presentation</vt:lpstr>
      <vt:lpstr>PowerPoint Presentation</vt:lpstr>
      <vt:lpstr>Civil Subpoenas</vt:lpstr>
      <vt:lpstr>PowerPoint Presentation</vt:lpstr>
      <vt:lpstr>PowerPoint Presentation</vt:lpstr>
      <vt:lpstr>PowerPoint Presentation</vt:lpstr>
      <vt:lpstr>PowerPoint Presentation</vt:lpstr>
      <vt:lpstr>PowerPoint Presentation</vt:lpstr>
      <vt:lpstr>Assurances</vt:lpstr>
      <vt:lpstr>PowerPoint Presentation</vt:lpstr>
      <vt:lpstr>PowerPoint Presentation</vt:lpstr>
      <vt:lpstr>PowerPoint Presentation</vt:lpstr>
      <vt:lpstr>PowerPoint Presentation</vt:lpstr>
      <vt:lpstr>PowerPoint Presentation</vt:lpstr>
      <vt:lpstr>Covid exception</vt:lpstr>
      <vt:lpstr>Criminal Subpoenas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Pamela L Beach</dc:creator>
  <cp:lastModifiedBy>Pamela L. Beach</cp:lastModifiedBy>
  <cp:revision>473</cp:revision>
  <dcterms:created xsi:type="dcterms:W3CDTF">2019-08-08T16:30:34Z</dcterms:created>
  <dcterms:modified xsi:type="dcterms:W3CDTF">2022-02-08T20:47:02Z</dcterms:modified>
</cp:coreProperties>
</file>