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1"/>
  </p:sldMasterIdLst>
  <p:notesMasterIdLst>
    <p:notesMasterId r:id="rId19"/>
  </p:notesMasterIdLst>
  <p:sldIdLst>
    <p:sldId id="256" r:id="rId2"/>
    <p:sldId id="257" r:id="rId3"/>
    <p:sldId id="287" r:id="rId4"/>
    <p:sldId id="258" r:id="rId5"/>
    <p:sldId id="283" r:id="rId6"/>
    <p:sldId id="288" r:id="rId7"/>
    <p:sldId id="259" r:id="rId8"/>
    <p:sldId id="285" r:id="rId9"/>
    <p:sldId id="275" r:id="rId10"/>
    <p:sldId id="293" r:id="rId11"/>
    <p:sldId id="295" r:id="rId12"/>
    <p:sldId id="291" r:id="rId13"/>
    <p:sldId id="294" r:id="rId14"/>
    <p:sldId id="292" r:id="rId15"/>
    <p:sldId id="290" r:id="rId16"/>
    <p:sldId id="273" r:id="rId17"/>
    <p:sldId id="274" r:id="rId18"/>
  </p:sldIdLst>
  <p:sldSz cx="12192000" cy="6858000"/>
  <p:notesSz cx="6858000" cy="9144000"/>
  <p:embeddedFontLst>
    <p:embeddedFont>
      <p:font typeface="Cambria Math" panose="02040503050406030204" pitchFamily="18" charset="0"/>
      <p:regular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Wingdings 3" panose="05040102010807070707" pitchFamily="18" charset="2"/>
      <p:regular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CC06F0-7788-4FD8-9BFD-68610A022E08}" v="4" dt="2026-05-30T01:03:36.5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5229" autoAdjust="0"/>
  </p:normalViewPr>
  <p:slideViewPr>
    <p:cSldViewPr snapToGrid="0">
      <p:cViewPr varScale="1">
        <p:scale>
          <a:sx n="81" d="100"/>
          <a:sy n="81" d="100"/>
        </p:scale>
        <p:origin x="52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ndon Dickeson, COO, Bob's House of Hope" userId="a727bc8a-5ec4-42e3-8b2e-0027bc421460" providerId="ADAL" clId="{DF2B65E0-3CC3-4F84-8A6C-84A2FBBDB433}"/>
    <pc:docChg chg="custSel addSld delSld modSld sldOrd">
      <pc:chgData name="Landon Dickeson, COO, Bob's House of Hope" userId="a727bc8a-5ec4-42e3-8b2e-0027bc421460" providerId="ADAL" clId="{DF2B65E0-3CC3-4F84-8A6C-84A2FBBDB433}" dt="2026-05-30T02:10:50.939" v="2691" actId="1076"/>
      <pc:docMkLst>
        <pc:docMk/>
      </pc:docMkLst>
      <pc:sldChg chg="modSp mod">
        <pc:chgData name="Landon Dickeson, COO, Bob's House of Hope" userId="a727bc8a-5ec4-42e3-8b2e-0027bc421460" providerId="ADAL" clId="{DF2B65E0-3CC3-4F84-8A6C-84A2FBBDB433}" dt="2026-05-28T01:30:25.536" v="1062" actId="1076"/>
        <pc:sldMkLst>
          <pc:docMk/>
          <pc:sldMk cId="0" sldId="256"/>
        </pc:sldMkLst>
        <pc:spChg chg="mod">
          <ac:chgData name="Landon Dickeson, COO, Bob's House of Hope" userId="a727bc8a-5ec4-42e3-8b2e-0027bc421460" providerId="ADAL" clId="{DF2B65E0-3CC3-4F84-8A6C-84A2FBBDB433}" dt="2026-05-28T01:30:25.536" v="1062" actId="1076"/>
          <ac:spMkLst>
            <pc:docMk/>
            <pc:sldMk cId="0" sldId="256"/>
            <ac:spMk id="158" creationId="{00000000-0000-0000-0000-000000000000}"/>
          </ac:spMkLst>
        </pc:spChg>
      </pc:sldChg>
      <pc:sldChg chg="modSp mod">
        <pc:chgData name="Landon Dickeson, COO, Bob's House of Hope" userId="a727bc8a-5ec4-42e3-8b2e-0027bc421460" providerId="ADAL" clId="{DF2B65E0-3CC3-4F84-8A6C-84A2FBBDB433}" dt="2026-05-28T01:13:02.509" v="163" actId="20577"/>
        <pc:sldMkLst>
          <pc:docMk/>
          <pc:sldMk cId="0" sldId="257"/>
        </pc:sldMkLst>
        <pc:spChg chg="mod">
          <ac:chgData name="Landon Dickeson, COO, Bob's House of Hope" userId="a727bc8a-5ec4-42e3-8b2e-0027bc421460" providerId="ADAL" clId="{DF2B65E0-3CC3-4F84-8A6C-84A2FBBDB433}" dt="2026-05-28T01:13:02.509" v="163" actId="20577"/>
          <ac:spMkLst>
            <pc:docMk/>
            <pc:sldMk cId="0" sldId="257"/>
            <ac:spMk id="163" creationId="{00000000-0000-0000-0000-000000000000}"/>
          </ac:spMkLst>
        </pc:spChg>
      </pc:sldChg>
      <pc:sldChg chg="modSp mod">
        <pc:chgData name="Landon Dickeson, COO, Bob's House of Hope" userId="a727bc8a-5ec4-42e3-8b2e-0027bc421460" providerId="ADAL" clId="{DF2B65E0-3CC3-4F84-8A6C-84A2FBBDB433}" dt="2026-05-30T01:43:41.302" v="2452" actId="1076"/>
        <pc:sldMkLst>
          <pc:docMk/>
          <pc:sldMk cId="0" sldId="258"/>
        </pc:sldMkLst>
        <pc:spChg chg="mod">
          <ac:chgData name="Landon Dickeson, COO, Bob's House of Hope" userId="a727bc8a-5ec4-42e3-8b2e-0027bc421460" providerId="ADAL" clId="{DF2B65E0-3CC3-4F84-8A6C-84A2FBBDB433}" dt="2026-05-28T01:13:34.098" v="168"/>
          <ac:spMkLst>
            <pc:docMk/>
            <pc:sldMk cId="0" sldId="258"/>
            <ac:spMk id="169" creationId="{00000000-0000-0000-0000-000000000000}"/>
          </ac:spMkLst>
        </pc:spChg>
        <pc:spChg chg="mod">
          <ac:chgData name="Landon Dickeson, COO, Bob's House of Hope" userId="a727bc8a-5ec4-42e3-8b2e-0027bc421460" providerId="ADAL" clId="{DF2B65E0-3CC3-4F84-8A6C-84A2FBBDB433}" dt="2026-05-30T01:43:41.302" v="2452" actId="1076"/>
          <ac:spMkLst>
            <pc:docMk/>
            <pc:sldMk cId="0" sldId="258"/>
            <ac:spMk id="170" creationId="{00000000-0000-0000-0000-000000000000}"/>
          </ac:spMkLst>
        </pc:spChg>
      </pc:sldChg>
      <pc:sldChg chg="modSp mod">
        <pc:chgData name="Landon Dickeson, COO, Bob's House of Hope" userId="a727bc8a-5ec4-42e3-8b2e-0027bc421460" providerId="ADAL" clId="{DF2B65E0-3CC3-4F84-8A6C-84A2FBBDB433}" dt="2026-05-30T01:24:26.640" v="2450" actId="255"/>
        <pc:sldMkLst>
          <pc:docMk/>
          <pc:sldMk cId="0" sldId="259"/>
        </pc:sldMkLst>
        <pc:spChg chg="mod">
          <ac:chgData name="Landon Dickeson, COO, Bob's House of Hope" userId="a727bc8a-5ec4-42e3-8b2e-0027bc421460" providerId="ADAL" clId="{DF2B65E0-3CC3-4F84-8A6C-84A2FBBDB433}" dt="2026-05-28T01:14:33.372" v="190" actId="115"/>
          <ac:spMkLst>
            <pc:docMk/>
            <pc:sldMk cId="0" sldId="259"/>
            <ac:spMk id="176" creationId="{00000000-0000-0000-0000-000000000000}"/>
          </ac:spMkLst>
        </pc:spChg>
        <pc:spChg chg="mod">
          <ac:chgData name="Landon Dickeson, COO, Bob's House of Hope" userId="a727bc8a-5ec4-42e3-8b2e-0027bc421460" providerId="ADAL" clId="{DF2B65E0-3CC3-4F84-8A6C-84A2FBBDB433}" dt="2026-05-30T01:24:26.640" v="2450" actId="255"/>
          <ac:spMkLst>
            <pc:docMk/>
            <pc:sldMk cId="0" sldId="259"/>
            <ac:spMk id="177" creationId="{00000000-0000-0000-0000-000000000000}"/>
          </ac:spMkLst>
        </pc:spChg>
      </pc:sldChg>
      <pc:sldChg chg="modSp del mod">
        <pc:chgData name="Landon Dickeson, COO, Bob's House of Hope" userId="a727bc8a-5ec4-42e3-8b2e-0027bc421460" providerId="ADAL" clId="{DF2B65E0-3CC3-4F84-8A6C-84A2FBBDB433}" dt="2026-05-30T00:37:52.715" v="1491" actId="47"/>
        <pc:sldMkLst>
          <pc:docMk/>
          <pc:sldMk cId="0" sldId="260"/>
        </pc:sldMkLst>
      </pc:sldChg>
      <pc:sldChg chg="modSp del mod">
        <pc:chgData name="Landon Dickeson, COO, Bob's House of Hope" userId="a727bc8a-5ec4-42e3-8b2e-0027bc421460" providerId="ADAL" clId="{DF2B65E0-3CC3-4F84-8A6C-84A2FBBDB433}" dt="2026-05-30T00:28:47.949" v="1065" actId="47"/>
        <pc:sldMkLst>
          <pc:docMk/>
          <pc:sldMk cId="0" sldId="265"/>
        </pc:sldMkLst>
      </pc:sldChg>
      <pc:sldChg chg="modSp">
        <pc:chgData name="Landon Dickeson, COO, Bob's House of Hope" userId="a727bc8a-5ec4-42e3-8b2e-0027bc421460" providerId="ADAL" clId="{DF2B65E0-3CC3-4F84-8A6C-84A2FBBDB433}" dt="2026-05-28T01:15:29.906" v="199"/>
        <pc:sldMkLst>
          <pc:docMk/>
          <pc:sldMk cId="0" sldId="273"/>
        </pc:sldMkLst>
        <pc:spChg chg="mod">
          <ac:chgData name="Landon Dickeson, COO, Bob's House of Hope" userId="a727bc8a-5ec4-42e3-8b2e-0027bc421460" providerId="ADAL" clId="{DF2B65E0-3CC3-4F84-8A6C-84A2FBBDB433}" dt="2026-05-28T01:15:29.906" v="199"/>
          <ac:spMkLst>
            <pc:docMk/>
            <pc:sldMk cId="0" sldId="273"/>
            <ac:spMk id="298" creationId="{00000000-0000-0000-0000-000000000000}"/>
          </ac:spMkLst>
        </pc:spChg>
      </pc:sldChg>
      <pc:sldChg chg="modSp mod">
        <pc:chgData name="Landon Dickeson, COO, Bob's House of Hope" userId="a727bc8a-5ec4-42e3-8b2e-0027bc421460" providerId="ADAL" clId="{DF2B65E0-3CC3-4F84-8A6C-84A2FBBDB433}" dt="2026-05-30T01:01:26.724" v="2115" actId="20577"/>
        <pc:sldMkLst>
          <pc:docMk/>
          <pc:sldMk cId="0" sldId="274"/>
        </pc:sldMkLst>
        <pc:spChg chg="mod">
          <ac:chgData name="Landon Dickeson, COO, Bob's House of Hope" userId="a727bc8a-5ec4-42e3-8b2e-0027bc421460" providerId="ADAL" clId="{DF2B65E0-3CC3-4F84-8A6C-84A2FBBDB433}" dt="2026-05-28T01:15:36.893" v="200"/>
          <ac:spMkLst>
            <pc:docMk/>
            <pc:sldMk cId="0" sldId="274"/>
            <ac:spMk id="304" creationId="{00000000-0000-0000-0000-000000000000}"/>
          </ac:spMkLst>
        </pc:spChg>
        <pc:spChg chg="mod">
          <ac:chgData name="Landon Dickeson, COO, Bob's House of Hope" userId="a727bc8a-5ec4-42e3-8b2e-0027bc421460" providerId="ADAL" clId="{DF2B65E0-3CC3-4F84-8A6C-84A2FBBDB433}" dt="2026-05-30T01:01:26.724" v="2115" actId="20577"/>
          <ac:spMkLst>
            <pc:docMk/>
            <pc:sldMk cId="0" sldId="274"/>
            <ac:spMk id="305" creationId="{00000000-0000-0000-0000-000000000000}"/>
          </ac:spMkLst>
        </pc:spChg>
      </pc:sldChg>
      <pc:sldChg chg="modSp mod">
        <pc:chgData name="Landon Dickeson, COO, Bob's House of Hope" userId="a727bc8a-5ec4-42e3-8b2e-0027bc421460" providerId="ADAL" clId="{DF2B65E0-3CC3-4F84-8A6C-84A2FBBDB433}" dt="2026-05-30T01:23:01.189" v="2438" actId="27636"/>
        <pc:sldMkLst>
          <pc:docMk/>
          <pc:sldMk cId="1577661352" sldId="275"/>
        </pc:sldMkLst>
        <pc:spChg chg="mod">
          <ac:chgData name="Landon Dickeson, COO, Bob's House of Hope" userId="a727bc8a-5ec4-42e3-8b2e-0027bc421460" providerId="ADAL" clId="{DF2B65E0-3CC3-4F84-8A6C-84A2FBBDB433}" dt="2026-05-28T01:14:23.886" v="188" actId="115"/>
          <ac:spMkLst>
            <pc:docMk/>
            <pc:sldMk cId="1577661352" sldId="275"/>
            <ac:spMk id="182" creationId="{00000000-0000-0000-0000-000000000000}"/>
          </ac:spMkLst>
        </pc:spChg>
        <pc:spChg chg="mod">
          <ac:chgData name="Landon Dickeson, COO, Bob's House of Hope" userId="a727bc8a-5ec4-42e3-8b2e-0027bc421460" providerId="ADAL" clId="{DF2B65E0-3CC3-4F84-8A6C-84A2FBBDB433}" dt="2026-05-30T01:23:01.189" v="2438" actId="27636"/>
          <ac:spMkLst>
            <pc:docMk/>
            <pc:sldMk cId="1577661352" sldId="275"/>
            <ac:spMk id="183" creationId="{00000000-0000-0000-0000-000000000000}"/>
          </ac:spMkLst>
        </pc:spChg>
      </pc:sldChg>
      <pc:sldChg chg="modSp mod">
        <pc:chgData name="Landon Dickeson, COO, Bob's House of Hope" userId="a727bc8a-5ec4-42e3-8b2e-0027bc421460" providerId="ADAL" clId="{DF2B65E0-3CC3-4F84-8A6C-84A2FBBDB433}" dt="2026-05-28T01:14:37.798" v="191" actId="115"/>
        <pc:sldMkLst>
          <pc:docMk/>
          <pc:sldMk cId="2446206624" sldId="285"/>
        </pc:sldMkLst>
        <pc:spChg chg="mod">
          <ac:chgData name="Landon Dickeson, COO, Bob's House of Hope" userId="a727bc8a-5ec4-42e3-8b2e-0027bc421460" providerId="ADAL" clId="{DF2B65E0-3CC3-4F84-8A6C-84A2FBBDB433}" dt="2026-05-28T01:14:37.798" v="191" actId="115"/>
          <ac:spMkLst>
            <pc:docMk/>
            <pc:sldMk cId="2446206624" sldId="285"/>
            <ac:spMk id="176" creationId="{00000000-0000-0000-0000-000000000000}"/>
          </ac:spMkLst>
        </pc:spChg>
      </pc:sldChg>
      <pc:sldChg chg="modSp">
        <pc:chgData name="Landon Dickeson, COO, Bob's House of Hope" userId="a727bc8a-5ec4-42e3-8b2e-0027bc421460" providerId="ADAL" clId="{DF2B65E0-3CC3-4F84-8A6C-84A2FBBDB433}" dt="2026-05-28T01:13:09.449" v="164"/>
        <pc:sldMkLst>
          <pc:docMk/>
          <pc:sldMk cId="1065580901" sldId="287"/>
        </pc:sldMkLst>
        <pc:spChg chg="mod">
          <ac:chgData name="Landon Dickeson, COO, Bob's House of Hope" userId="a727bc8a-5ec4-42e3-8b2e-0027bc421460" providerId="ADAL" clId="{DF2B65E0-3CC3-4F84-8A6C-84A2FBBDB433}" dt="2026-05-28T01:13:09.449" v="164"/>
          <ac:spMkLst>
            <pc:docMk/>
            <pc:sldMk cId="1065580901" sldId="287"/>
            <ac:spMk id="163" creationId="{00000000-0000-0000-0000-000000000000}"/>
          </ac:spMkLst>
        </pc:spChg>
      </pc:sldChg>
      <pc:sldChg chg="modSp mod ord">
        <pc:chgData name="Landon Dickeson, COO, Bob's House of Hope" userId="a727bc8a-5ec4-42e3-8b2e-0027bc421460" providerId="ADAL" clId="{DF2B65E0-3CC3-4F84-8A6C-84A2FBBDB433}" dt="2026-05-30T01:43:27.256" v="2451" actId="2711"/>
        <pc:sldMkLst>
          <pc:docMk/>
          <pc:sldMk cId="414005243" sldId="288"/>
        </pc:sldMkLst>
        <pc:spChg chg="mod">
          <ac:chgData name="Landon Dickeson, COO, Bob's House of Hope" userId="a727bc8a-5ec4-42e3-8b2e-0027bc421460" providerId="ADAL" clId="{DF2B65E0-3CC3-4F84-8A6C-84A2FBBDB433}" dt="2026-05-28T01:13:16.826" v="165"/>
          <ac:spMkLst>
            <pc:docMk/>
            <pc:sldMk cId="414005243" sldId="288"/>
            <ac:spMk id="163" creationId="{00000000-0000-0000-0000-000000000000}"/>
          </ac:spMkLst>
        </pc:spChg>
        <pc:spChg chg="mod">
          <ac:chgData name="Landon Dickeson, COO, Bob's House of Hope" userId="a727bc8a-5ec4-42e3-8b2e-0027bc421460" providerId="ADAL" clId="{DF2B65E0-3CC3-4F84-8A6C-84A2FBBDB433}" dt="2026-05-30T01:43:27.256" v="2451" actId="2711"/>
          <ac:spMkLst>
            <pc:docMk/>
            <pc:sldMk cId="414005243" sldId="288"/>
            <ac:spMk id="164" creationId="{00000000-0000-0000-0000-000000000000}"/>
          </ac:spMkLst>
        </pc:spChg>
      </pc:sldChg>
      <pc:sldChg chg="modSp mod ord">
        <pc:chgData name="Landon Dickeson, COO, Bob's House of Hope" userId="a727bc8a-5ec4-42e3-8b2e-0027bc421460" providerId="ADAL" clId="{DF2B65E0-3CC3-4F84-8A6C-84A2FBBDB433}" dt="2026-05-30T01:24:01.222" v="2449" actId="27636"/>
        <pc:sldMkLst>
          <pc:docMk/>
          <pc:sldMk cId="3677645037" sldId="290"/>
        </pc:sldMkLst>
        <pc:spChg chg="mod">
          <ac:chgData name="Landon Dickeson, COO, Bob's House of Hope" userId="a727bc8a-5ec4-42e3-8b2e-0027bc421460" providerId="ADAL" clId="{DF2B65E0-3CC3-4F84-8A6C-84A2FBBDB433}" dt="2026-05-28T01:15:15.421" v="196" actId="2711"/>
          <ac:spMkLst>
            <pc:docMk/>
            <pc:sldMk cId="3677645037" sldId="290"/>
            <ac:spMk id="9" creationId="{2A4BF640-8A83-4FDD-D688-A884DB9C5686}"/>
          </ac:spMkLst>
        </pc:spChg>
        <pc:spChg chg="mod">
          <ac:chgData name="Landon Dickeson, COO, Bob's House of Hope" userId="a727bc8a-5ec4-42e3-8b2e-0027bc421460" providerId="ADAL" clId="{DF2B65E0-3CC3-4F84-8A6C-84A2FBBDB433}" dt="2026-05-30T01:24:01.222" v="2449" actId="27636"/>
          <ac:spMkLst>
            <pc:docMk/>
            <pc:sldMk cId="3677645037" sldId="290"/>
            <ac:spMk id="10" creationId="{30064400-71B0-56DB-F8EA-C291A7F58AF4}"/>
          </ac:spMkLst>
        </pc:spChg>
      </pc:sldChg>
      <pc:sldChg chg="modSp mod">
        <pc:chgData name="Landon Dickeson, COO, Bob's House of Hope" userId="a727bc8a-5ec4-42e3-8b2e-0027bc421460" providerId="ADAL" clId="{DF2B65E0-3CC3-4F84-8A6C-84A2FBBDB433}" dt="2026-05-30T01:22:46.323" v="2434" actId="14100"/>
        <pc:sldMkLst>
          <pc:docMk/>
          <pc:sldMk cId="960799575" sldId="291"/>
        </pc:sldMkLst>
        <pc:spChg chg="mod">
          <ac:chgData name="Landon Dickeson, COO, Bob's House of Hope" userId="a727bc8a-5ec4-42e3-8b2e-0027bc421460" providerId="ADAL" clId="{DF2B65E0-3CC3-4F84-8A6C-84A2FBBDB433}" dt="2026-05-28T01:15:05.488" v="194" actId="1076"/>
          <ac:spMkLst>
            <pc:docMk/>
            <pc:sldMk cId="960799575" sldId="291"/>
            <ac:spMk id="2" creationId="{177BCDCC-474B-F6BE-E51C-5EA759CB53A2}"/>
          </ac:spMkLst>
        </pc:spChg>
        <pc:spChg chg="mod">
          <ac:chgData name="Landon Dickeson, COO, Bob's House of Hope" userId="a727bc8a-5ec4-42e3-8b2e-0027bc421460" providerId="ADAL" clId="{DF2B65E0-3CC3-4F84-8A6C-84A2FBBDB433}" dt="2026-05-30T01:22:46.323" v="2434" actId="14100"/>
          <ac:spMkLst>
            <pc:docMk/>
            <pc:sldMk cId="960799575" sldId="291"/>
            <ac:spMk id="3" creationId="{4FD99CE3-7605-224F-105D-921CDBEA25F3}"/>
          </ac:spMkLst>
        </pc:spChg>
      </pc:sldChg>
      <pc:sldChg chg="modSp mod">
        <pc:chgData name="Landon Dickeson, COO, Bob's House of Hope" userId="a727bc8a-5ec4-42e3-8b2e-0027bc421460" providerId="ADAL" clId="{DF2B65E0-3CC3-4F84-8A6C-84A2FBBDB433}" dt="2026-05-30T01:23:45.465" v="2445" actId="27636"/>
        <pc:sldMkLst>
          <pc:docMk/>
          <pc:sldMk cId="1685604487" sldId="292"/>
        </pc:sldMkLst>
        <pc:spChg chg="mod">
          <ac:chgData name="Landon Dickeson, COO, Bob's House of Hope" userId="a727bc8a-5ec4-42e3-8b2e-0027bc421460" providerId="ADAL" clId="{DF2B65E0-3CC3-4F84-8A6C-84A2FBBDB433}" dt="2026-05-28T01:15:24.119" v="198" actId="2711"/>
          <ac:spMkLst>
            <pc:docMk/>
            <pc:sldMk cId="1685604487" sldId="292"/>
            <ac:spMk id="2" creationId="{2E5447E1-9827-3D75-32F4-077B0E59A805}"/>
          </ac:spMkLst>
        </pc:spChg>
        <pc:spChg chg="mod">
          <ac:chgData name="Landon Dickeson, COO, Bob's House of Hope" userId="a727bc8a-5ec4-42e3-8b2e-0027bc421460" providerId="ADAL" clId="{DF2B65E0-3CC3-4F84-8A6C-84A2FBBDB433}" dt="2026-05-30T01:23:45.465" v="2445" actId="27636"/>
          <ac:spMkLst>
            <pc:docMk/>
            <pc:sldMk cId="1685604487" sldId="292"/>
            <ac:spMk id="3" creationId="{CBDF6B5E-1471-F484-7054-BB906EBED3BA}"/>
          </ac:spMkLst>
        </pc:spChg>
      </pc:sldChg>
      <pc:sldChg chg="modSp mod">
        <pc:chgData name="Landon Dickeson, COO, Bob's House of Hope" userId="a727bc8a-5ec4-42e3-8b2e-0027bc421460" providerId="ADAL" clId="{DF2B65E0-3CC3-4F84-8A6C-84A2FBBDB433}" dt="2026-05-30T01:21:05.385" v="2250" actId="20577"/>
        <pc:sldMkLst>
          <pc:docMk/>
          <pc:sldMk cId="2291262906" sldId="293"/>
        </pc:sldMkLst>
        <pc:spChg chg="mod">
          <ac:chgData name="Landon Dickeson, COO, Bob's House of Hope" userId="a727bc8a-5ec4-42e3-8b2e-0027bc421460" providerId="ADAL" clId="{DF2B65E0-3CC3-4F84-8A6C-84A2FBBDB433}" dt="2026-05-28T01:14:46.292" v="192"/>
          <ac:spMkLst>
            <pc:docMk/>
            <pc:sldMk cId="2291262906" sldId="293"/>
            <ac:spMk id="182" creationId="{6D564900-0E6F-CB8F-A64D-D26A105CEEE3}"/>
          </ac:spMkLst>
        </pc:spChg>
        <pc:spChg chg="mod">
          <ac:chgData name="Landon Dickeson, COO, Bob's House of Hope" userId="a727bc8a-5ec4-42e3-8b2e-0027bc421460" providerId="ADAL" clId="{DF2B65E0-3CC3-4F84-8A6C-84A2FBBDB433}" dt="2026-05-30T01:21:05.385" v="2250" actId="20577"/>
          <ac:spMkLst>
            <pc:docMk/>
            <pc:sldMk cId="2291262906" sldId="293"/>
            <ac:spMk id="183" creationId="{2E0AE6D5-E8D3-E291-D850-B9665CEEAEF2}"/>
          </ac:spMkLst>
        </pc:spChg>
      </pc:sldChg>
      <pc:sldChg chg="modSp add mod ord">
        <pc:chgData name="Landon Dickeson, COO, Bob's House of Hope" userId="a727bc8a-5ec4-42e3-8b2e-0027bc421460" providerId="ADAL" clId="{DF2B65E0-3CC3-4F84-8A6C-84A2FBBDB433}" dt="2026-05-30T01:23:18.719" v="2440" actId="14100"/>
        <pc:sldMkLst>
          <pc:docMk/>
          <pc:sldMk cId="2098684893" sldId="294"/>
        </pc:sldMkLst>
        <pc:spChg chg="mod">
          <ac:chgData name="Landon Dickeson, COO, Bob's House of Hope" userId="a727bc8a-5ec4-42e3-8b2e-0027bc421460" providerId="ADAL" clId="{DF2B65E0-3CC3-4F84-8A6C-84A2FBBDB433}" dt="2026-05-30T00:58:39.395" v="1968" actId="14100"/>
          <ac:spMkLst>
            <pc:docMk/>
            <pc:sldMk cId="2098684893" sldId="294"/>
            <ac:spMk id="2" creationId="{58757732-6519-C014-365D-473373836530}"/>
          </ac:spMkLst>
        </pc:spChg>
        <pc:spChg chg="mod">
          <ac:chgData name="Landon Dickeson, COO, Bob's House of Hope" userId="a727bc8a-5ec4-42e3-8b2e-0027bc421460" providerId="ADAL" clId="{DF2B65E0-3CC3-4F84-8A6C-84A2FBBDB433}" dt="2026-05-30T01:23:18.719" v="2440" actId="14100"/>
          <ac:spMkLst>
            <pc:docMk/>
            <pc:sldMk cId="2098684893" sldId="294"/>
            <ac:spMk id="3" creationId="{A4A2A6D3-B6EF-6C8D-715D-3C7C91218EF1}"/>
          </ac:spMkLst>
        </pc:spChg>
      </pc:sldChg>
      <pc:sldChg chg="modSp add mod">
        <pc:chgData name="Landon Dickeson, COO, Bob's House of Hope" userId="a727bc8a-5ec4-42e3-8b2e-0027bc421460" providerId="ADAL" clId="{DF2B65E0-3CC3-4F84-8A6C-84A2FBBDB433}" dt="2026-05-30T02:10:50.939" v="2691" actId="1076"/>
        <pc:sldMkLst>
          <pc:docMk/>
          <pc:sldMk cId="4226122376" sldId="295"/>
        </pc:sldMkLst>
        <pc:spChg chg="mod">
          <ac:chgData name="Landon Dickeson, COO, Bob's House of Hope" userId="a727bc8a-5ec4-42e3-8b2e-0027bc421460" providerId="ADAL" clId="{DF2B65E0-3CC3-4F84-8A6C-84A2FBBDB433}" dt="2026-05-30T02:10:50.939" v="2691" actId="1076"/>
          <ac:spMkLst>
            <pc:docMk/>
            <pc:sldMk cId="4226122376" sldId="295"/>
            <ac:spMk id="182" creationId="{566BC2BC-8829-0F2E-1B62-53F964BC8A50}"/>
          </ac:spMkLst>
        </pc:spChg>
        <pc:spChg chg="mod">
          <ac:chgData name="Landon Dickeson, COO, Bob's House of Hope" userId="a727bc8a-5ec4-42e3-8b2e-0027bc421460" providerId="ADAL" clId="{DF2B65E0-3CC3-4F84-8A6C-84A2FBBDB433}" dt="2026-05-30T02:10:47.523" v="2690" actId="1076"/>
          <ac:spMkLst>
            <pc:docMk/>
            <pc:sldMk cId="4226122376" sldId="295"/>
            <ac:spMk id="183" creationId="{EE5398CF-4588-8305-9DE8-C13DECDE8EF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1" name="Google Shape;1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4329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3140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0541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4" name="Google Shape;17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4" name="Google Shape;17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59933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0" name="Google Shape;1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9914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>
          <a:extLst>
            <a:ext uri="{FF2B5EF4-FFF2-40B4-BE49-F238E27FC236}">
              <a16:creationId xmlns:a16="http://schemas.microsoft.com/office/drawing/2014/main" id="{F8B21B1D-28A8-43FE-52D3-308710BD7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:notes">
            <a:extLst>
              <a:ext uri="{FF2B5EF4-FFF2-40B4-BE49-F238E27FC236}">
                <a16:creationId xmlns:a16="http://schemas.microsoft.com/office/drawing/2014/main" id="{F3892C35-E78F-8CDC-C70A-EBB4A85F43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0" name="Google Shape;180;p5:notes">
            <a:extLst>
              <a:ext uri="{FF2B5EF4-FFF2-40B4-BE49-F238E27FC236}">
                <a16:creationId xmlns:a16="http://schemas.microsoft.com/office/drawing/2014/main" id="{37B667AB-A74B-47D0-355E-D60C932735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26412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>
          <a:extLst>
            <a:ext uri="{FF2B5EF4-FFF2-40B4-BE49-F238E27FC236}">
              <a16:creationId xmlns:a16="http://schemas.microsoft.com/office/drawing/2014/main" id="{507B6B5B-41F2-5422-B1CA-1C59838E3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:notes">
            <a:extLst>
              <a:ext uri="{FF2B5EF4-FFF2-40B4-BE49-F238E27FC236}">
                <a16:creationId xmlns:a16="http://schemas.microsoft.com/office/drawing/2014/main" id="{BE1589D2-D799-D281-76FA-996864DF9F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0" name="Google Shape;180;p5:notes">
            <a:extLst>
              <a:ext uri="{FF2B5EF4-FFF2-40B4-BE49-F238E27FC236}">
                <a16:creationId xmlns:a16="http://schemas.microsoft.com/office/drawing/2014/main" id="{3FA30AB2-31A7-E601-5D9C-F9A2F43D86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011769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35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604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4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749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85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9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871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068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14718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016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172387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01882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8229207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12185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77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943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olarisproject.org/2019-us-national-human-trafficking-hotline-statistics/" TargetMode="External"/><Relationship Id="rId7" Type="http://schemas.openxmlformats.org/officeDocument/2006/relationships/hyperlink" Target="https://www.missingkids.org/blog/2025/spike-in-online-crimes-against-children-a-wake-up-cal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dc.gov/violenceprevention/aces/index.html" TargetMode="External"/><Relationship Id="rId5" Type="http://schemas.openxmlformats.org/officeDocument/2006/relationships/hyperlink" Target="https://www.usatoday.com/story/news/investigations/2019/07/29/12-trafficking-statistics-enormity-global-sex-trade/1755192001/" TargetMode="External"/><Relationship Id="rId4" Type="http://schemas.openxmlformats.org/officeDocument/2006/relationships/hyperlink" Target="https://www.dhs.gov/science-and-technology/news/2020/03/18/snapshot-combatting-human-trafficking-analytic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0"/>
          <p:cNvSpPr txBox="1">
            <a:spLocks noGrp="1"/>
          </p:cNvSpPr>
          <p:nvPr>
            <p:ph type="ctrTitle"/>
          </p:nvPr>
        </p:nvSpPr>
        <p:spPr>
          <a:xfrm>
            <a:off x="2362201" y="1964267"/>
            <a:ext cx="9142412" cy="2421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dirty="0"/>
              <a:t>Overlooked Populations by the Numbers</a:t>
            </a:r>
            <a:endParaRPr dirty="0"/>
          </a:p>
        </p:txBody>
      </p:sp>
      <p:sp>
        <p:nvSpPr>
          <p:cNvPr id="158" name="Google Shape;158;p20"/>
          <p:cNvSpPr txBox="1">
            <a:spLocks noGrp="1"/>
          </p:cNvSpPr>
          <p:nvPr>
            <p:ph type="subTitle" idx="1"/>
          </p:nvPr>
        </p:nvSpPr>
        <p:spPr>
          <a:xfrm>
            <a:off x="2589214" y="4508278"/>
            <a:ext cx="8915399" cy="1760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100" dirty="0">
                <a:latin typeface="Cambria Math"/>
                <a:ea typeface="Cambria Math"/>
                <a:cs typeface="Cambria Math"/>
                <a:sym typeface="Cambria Math"/>
              </a:rPr>
              <a:t>Presented by: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sz="2100" dirty="0">
              <a:latin typeface="Cambria Math"/>
              <a:ea typeface="Cambria Math"/>
              <a:cs typeface="Cambria Math"/>
              <a:sym typeface="Cambria Math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100" dirty="0">
                <a:latin typeface="Cambria Math"/>
                <a:ea typeface="Cambria Math"/>
                <a:cs typeface="Cambria Math"/>
                <a:sym typeface="Cambria Math"/>
              </a:rPr>
              <a:t>Landon Dickeson, MS, LPC, C-DBT</a:t>
            </a:r>
            <a:endParaRPr sz="2100" dirty="0">
              <a:latin typeface="Cambria Math"/>
              <a:ea typeface="Cambria Math"/>
              <a:cs typeface="Cambria Math"/>
              <a:sym typeface="Cambria Math"/>
            </a:endParaRP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2100" dirty="0">
                <a:latin typeface="Cambria Math"/>
                <a:ea typeface="Cambria Math"/>
                <a:cs typeface="Cambria Math"/>
                <a:sym typeface="Cambria Math"/>
              </a:rPr>
              <a:t>Chief Operating Officer</a:t>
            </a:r>
            <a:endParaRPr sz="2100" dirty="0"/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2100" dirty="0">
                <a:latin typeface="Cambria Math"/>
                <a:ea typeface="Cambria Math"/>
                <a:cs typeface="Cambria Math"/>
                <a:sym typeface="Cambria Math"/>
              </a:rPr>
              <a:t>Ranch Hands Rescue and Bob’s House of Hope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>
            <a:spLocks noGrp="1"/>
          </p:cNvSpPr>
          <p:nvPr>
            <p:ph type="title"/>
          </p:nvPr>
        </p:nvSpPr>
        <p:spPr>
          <a:xfrm>
            <a:off x="1640156" y="342878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Foundational Definitions</a:t>
            </a:r>
            <a:endParaRPr lang="en-US" dirty="0"/>
          </a:p>
        </p:txBody>
      </p:sp>
      <p:sp>
        <p:nvSpPr>
          <p:cNvPr id="164" name="Google Shape;164;p21"/>
          <p:cNvSpPr txBox="1">
            <a:spLocks noGrp="1"/>
          </p:cNvSpPr>
          <p:nvPr>
            <p:ph idx="1"/>
          </p:nvPr>
        </p:nvSpPr>
        <p:spPr>
          <a:xfrm>
            <a:off x="2021471" y="1623768"/>
            <a:ext cx="8149056" cy="466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285750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200" dirty="0">
                <a:latin typeface="Cambria Math"/>
                <a:ea typeface="Cambria Math"/>
                <a:cs typeface="Cambria Math"/>
                <a:sym typeface="Cambria Math"/>
              </a:rPr>
              <a:t>Trauma: Any experience that overwhelms safety and coping</a:t>
            </a:r>
            <a:endParaRPr sz="2200" dirty="0"/>
          </a:p>
          <a:p>
            <a:pPr marL="285750" lvl="0" indent="-285750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200" dirty="0">
                <a:latin typeface="Cambria Math"/>
                <a:ea typeface="Cambria Math"/>
                <a:cs typeface="Cambria Math"/>
                <a:sym typeface="Cambria Math"/>
              </a:rPr>
              <a:t>Post Traumatic Stress: Symptoms that occur in the aftermath of a traumatic experience</a:t>
            </a:r>
            <a:endParaRPr sz="2200" dirty="0"/>
          </a:p>
          <a:p>
            <a:pPr marL="285750" lvl="0" indent="-285750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200" dirty="0">
                <a:latin typeface="Cambria Math"/>
                <a:ea typeface="Cambria Math"/>
                <a:cs typeface="Cambria Math"/>
                <a:sym typeface="Cambria Math"/>
              </a:rPr>
              <a:t>Complex Trauma: When traumatic experiences recur repeatedly over a period of time</a:t>
            </a:r>
            <a:endParaRPr sz="2200" dirty="0"/>
          </a:p>
          <a:p>
            <a:pPr marL="742950" lvl="1" indent="-285750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>
                <a:latin typeface="Cambria Math"/>
                <a:ea typeface="Cambria Math"/>
                <a:cs typeface="Cambria Math"/>
                <a:sym typeface="Cambria Math"/>
              </a:rPr>
              <a:t>Complex trauma during key developmental periods disrupts the normal development of self-regulation, healthy communication, relationship formation, and self-concept</a:t>
            </a:r>
            <a:endParaRPr sz="2000" dirty="0"/>
          </a:p>
          <a:p>
            <a:pPr marL="285750" lvl="0" indent="-285750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200" dirty="0">
                <a:latin typeface="Cambria Math"/>
                <a:ea typeface="Cambria Math"/>
                <a:cs typeface="Cambria Math"/>
                <a:sym typeface="Cambria Math"/>
              </a:rPr>
              <a:t>Complex PTSD: Chronic behavioral, emotional, cognitive, and interpersonal difficulties, as well as frequent somatic complaints, that significantly disrupt an individual’s ability to function across a range of domains</a:t>
            </a:r>
            <a:endParaRPr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>
            <a:spLocks noGrp="1"/>
          </p:cNvSpPr>
          <p:nvPr>
            <p:ph type="title"/>
          </p:nvPr>
        </p:nvSpPr>
        <p:spPr>
          <a:xfrm>
            <a:off x="1640156" y="342878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Foundational Definitions</a:t>
            </a:r>
            <a:endParaRPr lang="en-US" dirty="0"/>
          </a:p>
        </p:txBody>
      </p:sp>
      <p:sp>
        <p:nvSpPr>
          <p:cNvPr id="164" name="Google Shape;164;p21"/>
          <p:cNvSpPr txBox="1">
            <a:spLocks noGrp="1"/>
          </p:cNvSpPr>
          <p:nvPr>
            <p:ph idx="1"/>
          </p:nvPr>
        </p:nvSpPr>
        <p:spPr>
          <a:xfrm>
            <a:off x="2021471" y="1623768"/>
            <a:ext cx="8149056" cy="4891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285750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200" dirty="0">
                <a:latin typeface="Cambria Math"/>
                <a:ea typeface="Cambria Math"/>
                <a:cs typeface="Cambria Math"/>
                <a:sym typeface="Cambria Math"/>
              </a:rPr>
              <a:t>Trauma-informed care seeks to:</a:t>
            </a:r>
          </a:p>
          <a:p>
            <a:pPr marL="685800" lvl="1">
              <a:spcBef>
                <a:spcPts val="0"/>
              </a:spcBef>
              <a:buSzPts val="2000"/>
              <a:buChar char="•"/>
            </a:pPr>
            <a:r>
              <a:rPr lang="en-US" sz="2000" dirty="0">
                <a:latin typeface="Cambria Math"/>
                <a:ea typeface="Cambria Math"/>
                <a:cs typeface="Cambria Math"/>
                <a:sym typeface="Cambria Math"/>
              </a:rPr>
              <a:t>Realize the widespread impact of trauma and understand paths for recovery</a:t>
            </a:r>
          </a:p>
          <a:p>
            <a:pPr marL="685800" lvl="1">
              <a:spcBef>
                <a:spcPts val="0"/>
              </a:spcBef>
              <a:buSzPts val="2000"/>
              <a:buChar char="•"/>
            </a:pPr>
            <a:r>
              <a:rPr lang="en-US" sz="2000" dirty="0">
                <a:latin typeface="Cambria Math"/>
                <a:ea typeface="Cambria Math"/>
                <a:cs typeface="Cambria Math"/>
                <a:sym typeface="Cambria Math"/>
              </a:rPr>
              <a:t>Recognize the signs and symptoms of trauma in patients, families, and staff</a:t>
            </a:r>
          </a:p>
          <a:p>
            <a:pPr marL="685800" lvl="1">
              <a:spcBef>
                <a:spcPts val="0"/>
              </a:spcBef>
              <a:buSzPts val="2000"/>
              <a:buChar char="•"/>
            </a:pPr>
            <a:r>
              <a:rPr lang="en-US" sz="2000" dirty="0">
                <a:latin typeface="Cambria Math"/>
                <a:ea typeface="Cambria Math"/>
                <a:cs typeface="Cambria Math"/>
                <a:sym typeface="Cambria Math"/>
              </a:rPr>
              <a:t>Integrate knowledge about trauma into policies, procedures, and practices</a:t>
            </a:r>
          </a:p>
          <a:p>
            <a:pPr marL="685800" lvl="1">
              <a:spcBef>
                <a:spcPts val="0"/>
              </a:spcBef>
              <a:buSzPts val="2000"/>
              <a:buChar char="•"/>
            </a:pPr>
            <a:r>
              <a:rPr lang="en-US" sz="2000" dirty="0">
                <a:latin typeface="Cambria Math"/>
                <a:ea typeface="Cambria Math"/>
                <a:cs typeface="Cambria Math"/>
                <a:sym typeface="Cambria Math"/>
              </a:rPr>
              <a:t>Actively avoid re-traumatization</a:t>
            </a:r>
          </a:p>
          <a:p>
            <a:pPr marL="285750">
              <a:spcBef>
                <a:spcPts val="0"/>
              </a:spcBef>
              <a:buSzPts val="2000"/>
              <a:buChar char="•"/>
            </a:pPr>
            <a:r>
              <a:rPr lang="en-US" sz="2200" dirty="0">
                <a:latin typeface="Cambria Math"/>
                <a:ea typeface="Cambria Math"/>
                <a:sym typeface="Cambria Math"/>
              </a:rPr>
              <a:t>Ethics: determining, systematizing, and recommending concepts of right and wrong behavior</a:t>
            </a:r>
          </a:p>
          <a:p>
            <a:pPr marL="685800" lvl="1">
              <a:spcBef>
                <a:spcPts val="0"/>
              </a:spcBef>
              <a:buSzPts val="2000"/>
              <a:buChar char="•"/>
            </a:pPr>
            <a:r>
              <a:rPr lang="en-US" sz="2000" dirty="0">
                <a:latin typeface="Cambria Math"/>
                <a:ea typeface="Cambria Math"/>
                <a:sym typeface="Cambria Math"/>
              </a:rPr>
              <a:t>First, do no harm</a:t>
            </a:r>
          </a:p>
          <a:p>
            <a:pPr marL="285750">
              <a:spcBef>
                <a:spcPts val="0"/>
              </a:spcBef>
              <a:buSzPts val="2000"/>
              <a:buChar char="•"/>
            </a:pPr>
            <a:r>
              <a:rPr lang="en-US" sz="2200" dirty="0">
                <a:latin typeface="Cambria Math"/>
                <a:ea typeface="Cambria Math"/>
                <a:sym typeface="Cambria Math"/>
              </a:rPr>
              <a:t>Special Populations: refers to individuals who must overcome barriers that may require special consideration and attention to ensure equal opportunity for success in a treatment setting</a:t>
            </a:r>
          </a:p>
        </p:txBody>
      </p:sp>
    </p:spTree>
    <p:extLst>
      <p:ext uri="{BB962C8B-B14F-4D97-AF65-F5344CB8AC3E}">
        <p14:creationId xmlns:p14="http://schemas.microsoft.com/office/powerpoint/2010/main" val="1065580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>
            <a:spLocks noGrp="1"/>
          </p:cNvSpPr>
          <p:nvPr>
            <p:ph type="title"/>
          </p:nvPr>
        </p:nvSpPr>
        <p:spPr>
          <a:xfrm>
            <a:off x="1640156" y="361759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How Trauma Effects People</a:t>
            </a:r>
            <a:endParaRPr lang="en-US" dirty="0"/>
          </a:p>
        </p:txBody>
      </p:sp>
      <p:sp>
        <p:nvSpPr>
          <p:cNvPr id="170" name="Google Shape;170;p22"/>
          <p:cNvSpPr txBox="1">
            <a:spLocks noGrp="1"/>
          </p:cNvSpPr>
          <p:nvPr>
            <p:ph sz="half" idx="1"/>
          </p:nvPr>
        </p:nvSpPr>
        <p:spPr>
          <a:xfrm>
            <a:off x="1982803" y="1736776"/>
            <a:ext cx="4754880" cy="4458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Anger, Irritability, Mood swings</a:t>
            </a:r>
            <a:endParaRPr sz="20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Fear, Anxiety</a:t>
            </a:r>
            <a:endParaRPr sz="20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Guilt, Shame, Blame</a:t>
            </a:r>
            <a:endParaRPr sz="20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Isolation, Suicidal thoughts</a:t>
            </a:r>
            <a:endParaRPr sz="20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Hopelessness, Depression</a:t>
            </a:r>
            <a:endParaRPr sz="20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Disconnected, Numb, Dissociated</a:t>
            </a:r>
            <a:endParaRPr sz="20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Intrusive thoughts, Nightmares, Flashbacks</a:t>
            </a:r>
            <a:endParaRPr sz="20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Memory loss, Time loss</a:t>
            </a:r>
            <a:endParaRPr sz="20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Disorientation, Confusion</a:t>
            </a:r>
            <a:endParaRPr sz="2000"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Addiction, Self-harm</a:t>
            </a:r>
            <a:endParaRPr sz="2000" dirty="0"/>
          </a:p>
        </p:txBody>
      </p:sp>
      <p:pic>
        <p:nvPicPr>
          <p:cNvPr id="171" name="Google Shape;171;p22" descr="A screenshot of text&#10;&#10;Description automatically generated"/>
          <p:cNvPicPr preferRelativeResize="0">
            <a:picLocks noGrp="1"/>
          </p:cNvPicPr>
          <p:nvPr>
            <p:ph sz="half" idx="2"/>
          </p:nvPr>
        </p:nvPicPr>
        <p:blipFill rotWithShape="1">
          <a:blip r:embed="rId3">
            <a:alphaModFix/>
          </a:blip>
          <a:stretch/>
        </p:blipFill>
        <p:spPr>
          <a:xfrm>
            <a:off x="7048767" y="2175352"/>
            <a:ext cx="4754879" cy="3939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>
            <a:spLocks noGrp="1"/>
          </p:cNvSpPr>
          <p:nvPr>
            <p:ph type="title"/>
          </p:nvPr>
        </p:nvSpPr>
        <p:spPr>
          <a:xfrm>
            <a:off x="1743839" y="313711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Assessing Trauma’s Impact</a:t>
            </a:r>
            <a:endParaRPr dirty="0"/>
          </a:p>
        </p:txBody>
      </p:sp>
      <p:sp>
        <p:nvSpPr>
          <p:cNvPr id="170" name="Google Shape;170;p22"/>
          <p:cNvSpPr txBox="1">
            <a:spLocks noGrp="1"/>
          </p:cNvSpPr>
          <p:nvPr>
            <p:ph sz="half" idx="1"/>
          </p:nvPr>
        </p:nvSpPr>
        <p:spPr>
          <a:xfrm>
            <a:off x="2027798" y="1877629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ACE Assessment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TSI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TSCC and TSCYC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MID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SASSI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C-SSRS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BDI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DES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GAD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TAA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CAPS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US" sz="2000" dirty="0"/>
              <a:t>Biopsychosocial</a:t>
            </a:r>
            <a:endParaRPr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A52AC-E728-4A2E-A6A3-1C5749425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662" y="1877629"/>
            <a:ext cx="4313864" cy="3777622"/>
          </a:xfrm>
        </p:spPr>
        <p:txBody>
          <a:bodyPr/>
          <a:lstStyle/>
          <a:p>
            <a:r>
              <a:rPr lang="en-US" dirty="0"/>
              <a:t>Establishing a baseline</a:t>
            </a:r>
          </a:p>
          <a:p>
            <a:r>
              <a:rPr lang="en-US" dirty="0"/>
              <a:t>Assessing severity</a:t>
            </a:r>
          </a:p>
          <a:p>
            <a:r>
              <a:rPr lang="en-US" dirty="0"/>
              <a:t>Illuminating presenting concerns</a:t>
            </a:r>
          </a:p>
          <a:p>
            <a:pPr lvl="1"/>
            <a:r>
              <a:rPr lang="en-US" dirty="0"/>
              <a:t>Destigmatize symptoms</a:t>
            </a:r>
          </a:p>
          <a:p>
            <a:r>
              <a:rPr lang="en-US" dirty="0"/>
              <a:t>Tracking progress</a:t>
            </a:r>
          </a:p>
          <a:p>
            <a:r>
              <a:rPr lang="en-US" dirty="0"/>
              <a:t>Evaluating treatment plateaus, emerging needs, and stuck points</a:t>
            </a:r>
          </a:p>
          <a:p>
            <a:r>
              <a:rPr lang="en-US" dirty="0"/>
              <a:t>Gauging readiness for graduation</a:t>
            </a:r>
          </a:p>
          <a:p>
            <a:r>
              <a:rPr lang="en-US" dirty="0"/>
              <a:t>Providing quantitative data to supplement qualitative reports</a:t>
            </a:r>
          </a:p>
        </p:txBody>
      </p:sp>
    </p:spTree>
    <p:extLst>
      <p:ext uri="{BB962C8B-B14F-4D97-AF65-F5344CB8AC3E}">
        <p14:creationId xmlns:p14="http://schemas.microsoft.com/office/powerpoint/2010/main" val="2975986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>
            <a:spLocks noGrp="1"/>
          </p:cNvSpPr>
          <p:nvPr>
            <p:ph type="title"/>
          </p:nvPr>
        </p:nvSpPr>
        <p:spPr>
          <a:xfrm>
            <a:off x="1640156" y="342878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Ethical Treatment Decisions</a:t>
            </a:r>
            <a:endParaRPr lang="en-US" dirty="0"/>
          </a:p>
        </p:txBody>
      </p:sp>
      <p:sp>
        <p:nvSpPr>
          <p:cNvPr id="164" name="Google Shape;164;p21"/>
          <p:cNvSpPr txBox="1">
            <a:spLocks noGrp="1"/>
          </p:cNvSpPr>
          <p:nvPr>
            <p:ph idx="1"/>
          </p:nvPr>
        </p:nvSpPr>
        <p:spPr>
          <a:xfrm>
            <a:off x="2021471" y="1318968"/>
            <a:ext cx="8149056" cy="4891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285750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400" dirty="0">
                <a:ea typeface="Cambria Math"/>
                <a:sym typeface="Cambria Math"/>
              </a:rPr>
              <a:t>Prioritize </a:t>
            </a:r>
            <a:r>
              <a:rPr lang="en-US" sz="2400" u="sng" dirty="0">
                <a:ea typeface="Cambria Math"/>
                <a:sym typeface="Cambria Math"/>
              </a:rPr>
              <a:t>First, Do No Harm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400" dirty="0">
                <a:ea typeface="Cambria Math"/>
                <a:sym typeface="Cambria Math"/>
              </a:rPr>
              <a:t>Maintain holistic awareness</a:t>
            </a:r>
          </a:p>
          <a:p>
            <a:pPr marL="685800" lvl="1">
              <a:spcBef>
                <a:spcPts val="0"/>
              </a:spcBef>
              <a:buSzPts val="2000"/>
              <a:buChar char="•"/>
            </a:pPr>
            <a:r>
              <a:rPr lang="en-US" sz="2200" dirty="0">
                <a:ea typeface="Cambria Math"/>
                <a:sym typeface="Cambria Math"/>
              </a:rPr>
              <a:t>Needs of the body, mind, and spirit</a:t>
            </a:r>
          </a:p>
          <a:p>
            <a:pPr marL="685800" lvl="1">
              <a:spcBef>
                <a:spcPts val="0"/>
              </a:spcBef>
              <a:buSzPts val="2000"/>
              <a:buChar char="•"/>
            </a:pPr>
            <a:r>
              <a:rPr lang="en-US" sz="2200" dirty="0">
                <a:ea typeface="Cambria Math"/>
                <a:sym typeface="Cambria Math"/>
              </a:rPr>
              <a:t>Impact of all systems on the individual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400" dirty="0">
                <a:ea typeface="Cambria Math"/>
                <a:sym typeface="Cambria Math"/>
              </a:rPr>
              <a:t>Focus on individualized care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400" dirty="0">
                <a:ea typeface="Cambria Math"/>
                <a:sym typeface="Cambria Math"/>
              </a:rPr>
              <a:t>Access to research and evidenced based practices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400" dirty="0">
                <a:ea typeface="Cambria Math"/>
                <a:sym typeface="Cambria Math"/>
              </a:rPr>
              <a:t>Adherence to clear boundaries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400" dirty="0">
                <a:ea typeface="Cambria Math"/>
                <a:sym typeface="Cambria Math"/>
              </a:rPr>
              <a:t>Deference for individual autonomy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400" dirty="0">
                <a:ea typeface="Cambria Math"/>
                <a:sym typeface="Cambria Math"/>
              </a:rPr>
              <a:t>Protect confidentiality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400" dirty="0">
                <a:ea typeface="Cambria Math"/>
                <a:sym typeface="Cambria Math"/>
              </a:rPr>
              <a:t>Balance doing for and doing with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400" dirty="0">
                <a:ea typeface="Cambria Math"/>
                <a:sym typeface="Cambria Math"/>
              </a:rPr>
              <a:t>Follow all relevant laws and ethical guidelines</a:t>
            </a:r>
          </a:p>
        </p:txBody>
      </p:sp>
    </p:spTree>
    <p:extLst>
      <p:ext uri="{BB962C8B-B14F-4D97-AF65-F5344CB8AC3E}">
        <p14:creationId xmlns:p14="http://schemas.microsoft.com/office/powerpoint/2010/main" val="414005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3"/>
          <p:cNvSpPr txBox="1">
            <a:spLocks noGrp="1"/>
          </p:cNvSpPr>
          <p:nvPr>
            <p:ph type="title"/>
          </p:nvPr>
        </p:nvSpPr>
        <p:spPr>
          <a:xfrm>
            <a:off x="1598609" y="503160"/>
            <a:ext cx="10278121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Overlooked Population:</a:t>
            </a:r>
            <a:br>
              <a:rPr lang="en-US" dirty="0">
                <a:latin typeface="Arial"/>
                <a:ea typeface="Arial"/>
                <a:cs typeface="Arial"/>
                <a:sym typeface="Arial"/>
              </a:rPr>
            </a:br>
            <a:r>
              <a:rPr lang="en-US" sz="3200" dirty="0">
                <a:latin typeface="Arial"/>
                <a:ea typeface="Arial"/>
                <a:cs typeface="Arial"/>
                <a:sym typeface="Arial"/>
              </a:rPr>
              <a:t>Sex Trafficked Males</a:t>
            </a:r>
            <a:endParaRPr lang="en-US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3"/>
          <p:cNvSpPr txBox="1">
            <a:spLocks noGrp="1"/>
          </p:cNvSpPr>
          <p:nvPr>
            <p:ph idx="1"/>
          </p:nvPr>
        </p:nvSpPr>
        <p:spPr>
          <a:xfrm>
            <a:off x="2213863" y="1772239"/>
            <a:ext cx="9178245" cy="4967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600"/>
              </a:spcAft>
              <a:buSzPts val="2000"/>
              <a:buChar char="•"/>
            </a:pPr>
            <a:r>
              <a:rPr lang="en-US" sz="2200" b="1" dirty="0"/>
              <a:t>40%, or more,</a:t>
            </a:r>
            <a:r>
              <a:rPr lang="en-US" sz="2200" dirty="0"/>
              <a:t> of CSEY victims are boys</a:t>
            </a:r>
          </a:p>
          <a:p>
            <a:pPr marL="685800" lvl="1">
              <a:spcBef>
                <a:spcPts val="0"/>
              </a:spcBef>
              <a:spcAft>
                <a:spcPts val="600"/>
              </a:spcAft>
              <a:buSzPts val="2000"/>
              <a:buChar char="•"/>
            </a:pPr>
            <a:r>
              <a:rPr lang="en-US" sz="2000" dirty="0"/>
              <a:t>36% and underreported – DOJ</a:t>
            </a:r>
          </a:p>
          <a:p>
            <a:pPr marL="685800" lvl="1">
              <a:spcBef>
                <a:spcPts val="0"/>
              </a:spcBef>
              <a:spcAft>
                <a:spcPts val="600"/>
              </a:spcAft>
              <a:buSzPts val="2000"/>
              <a:buChar char="•"/>
            </a:pPr>
            <a:r>
              <a:rPr lang="en-US" sz="2000" dirty="0"/>
              <a:t>38% and underreported – ECPAT</a:t>
            </a:r>
          </a:p>
          <a:p>
            <a:pPr marL="685800" lvl="1">
              <a:spcBef>
                <a:spcPts val="0"/>
              </a:spcBef>
              <a:spcAft>
                <a:spcPts val="600"/>
              </a:spcAft>
              <a:buSzPts val="2000"/>
              <a:buChar char="•"/>
            </a:pPr>
            <a:r>
              <a:rPr lang="en-US" sz="2000" dirty="0"/>
              <a:t>40%+ from CSE-IT screenings in certain settings</a:t>
            </a:r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200" dirty="0"/>
              <a:t>70% of youth targeted for sexploitation are males</a:t>
            </a:r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200" dirty="0"/>
              <a:t>Average age of entry to CSE for boys is 15</a:t>
            </a:r>
          </a:p>
          <a:p>
            <a:pPr marL="685800" lvl="1">
              <a:buSzPts val="2000"/>
              <a:buChar char="•"/>
            </a:pPr>
            <a:r>
              <a:rPr lang="en-US" sz="2000" dirty="0"/>
              <a:t>Often begins online, particularly via gaming platforms</a:t>
            </a:r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200" dirty="0"/>
              <a:t>51% of missing foster care youth are male</a:t>
            </a:r>
          </a:p>
          <a:p>
            <a:pPr marL="685800" lvl="1">
              <a:buSzPts val="2000"/>
              <a:buChar char="•"/>
            </a:pPr>
            <a:r>
              <a:rPr lang="en-US" sz="2000" dirty="0"/>
              <a:t>Missing foster care youth are at the highest risk</a:t>
            </a:r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/>
              <a:t>Gay identifying youth are 3–7 times more likely to engage in survival sex, and they are 7 times more likely to experience acts of sexual violence than heterosexual peers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3"/>
          <p:cNvSpPr txBox="1">
            <a:spLocks noGrp="1"/>
          </p:cNvSpPr>
          <p:nvPr>
            <p:ph type="title"/>
          </p:nvPr>
        </p:nvSpPr>
        <p:spPr>
          <a:xfrm>
            <a:off x="1609500" y="465422"/>
            <a:ext cx="10278121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Overlooked Population:</a:t>
            </a:r>
            <a:br>
              <a:rPr lang="en-US" dirty="0">
                <a:latin typeface="Arial"/>
                <a:ea typeface="Arial"/>
                <a:cs typeface="Arial"/>
                <a:sym typeface="Arial"/>
              </a:rPr>
            </a:br>
            <a:r>
              <a:rPr lang="en-US" sz="3200" dirty="0">
                <a:latin typeface="Arial"/>
                <a:ea typeface="Arial"/>
                <a:cs typeface="Arial"/>
                <a:sym typeface="Arial"/>
              </a:rPr>
              <a:t>Sex Trafficked Males</a:t>
            </a:r>
            <a:endParaRPr lang="en-US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439EF055-2272-4A43-8D8E-7C55A9A395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02498" y="1921689"/>
            <a:ext cx="5989502" cy="402284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F2B04D-8ACF-4A1C-8E19-F50BDDA80C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565" y="2132703"/>
            <a:ext cx="5082435" cy="381182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446206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4"/>
          <p:cNvSpPr txBox="1">
            <a:spLocks noGrp="1"/>
          </p:cNvSpPr>
          <p:nvPr>
            <p:ph type="title"/>
          </p:nvPr>
        </p:nvSpPr>
        <p:spPr>
          <a:xfrm>
            <a:off x="1611087" y="677333"/>
            <a:ext cx="10242611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4000" dirty="0">
                <a:latin typeface="Arial"/>
                <a:ea typeface="Arial"/>
                <a:cs typeface="Arial"/>
                <a:sym typeface="Arial"/>
              </a:rPr>
              <a:t>Overlooked Population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:</a:t>
            </a:r>
            <a:br>
              <a:rPr lang="en-US" dirty="0">
                <a:latin typeface="Arial"/>
                <a:ea typeface="Arial"/>
                <a:cs typeface="Arial"/>
                <a:sym typeface="Arial"/>
              </a:rPr>
            </a:br>
            <a:r>
              <a:rPr lang="en-US" dirty="0">
                <a:latin typeface="Arial"/>
                <a:ea typeface="Arial"/>
                <a:cs typeface="Arial"/>
                <a:sym typeface="Arial"/>
              </a:rPr>
              <a:t>Sex Trafficking Of Those With </a:t>
            </a:r>
            <a:r>
              <a:rPr lang="en-US" sz="3200" dirty="0">
                <a:latin typeface="Arial"/>
                <a:ea typeface="Arial"/>
                <a:cs typeface="Arial"/>
                <a:sym typeface="Arial"/>
              </a:rPr>
              <a:t>Disabilities</a:t>
            </a:r>
            <a:endParaRPr lang="en-US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4"/>
          <p:cNvSpPr txBox="1">
            <a:spLocks noGrp="1"/>
          </p:cNvSpPr>
          <p:nvPr>
            <p:ph idx="1"/>
          </p:nvPr>
        </p:nvSpPr>
        <p:spPr>
          <a:xfrm>
            <a:off x="2274692" y="2133599"/>
            <a:ext cx="8915400" cy="4550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q"/>
            </a:pPr>
            <a:r>
              <a:rPr lang="en-US" sz="2200" dirty="0"/>
              <a:t>~6x more likely to be sex trafficked than those without</a:t>
            </a:r>
          </a:p>
          <a:p>
            <a:pPr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q"/>
            </a:pPr>
            <a:r>
              <a:rPr lang="en-US" sz="2200" dirty="0"/>
              <a:t>~4x more likely to be neglected and physically abused</a:t>
            </a:r>
          </a:p>
          <a:p>
            <a:pPr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q"/>
            </a:pPr>
            <a:r>
              <a:rPr lang="en-US" sz="2200" dirty="0"/>
              <a:t>Over 3x more likely to experience sexual abuse</a:t>
            </a:r>
          </a:p>
          <a:p>
            <a:pPr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q"/>
            </a:pPr>
            <a:r>
              <a:rPr lang="en-US" sz="2200" dirty="0"/>
              <a:t>Over 2x as likely to be victimized by violent crimes compared to children without disabilities</a:t>
            </a:r>
          </a:p>
          <a:p>
            <a:pPr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q"/>
            </a:pPr>
            <a:r>
              <a:rPr lang="en-US" sz="2200" dirty="0"/>
              <a:t>Physical impairment, ASD, IDD, and other functionally disabling disorders lead to increased risk for sexual exploitation</a:t>
            </a:r>
          </a:p>
          <a:p>
            <a:pPr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q"/>
            </a:pPr>
            <a:r>
              <a:rPr lang="en-US" sz="2200" dirty="0"/>
              <a:t>Extreme lack of research, assessment, and programming options for these populations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1577661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>
          <a:extLst>
            <a:ext uri="{FF2B5EF4-FFF2-40B4-BE49-F238E27FC236}">
              <a16:creationId xmlns:a16="http://schemas.microsoft.com/office/drawing/2014/main" id="{CB0786B0-0BC9-DAD3-D8E4-047F328C5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4">
            <a:extLst>
              <a:ext uri="{FF2B5EF4-FFF2-40B4-BE49-F238E27FC236}">
                <a16:creationId xmlns:a16="http://schemas.microsoft.com/office/drawing/2014/main" id="{6D564900-0E6F-CB8F-A64D-D26A105CEE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11086" y="460516"/>
            <a:ext cx="10242611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4000" dirty="0">
                <a:latin typeface="Arial"/>
                <a:ea typeface="Arial"/>
                <a:cs typeface="Arial"/>
                <a:sym typeface="Arial"/>
              </a:rPr>
              <a:t>Overlooked Population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:</a:t>
            </a:r>
            <a:br>
              <a:rPr lang="en-US" dirty="0">
                <a:latin typeface="Arial"/>
                <a:ea typeface="Arial"/>
                <a:cs typeface="Arial"/>
                <a:sym typeface="Arial"/>
              </a:rPr>
            </a:br>
            <a:r>
              <a:rPr lang="en-US" dirty="0">
                <a:latin typeface="Arial"/>
                <a:ea typeface="Arial"/>
                <a:cs typeface="Arial"/>
                <a:sym typeface="Arial"/>
              </a:rPr>
              <a:t>Indigenous Youth</a:t>
            </a:r>
            <a:endParaRPr lang="en-US" u="sng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4">
            <a:extLst>
              <a:ext uri="{FF2B5EF4-FFF2-40B4-BE49-F238E27FC236}">
                <a16:creationId xmlns:a16="http://schemas.microsoft.com/office/drawing/2014/main" id="{2E0AE6D5-E8D3-E291-D850-B9665CEEAEF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274691" y="1916783"/>
            <a:ext cx="9579005" cy="4263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2400" dirty="0"/>
              <a:t>10% of the population (Indigenous Youth) represents up to 40% of trafficking victims in some areas of the country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2400" dirty="0"/>
              <a:t>25% of Native American teens have received offers involving sex trafficking via social media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2400" dirty="0"/>
              <a:t>25% of forced labor victims in the U.S. are Native American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2200" dirty="0"/>
              <a:t>Cross-victimization and disproportionate representation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2400" dirty="0"/>
              <a:t>Man Camps</a:t>
            </a:r>
          </a:p>
        </p:txBody>
      </p:sp>
    </p:spTree>
    <p:extLst>
      <p:ext uri="{BB962C8B-B14F-4D97-AF65-F5344CB8AC3E}">
        <p14:creationId xmlns:p14="http://schemas.microsoft.com/office/powerpoint/2010/main" val="2291262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>
          <a:extLst>
            <a:ext uri="{FF2B5EF4-FFF2-40B4-BE49-F238E27FC236}">
              <a16:creationId xmlns:a16="http://schemas.microsoft.com/office/drawing/2014/main" id="{CD48DF50-D6F6-FF01-90D8-D4C242749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4">
            <a:extLst>
              <a:ext uri="{FF2B5EF4-FFF2-40B4-BE49-F238E27FC236}">
                <a16:creationId xmlns:a16="http://schemas.microsoft.com/office/drawing/2014/main" id="{566BC2BC-8829-0F2E-1B62-53F964BC8A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11086" y="309687"/>
            <a:ext cx="10242611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4000" dirty="0">
                <a:latin typeface="Arial"/>
                <a:ea typeface="Arial"/>
                <a:cs typeface="Arial"/>
                <a:sym typeface="Arial"/>
              </a:rPr>
              <a:t>NCMEC Wake-Up Call Report (2025)</a:t>
            </a:r>
            <a:endParaRPr lang="en-US" u="sng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4">
            <a:extLst>
              <a:ext uri="{FF2B5EF4-FFF2-40B4-BE49-F238E27FC236}">
                <a16:creationId xmlns:a16="http://schemas.microsoft.com/office/drawing/2014/main" id="{EE5398CF-4588-8305-9DE8-C13DECDE8EF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274692" y="1652833"/>
            <a:ext cx="9579005" cy="4263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SzPts val="2000"/>
              <a:buNone/>
            </a:pPr>
            <a:r>
              <a:rPr lang="en-US" sz="2400" u="sng" dirty="0"/>
              <a:t>January to June 2025</a:t>
            </a:r>
          </a:p>
          <a:p>
            <a:pPr marL="0" indent="0">
              <a:spcBef>
                <a:spcPts val="0"/>
              </a:spcBef>
              <a:buSzPts val="2000"/>
              <a:buNone/>
            </a:pPr>
            <a:endParaRPr lang="en-US" sz="2000" u="sng" dirty="0"/>
          </a:p>
          <a:p>
            <a:pPr>
              <a:lnSpc>
                <a:spcPct val="15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2200" dirty="0"/>
              <a:t>Online Enticement:	518,720 (</a:t>
            </a:r>
            <a:r>
              <a:rPr lang="en-US" sz="2200" b="1" dirty="0"/>
              <a:t>doubled</a:t>
            </a:r>
            <a:r>
              <a:rPr lang="en-US" sz="2200" dirty="0"/>
              <a:t> from 2024)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2200" dirty="0"/>
              <a:t>Sadistic Online Enticement: 1,093 (</a:t>
            </a:r>
            <a:r>
              <a:rPr lang="en-US" sz="2200" b="1" dirty="0"/>
              <a:t>doubled</a:t>
            </a:r>
            <a:r>
              <a:rPr lang="en-US" sz="2200" dirty="0"/>
              <a:t> from 2024)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2200" dirty="0"/>
              <a:t>Financial Sextortion: 23,593 (</a:t>
            </a:r>
            <a:r>
              <a:rPr lang="en-US" sz="2200" b="1" dirty="0"/>
              <a:t>doubled</a:t>
            </a:r>
            <a:r>
              <a:rPr lang="en-US" sz="2200" dirty="0"/>
              <a:t> from 2024)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2200" dirty="0"/>
              <a:t>Generative Artificial Intelligence: 440,419 (up from </a:t>
            </a:r>
            <a:r>
              <a:rPr lang="en-US" sz="2200" b="1" dirty="0"/>
              <a:t>6,835</a:t>
            </a:r>
            <a:r>
              <a:rPr lang="en-US" sz="2200" dirty="0"/>
              <a:t> in 2024)</a:t>
            </a:r>
          </a:p>
          <a:p>
            <a:pPr>
              <a:lnSpc>
                <a:spcPct val="15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2200" dirty="0"/>
              <a:t>Child Sex Trafficking: 62,891 (up from </a:t>
            </a:r>
            <a:r>
              <a:rPr lang="en-US" sz="2200" b="1" dirty="0"/>
              <a:t>5,976</a:t>
            </a:r>
            <a:r>
              <a:rPr lang="en-US" sz="2200" dirty="0"/>
              <a:t> in 2024)</a:t>
            </a:r>
          </a:p>
        </p:txBody>
      </p:sp>
    </p:spTree>
    <p:extLst>
      <p:ext uri="{BB962C8B-B14F-4D97-AF65-F5344CB8AC3E}">
        <p14:creationId xmlns:p14="http://schemas.microsoft.com/office/powerpoint/2010/main" val="4226122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BCDCC-474B-F6BE-E51C-5EA759CB5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614683"/>
            <a:ext cx="8911687" cy="128089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Challenges Unique to These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99CE3-7605-224F-105D-921CDBEA2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504" y="1555422"/>
            <a:ext cx="9288562" cy="5068269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7200" dirty="0"/>
              <a:t>Lack of resources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7200" dirty="0"/>
              <a:t>Particularly demographically specific resources</a:t>
            </a:r>
          </a:p>
          <a:p>
            <a:pPr>
              <a:lnSpc>
                <a:spcPct val="17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7200" dirty="0"/>
              <a:t>Fear of law enforcement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7200" dirty="0"/>
              <a:t>Bad experiences and fear indoctrination by abusers, family, and media</a:t>
            </a:r>
          </a:p>
          <a:p>
            <a:pPr>
              <a:lnSpc>
                <a:spcPct val="17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7200" dirty="0"/>
              <a:t>Cross- and Poly-victimization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7200" dirty="0"/>
              <a:t>Victims often experience a combination of sex, drug, and/or labor trafficking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7200" dirty="0"/>
              <a:t>Males are more likely to be identified with labor and drug trafficking statistics</a:t>
            </a:r>
          </a:p>
          <a:p>
            <a:pPr>
              <a:lnSpc>
                <a:spcPct val="17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7200" dirty="0"/>
              <a:t>Acculturation stress</a:t>
            </a:r>
          </a:p>
          <a:p>
            <a:pPr>
              <a:lnSpc>
                <a:spcPct val="17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7200" dirty="0"/>
              <a:t>Familial involvement in the abuse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799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EEBC6-DF7B-BD8F-DB6D-F44E58EC5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57732-6519-C014-365D-473373836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614683"/>
            <a:ext cx="9455192" cy="128089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Perception and Beliefs Among Male Victims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2A6D3-B6EF-6C8D-715D-3C7C91218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3797" y="1668544"/>
            <a:ext cx="9288562" cy="4955148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7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6400" dirty="0"/>
              <a:t>Stigma and shame (culture of silence): 84% of respondents</a:t>
            </a:r>
          </a:p>
          <a:p>
            <a:pPr>
              <a:lnSpc>
                <a:spcPct val="17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6400" dirty="0"/>
              <a:t>Beliefs related to masculinity (e.g., seeking help is a sign of 'weakness'): 71% of respondents</a:t>
            </a:r>
          </a:p>
          <a:p>
            <a:pPr>
              <a:lnSpc>
                <a:spcPct val="17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6400" dirty="0"/>
              <a:t>Fears about others' responses to disclosure (e.g., blaming, punishing, not believing, mocking): 79% of respondents</a:t>
            </a:r>
          </a:p>
          <a:p>
            <a:pPr>
              <a:lnSpc>
                <a:spcPct val="17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6400" dirty="0"/>
              <a:t>Reluctance to view themselves as victims (e.g., it only happens to girls): 79% of respondents</a:t>
            </a:r>
          </a:p>
          <a:p>
            <a:pPr>
              <a:lnSpc>
                <a:spcPct val="17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6400" dirty="0"/>
              <a:t>Negative attitudes, fears, or difficulties asking for help and support: 87% of respondents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684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447E1-9827-3D75-32F4-077B0E59A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366" y="661817"/>
            <a:ext cx="8911687" cy="128089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Financial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F6B5E-1471-F484-7054-BB906EBED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498861"/>
            <a:ext cx="9194293" cy="517531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$236 Billion criminal industry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200" dirty="0"/>
              <a:t>Impacts at least 50 million people worldwide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200" dirty="0"/>
              <a:t>In 2023, traffickers profited more than the Fortune 500 businesses combined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Estimated worldwide cost of $39.3 trillion in lost productivity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~$1 billion annual cost for US anti-trafficking enforcement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84% of male survivors make less than $50,000 annually after exit from “the life”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Case example: $121k in failed treatment for one survivor over a 3-year period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604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0B4AF-9204-31C6-1565-D63ADE8EC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A4BF640-8A83-4FDD-D688-A884DB9C5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793" y="633537"/>
            <a:ext cx="8911687" cy="128089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Service Gaps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0064400-71B0-56DB-F8EA-C291A7F58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822" y="1593130"/>
            <a:ext cx="8915400" cy="463133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Lack of urgency in crisis response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200" dirty="0"/>
              <a:t>These populations tend to be highly transient, therefore “striking while the iron is hot” is paramount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Denial of services to high care needs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Limited access to long-term, wrap around care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Lack of clear systems navigation processes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Lack of knowledge of Complex PTSD among providers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Lack of resources for adults with severe comorbidities such as ASD, IDD, addiction, and PTSD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645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7"/>
          <p:cNvSpPr txBox="1">
            <a:spLocks noGrp="1"/>
          </p:cNvSpPr>
          <p:nvPr>
            <p:ph type="title"/>
          </p:nvPr>
        </p:nvSpPr>
        <p:spPr>
          <a:xfrm>
            <a:off x="1640156" y="313711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Questions And Recommendations</a:t>
            </a:r>
            <a:endParaRPr lang="en-US" dirty="0"/>
          </a:p>
        </p:txBody>
      </p:sp>
      <p:sp>
        <p:nvSpPr>
          <p:cNvPr id="299" name="Google Shape;299;p37"/>
          <p:cNvSpPr txBox="1">
            <a:spLocks noGrp="1"/>
          </p:cNvSpPr>
          <p:nvPr>
            <p:ph sz="half" idx="1"/>
          </p:nvPr>
        </p:nvSpPr>
        <p:spPr>
          <a:xfrm>
            <a:off x="2220686" y="1594601"/>
            <a:ext cx="4649733" cy="471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q"/>
            </a:pPr>
            <a:r>
              <a:rPr lang="en-US" sz="2400" dirty="0"/>
              <a:t>What are we missing?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dirty="0"/>
          </a:p>
          <a:p>
            <a:pPr lvl="0" algn="l" rtl="0">
              <a:spcBef>
                <a:spcPts val="100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q"/>
            </a:pPr>
            <a:r>
              <a:rPr lang="en-US" sz="2400" dirty="0"/>
              <a:t>How can we fill these identified gaps?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lang="en-US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dirty="0"/>
          </a:p>
          <a:p>
            <a:pPr lvl="0" algn="l" rtl="0">
              <a:spcBef>
                <a:spcPts val="100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q"/>
            </a:pPr>
            <a:r>
              <a:rPr lang="en-US" sz="2400" dirty="0"/>
              <a:t>How do we improve access to services for victims/survivors?</a:t>
            </a:r>
            <a:endParaRPr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6244A2-6329-45E9-BAB0-E57CA253C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83918" y="1594600"/>
            <a:ext cx="4914167" cy="471911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200" dirty="0"/>
              <a:t>We need more research on Complex PTSD AND the sex trafficking of males, GLBTQ, ethnic/racial minorities, and persons with disabilities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/>
              <a:t>We need an official C-PTSD or Developmental PTSD diagnosis recognized in the DSM and by insurance providers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/>
              <a:t>We need to develop treatment programs aimed specifically at addressing C-PTSD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8"/>
          <p:cNvSpPr txBox="1">
            <a:spLocks noGrp="1"/>
          </p:cNvSpPr>
          <p:nvPr>
            <p:ph type="title"/>
          </p:nvPr>
        </p:nvSpPr>
        <p:spPr>
          <a:xfrm>
            <a:off x="1754725" y="306333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References</a:t>
            </a:r>
            <a:endParaRPr lang="en-US" dirty="0"/>
          </a:p>
        </p:txBody>
      </p:sp>
      <p:sp>
        <p:nvSpPr>
          <p:cNvPr id="305" name="Google Shape;305;p38"/>
          <p:cNvSpPr txBox="1">
            <a:spLocks noGrp="1"/>
          </p:cNvSpPr>
          <p:nvPr>
            <p:ph idx="1"/>
          </p:nvPr>
        </p:nvSpPr>
        <p:spPr>
          <a:xfrm>
            <a:off x="2229982" y="1066800"/>
            <a:ext cx="9439503" cy="57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Fischer, J (1999). The work of stabilization in trauma recovery. The Trauma Center Lecture Series.</a:t>
            </a:r>
            <a:endParaRPr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Herman, J. L. (1997). Trauma and recovery. New York: </a:t>
            </a:r>
            <a:r>
              <a:rPr lang="en-US" dirty="0" err="1"/>
              <a:t>BasicBooks</a:t>
            </a:r>
            <a:r>
              <a:rPr lang="en-US" dirty="0"/>
              <a:t>.</a:t>
            </a:r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Nichols, Andrea and Heil, Erin (2022) "Human Trafficking of People with a Disability: An Analysis of State and Federal Cases," Dignity: A Journal of Analysis of Exploitation and Violence: Vol. 7: </a:t>
            </a:r>
            <a:r>
              <a:rPr lang="en-US" dirty="0" err="1"/>
              <a:t>Iss</a:t>
            </a:r>
            <a:r>
              <a:rPr lang="en-US" dirty="0"/>
              <a:t>. 1, Article 1. DOI: 10.23860/dignity.2022.07.01.01 </a:t>
            </a:r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Van, . K. B. A. (2014). The body keeps the score: Brain, mind, and body in the healing of trauma.</a:t>
            </a:r>
            <a:endParaRPr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https://polarisproject.org/2019-us-national-human-trafficking-hotline-statistics/</a:t>
            </a:r>
            <a:endParaRPr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ECPAT-USA (2016). And boys too. New York.</a:t>
            </a:r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Davis, J., &amp; Filoteo, M. (2024). "And Minnesota Boys, Too": Meeting the Needs of Sexually Exploited Boys and Young Men in Minnesota. PACT</a:t>
            </a:r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u="sng" dirty="0">
                <a:solidFill>
                  <a:schemeClr val="hlink"/>
                </a:solidFill>
                <a:hlinkClick r:id="rId4"/>
              </a:rPr>
              <a:t>https://www.dhs.gov/science-and-technology/news/2020/03/18/snapshot-combatting-human-trafficking-analytics</a:t>
            </a:r>
            <a:endParaRPr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u="sng" dirty="0">
                <a:solidFill>
                  <a:schemeClr val="hlink"/>
                </a:solidFill>
                <a:hlinkClick r:id="rId5"/>
              </a:rPr>
              <a:t>https://www.usatoday.com/story/news/investigations/2019/07/29/12-trafficking-statistics-enormity-global-sex-trade/1755192001/</a:t>
            </a:r>
            <a:endParaRPr dirty="0"/>
          </a:p>
          <a:p>
            <a:pPr marL="285750" lvl="0" indent="-285750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u="sng" dirty="0">
                <a:solidFill>
                  <a:schemeClr val="hlink"/>
                </a:solidFill>
                <a:hlinkClick r:id="rId6"/>
              </a:rPr>
              <a:t>https://www.cdc.gov/violenceprevention/aces/index.html</a:t>
            </a:r>
            <a:endParaRPr lang="en-US" u="sng" dirty="0">
              <a:solidFill>
                <a:schemeClr val="hlink"/>
              </a:solidFill>
            </a:endParaRPr>
          </a:p>
          <a:p>
            <a:pPr marL="285750" lvl="0" indent="-285750">
              <a:buSzPct val="100000"/>
              <a:buChar char="•"/>
            </a:pPr>
            <a:r>
              <a:rPr lang="en-US" dirty="0">
                <a:hlinkClick r:id="rId7"/>
              </a:rPr>
              <a:t>Spike in online crimes against children a “wake-up call”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41199</TotalTime>
  <Words>1343</Words>
  <Application>Microsoft Office PowerPoint</Application>
  <PresentationFormat>Widescreen</PresentationFormat>
  <Paragraphs>154</Paragraphs>
  <Slides>17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Cambria Math</vt:lpstr>
      <vt:lpstr>Arial</vt:lpstr>
      <vt:lpstr>Wingdings</vt:lpstr>
      <vt:lpstr>Wingdings 3</vt:lpstr>
      <vt:lpstr>Century Gothic</vt:lpstr>
      <vt:lpstr>Wisp</vt:lpstr>
      <vt:lpstr>Overlooked Populations by the Numbers</vt:lpstr>
      <vt:lpstr>Foundational Definitions</vt:lpstr>
      <vt:lpstr>Foundational Definitions</vt:lpstr>
      <vt:lpstr>How Trauma Effects People</vt:lpstr>
      <vt:lpstr>Assessing Trauma’s Impact</vt:lpstr>
      <vt:lpstr>Ethical Treatment Decisions</vt:lpstr>
      <vt:lpstr>Overlooked Population: Sex Trafficked Males</vt:lpstr>
      <vt:lpstr>Overlooked Population: Sex Trafficked Males</vt:lpstr>
      <vt:lpstr>Overlooked Population: Sex Trafficking Of Those With Disabilities</vt:lpstr>
      <vt:lpstr>Overlooked Population: Indigenous Youth</vt:lpstr>
      <vt:lpstr>NCMEC Wake-Up Call Report (2025)</vt:lpstr>
      <vt:lpstr>Challenges Unique to These Groups</vt:lpstr>
      <vt:lpstr>Perception and Beliefs Among Male Victims</vt:lpstr>
      <vt:lpstr>Financial Impact</vt:lpstr>
      <vt:lpstr>Service Gaps</vt:lpstr>
      <vt:lpstr>Questions And Recommendations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Addressing Complex Trauma in Overlooked Populations</dc:title>
  <dc:creator>Harrison Lacy</dc:creator>
  <cp:lastModifiedBy>Landon Dickeson, COO, Bob's House of Hope</cp:lastModifiedBy>
  <cp:revision>6</cp:revision>
  <dcterms:modified xsi:type="dcterms:W3CDTF">2026-05-30T02:10:54Z</dcterms:modified>
</cp:coreProperties>
</file>